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7AB7E1-594A-4BF2-AC2D-00F119780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E1A754-BF7B-4A05-B25B-4591E2D46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DC3D26-99DF-4331-8A68-2B4B802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CF211B-063A-4AD2-8DE7-2BF90439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62AB65-A9F2-434D-92F9-7FDD6EB1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29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2805E-F56D-4277-BC6B-8889AF03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263BFB-17E9-451C-92A5-4125E1AF0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92CD03-D7CD-4386-9A5E-8E0C77CB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5AA0B4-3F5E-4108-A379-CD17DDCF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1997D8-3E0A-4504-90F2-ECD32FD4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5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31C0EE1-DF65-405F-8027-2909E4C2A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DE4D76-B73F-4D47-B011-538C13477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29899F-A503-4783-9BE9-F9B66E4B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32F87F-D196-4ED5-957B-992EC09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AAE14F-9A8A-4DD2-A963-4105BB6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60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E05987-91C2-4B91-A645-294C8255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2F9C6C-5A89-42EA-8600-1229ED04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C6CE9B-C023-40BC-966D-088C6F93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0E3C99-A985-4684-8B57-52DBCD34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5C4AF5-7417-4C5E-93C5-AE1803D3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11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593D1C-8DB5-45B3-8D4F-5CAFC296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1034B-AB98-49BE-BBD5-404CE7138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01B0E6-84B6-4E84-9A5F-D567378F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257B6E-5D17-4999-8519-C1B7F0DC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7D5060-5BC0-4F98-867B-4EBA60AB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8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825E18-5090-4F15-9947-A336372F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DB2ED-25D6-429F-9F36-5B35FE7A5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D91F2B-C33B-433C-98E8-F2ABB526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972905-8675-4D50-8D63-833A1554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EE5CF7-91F0-4899-BC40-8C59EAFE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0D2ED5-731E-4178-AC19-F639B6C2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9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007AD3-0E36-4A40-8DE3-CE5CC1F3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1AB13-4554-419D-B095-9F6F986B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8074B1-BE43-452A-8416-3B4C88815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3927F5-2FBF-4FA3-BDE5-B28D68C66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F2657A2-CEB7-4573-9978-A9FEC8EAA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9A7BB13-C792-48E8-A2EF-FFB1E9C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EB1E81-2810-4FCD-BB00-D7ADF43E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4E66280-C9CA-452F-9064-A4B8860A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D2AF8-9A6B-4CCA-A276-BAD5F20F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7B5E14F-EBCE-4444-8031-D37C8C4B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413037-619D-42A1-BBD4-6BEF61E0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27C539-E128-4685-93D7-27AE53B5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42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87E754-C32E-44FA-A6E6-22231382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FA182C1-2557-4E3F-96E2-B1A6655C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FE4CA6-35DC-49FE-8263-E24EEAE4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0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0AF6C-63A7-4CDB-B37A-4E2709BB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AEDB97-65E7-461E-BAF0-35D59B822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B4F959-3441-471F-97FF-E84146A35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6FBD2D-50E7-4567-8378-B71CDEAE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1505E1-3621-4E0C-97CC-D313E0A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8C3DF8-0F45-43CA-AE69-DDC3BFE9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03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D014B4-152F-4C41-AA49-4F4497C5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1E34263-52F5-4AAE-A4C9-FD3DE8E7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0D595F-E755-43EE-B740-C4C9D4FF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675265-0A47-4E0C-8476-21E52AA2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7B52C3-C720-4BF7-96C3-79B33B0A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0EE2A-2C5A-4C92-A0B3-D85D006B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81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A49F89-26D3-4754-8638-F015AD2F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527A6F-53AC-4E7B-AD53-DDAB88A0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05AE20-9DA4-43DD-A727-AA7D6537F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BDA2-1A21-4169-88A5-1A06AB8CE16F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F226BE-7096-4FAB-875C-041F8D425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ABC41-36A8-4BCD-A920-44F81A7D7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51AC-89ED-4CB5-9714-3BDE21ECFC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5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ol.com/aspx/issuedetails.aspx?issueid=a32d97e6-e73e-4341-6a52-beca82334a4e" TargetMode="External"/><Relationship Id="rId2" Type="http://schemas.openxmlformats.org/officeDocument/2006/relationships/hyperlink" Target="https://www.mruni.eu/en/mokslo_darbai/sms/archyvas/dwn.php?id=34613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user\Desktop\Total_folder_RL\RuLa_PROJEKT_PHYSIS_Orig\eigene_Produktion--Artikel-Entw&#252;rfe-Academia.edu-\Ver&#246;ffentlichte_Artikel_RL\www.gilsonsociety.com\files\451-483-Larenz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- </a:t>
            </a:r>
            <a:r>
              <a:rPr lang="en-US" sz="2400" b="1" dirty="0" err="1">
                <a:solidFill>
                  <a:schemeClr val="accent1"/>
                </a:solidFill>
              </a:rPr>
              <a:t>Indice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1. </a:t>
            </a:r>
            <a:r>
              <a:rPr lang="en-US" dirty="0" err="1"/>
              <a:t>Enfoque</a:t>
            </a:r>
            <a:r>
              <a:rPr lang="en-US" dirty="0"/>
              <a:t> del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¿por </a:t>
            </a:r>
            <a:r>
              <a:rPr lang="en-US" dirty="0" err="1">
                <a:solidFill>
                  <a:srgbClr val="FF0000"/>
                </a:solidFill>
              </a:rPr>
              <a:t>qué</a:t>
            </a:r>
            <a:r>
              <a:rPr lang="en-US" dirty="0">
                <a:solidFill>
                  <a:srgbClr val="FF0000"/>
                </a:solidFill>
              </a:rPr>
              <a:t> hay </a:t>
            </a:r>
            <a:r>
              <a:rPr lang="en-US" dirty="0" err="1">
                <a:solidFill>
                  <a:srgbClr val="FF0000"/>
                </a:solidFill>
              </a:rPr>
              <a:t>matemática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física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endParaRPr lang="fi-FI" dirty="0">
              <a:solidFill>
                <a:srgbClr val="FF0000"/>
              </a:solidFill>
            </a:endParaRPr>
          </a:p>
          <a:p>
            <a:pPr algn="l"/>
            <a:r>
              <a:rPr lang="fi-FI" dirty="0"/>
              <a:t>2. </a:t>
            </a:r>
            <a:r>
              <a:rPr lang="fi-FI" dirty="0" err="1"/>
              <a:t>Punto</a:t>
            </a:r>
            <a:r>
              <a:rPr lang="fi-FI" dirty="0"/>
              <a:t> de </a:t>
            </a:r>
            <a:r>
              <a:rPr lang="fi-FI" dirty="0" err="1"/>
              <a:t>partida</a:t>
            </a:r>
            <a:r>
              <a:rPr lang="fi-FI" dirty="0"/>
              <a:t>: la </a:t>
            </a:r>
            <a:r>
              <a:rPr lang="fi-FI" dirty="0" err="1"/>
              <a:t>física</a:t>
            </a:r>
            <a:r>
              <a:rPr lang="fi-FI" dirty="0"/>
              <a:t> y la </a:t>
            </a:r>
            <a:r>
              <a:rPr lang="fi-FI" dirty="0" err="1"/>
              <a:t>matemática</a:t>
            </a:r>
            <a:r>
              <a:rPr lang="fi-FI" dirty="0"/>
              <a:t> y </a:t>
            </a:r>
            <a:r>
              <a:rPr lang="fi-FI" dirty="0" err="1"/>
              <a:t>los</a:t>
            </a:r>
            <a:r>
              <a:rPr lang="fi-FI" dirty="0"/>
              <a:t> </a:t>
            </a:r>
            <a:r>
              <a:rPr lang="fi-FI" dirty="0" err="1"/>
              <a:t>experimentos</a:t>
            </a:r>
            <a:r>
              <a:rPr lang="fi-FI" dirty="0"/>
              <a:t> </a:t>
            </a:r>
            <a:r>
              <a:rPr lang="fi-FI" dirty="0" err="1"/>
              <a:t>como</a:t>
            </a:r>
            <a:r>
              <a:rPr lang="fi-FI" dirty="0"/>
              <a:t> </a:t>
            </a:r>
            <a:r>
              <a:rPr lang="fi-FI" dirty="0" err="1"/>
              <a:t>juntura</a:t>
            </a:r>
            <a:endParaRPr lang="fi-FI" dirty="0"/>
          </a:p>
          <a:p>
            <a:pPr algn="l"/>
            <a:r>
              <a:rPr lang="fi-FI" dirty="0"/>
              <a:t>3. </a:t>
            </a:r>
            <a:r>
              <a:rPr lang="fi-FI" dirty="0" err="1"/>
              <a:t>Tres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límites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intrínsecos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de la </a:t>
            </a:r>
            <a:r>
              <a:rPr lang="fi-FI" dirty="0" err="1"/>
              <a:t>física</a:t>
            </a:r>
            <a:r>
              <a:rPr lang="fi-FI" dirty="0"/>
              <a:t> </a:t>
            </a:r>
            <a:r>
              <a:rPr lang="fi-FI" dirty="0" err="1"/>
              <a:t>tal</a:t>
            </a:r>
            <a:r>
              <a:rPr lang="fi-FI" dirty="0"/>
              <a:t> </a:t>
            </a:r>
            <a:r>
              <a:rPr lang="fi-FI" dirty="0" err="1"/>
              <a:t>como</a:t>
            </a:r>
            <a:r>
              <a:rPr lang="fi-FI" dirty="0"/>
              <a:t> se </a:t>
            </a:r>
            <a:r>
              <a:rPr lang="fi-FI" dirty="0" err="1"/>
              <a:t>va</a:t>
            </a:r>
            <a:r>
              <a:rPr lang="fi-FI" dirty="0"/>
              <a:t> </a:t>
            </a:r>
            <a:r>
              <a:rPr lang="fi-FI" dirty="0" err="1"/>
              <a:t>practicando</a:t>
            </a:r>
            <a:r>
              <a:rPr lang="fi-FI" dirty="0"/>
              <a:t> </a:t>
            </a:r>
            <a:r>
              <a:rPr lang="fi-FI" dirty="0" err="1"/>
              <a:t>desde</a:t>
            </a:r>
            <a:r>
              <a:rPr lang="fi-FI" dirty="0"/>
              <a:t> </a:t>
            </a:r>
            <a:r>
              <a:rPr lang="fi-FI" dirty="0" err="1"/>
              <a:t>siglos</a:t>
            </a:r>
            <a:endParaRPr lang="fi-FI" dirty="0"/>
          </a:p>
          <a:p>
            <a:pPr algn="l">
              <a:spcAft>
                <a:spcPts val="1200"/>
              </a:spcAft>
            </a:pPr>
            <a:r>
              <a:rPr lang="fi-FI" dirty="0"/>
              <a:t>     </a:t>
            </a:r>
            <a:r>
              <a:rPr lang="fi-FI" dirty="0" err="1">
                <a:solidFill>
                  <a:srgbClr val="FF0000"/>
                </a:solidFill>
              </a:rPr>
              <a:t>Conclusión</a:t>
            </a:r>
            <a:r>
              <a:rPr lang="fi-FI" dirty="0"/>
              <a:t>: </a:t>
            </a:r>
            <a:r>
              <a:rPr lang="fi-FI" dirty="0" err="1"/>
              <a:t>los</a:t>
            </a:r>
            <a:r>
              <a:rPr lang="fi-FI" dirty="0"/>
              <a:t> </a:t>
            </a:r>
            <a:r>
              <a:rPr lang="fi-FI" dirty="0" err="1"/>
              <a:t>límites</a:t>
            </a:r>
            <a:r>
              <a:rPr lang="fi-FI" dirty="0"/>
              <a:t> </a:t>
            </a:r>
            <a:r>
              <a:rPr lang="fi-FI" dirty="0" err="1"/>
              <a:t>tienen</a:t>
            </a:r>
            <a:r>
              <a:rPr lang="fi-FI" dirty="0"/>
              <a:t> su </a:t>
            </a:r>
            <a:r>
              <a:rPr lang="fi-FI" dirty="0" err="1"/>
              <a:t>origen</a:t>
            </a:r>
            <a:r>
              <a:rPr lang="fi-FI" dirty="0"/>
              <a:t> </a:t>
            </a:r>
            <a:r>
              <a:rPr lang="fi-FI" dirty="0" err="1"/>
              <a:t>sólo</a:t>
            </a:r>
            <a:r>
              <a:rPr lang="fi-FI" dirty="0"/>
              <a:t> en </a:t>
            </a:r>
            <a:r>
              <a:rPr lang="fi-FI" dirty="0" err="1"/>
              <a:t>el</a:t>
            </a:r>
            <a:r>
              <a:rPr lang="fi-FI" dirty="0"/>
              <a:t> </a:t>
            </a:r>
            <a:r>
              <a:rPr lang="fi-FI" dirty="0" err="1"/>
              <a:t>investigador</a:t>
            </a:r>
            <a:r>
              <a:rPr lang="fi-FI" dirty="0"/>
              <a:t>. </a:t>
            </a:r>
            <a:r>
              <a:rPr lang="fi-FI" dirty="0" err="1"/>
              <a:t>Por</a:t>
            </a:r>
            <a:r>
              <a:rPr lang="fi-FI" dirty="0"/>
              <a:t> </a:t>
            </a:r>
            <a:r>
              <a:rPr lang="fi-FI" dirty="0" err="1"/>
              <a:t>eso</a:t>
            </a:r>
            <a:r>
              <a:rPr lang="fi-FI" dirty="0"/>
              <a:t>, la</a:t>
            </a:r>
            <a:br>
              <a:rPr lang="fi-FI" dirty="0"/>
            </a:br>
            <a:r>
              <a:rPr lang="fi-FI" dirty="0"/>
              <a:t>     </a:t>
            </a:r>
            <a:r>
              <a:rPr lang="fi-FI" dirty="0" err="1"/>
              <a:t>imágen</a:t>
            </a:r>
            <a:r>
              <a:rPr lang="fi-FI" dirty="0"/>
              <a:t> de la </a:t>
            </a:r>
            <a:r>
              <a:rPr lang="fi-FI" dirty="0" err="1"/>
              <a:t>naturaleza</a:t>
            </a:r>
            <a:r>
              <a:rPr lang="fi-FI" dirty="0"/>
              <a:t> </a:t>
            </a:r>
            <a:r>
              <a:rPr lang="fi-FI" dirty="0" err="1"/>
              <a:t>contiene</a:t>
            </a:r>
            <a:r>
              <a:rPr lang="fi-FI" dirty="0"/>
              <a:t> </a:t>
            </a:r>
            <a:r>
              <a:rPr lang="fi-FI" dirty="0" err="1"/>
              <a:t>elementos</a:t>
            </a:r>
            <a:r>
              <a:rPr lang="fi-FI" dirty="0"/>
              <a:t> </a:t>
            </a:r>
            <a:r>
              <a:rPr lang="fi-FI" dirty="0" err="1"/>
              <a:t>ajenos</a:t>
            </a:r>
            <a:r>
              <a:rPr lang="fi-FI" dirty="0"/>
              <a:t> a </a:t>
            </a:r>
            <a:r>
              <a:rPr lang="fi-FI" dirty="0" err="1"/>
              <a:t>ella</a:t>
            </a:r>
            <a:r>
              <a:rPr lang="fi-FI" dirty="0"/>
              <a:t>. </a:t>
            </a:r>
            <a:r>
              <a:rPr lang="fi-FI" dirty="0" err="1"/>
              <a:t>Si</a:t>
            </a:r>
            <a:r>
              <a:rPr lang="fi-FI" dirty="0"/>
              <a:t> se </a:t>
            </a:r>
            <a:r>
              <a:rPr lang="fi-FI" dirty="0" err="1"/>
              <a:t>quiere</a:t>
            </a:r>
            <a:r>
              <a:rPr lang="fi-FI" dirty="0"/>
              <a:t> </a:t>
            </a:r>
            <a:r>
              <a:rPr lang="fi-FI" dirty="0" err="1"/>
              <a:t>liberarse</a:t>
            </a:r>
            <a:br>
              <a:rPr lang="fi-FI" dirty="0"/>
            </a:br>
            <a:r>
              <a:rPr lang="fi-FI" dirty="0"/>
              <a:t>     del </a:t>
            </a:r>
            <a:r>
              <a:rPr lang="fi-FI" dirty="0" err="1"/>
              <a:t>influjo</a:t>
            </a:r>
            <a:r>
              <a:rPr lang="fi-FI" dirty="0"/>
              <a:t> de </a:t>
            </a:r>
            <a:r>
              <a:rPr lang="fi-FI" dirty="0" err="1"/>
              <a:t>esos</a:t>
            </a:r>
            <a:r>
              <a:rPr lang="fi-FI" dirty="0"/>
              <a:t> </a:t>
            </a:r>
            <a:r>
              <a:rPr lang="fi-FI" dirty="0" err="1"/>
              <a:t>límites</a:t>
            </a:r>
            <a:r>
              <a:rPr lang="fi-FI" dirty="0"/>
              <a:t>, se </a:t>
            </a:r>
            <a:r>
              <a:rPr lang="fi-FI" dirty="0" err="1"/>
              <a:t>llega</a:t>
            </a:r>
            <a:r>
              <a:rPr lang="fi-FI" dirty="0"/>
              <a:t> </a:t>
            </a:r>
            <a:r>
              <a:rPr lang="fi-FI" dirty="0" err="1"/>
              <a:t>inmediatamente</a:t>
            </a:r>
            <a:r>
              <a:rPr lang="fi-FI" dirty="0"/>
              <a:t> </a:t>
            </a:r>
            <a:r>
              <a:rPr lang="fi-FI" dirty="0" err="1"/>
              <a:t>al</a:t>
            </a:r>
            <a:endParaRPr lang="fi-FI" dirty="0"/>
          </a:p>
          <a:p>
            <a:pPr algn="l"/>
            <a:r>
              <a:rPr lang="fi-FI" dirty="0"/>
              <a:t>4.  </a:t>
            </a:r>
            <a:r>
              <a:rPr lang="fi-FI" dirty="0" err="1"/>
              <a:t>programa</a:t>
            </a:r>
            <a:r>
              <a:rPr lang="fi-FI" dirty="0"/>
              <a:t> </a:t>
            </a:r>
            <a:r>
              <a:rPr lang="fi-FI" dirty="0" err="1"/>
              <a:t>para</a:t>
            </a:r>
            <a:r>
              <a:rPr lang="fi-FI" dirty="0"/>
              <a:t> </a:t>
            </a:r>
            <a:r>
              <a:rPr lang="fi-FI" dirty="0" err="1"/>
              <a:t>elaborar</a:t>
            </a:r>
            <a:r>
              <a:rPr lang="fi-FI" dirty="0"/>
              <a:t> </a:t>
            </a:r>
            <a:r>
              <a:rPr lang="fi-FI" dirty="0" err="1"/>
              <a:t>una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estimación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indirecta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del </a:t>
            </a:r>
            <a:r>
              <a:rPr lang="fi-FI" dirty="0" err="1"/>
              <a:t>alcance</a:t>
            </a:r>
            <a:r>
              <a:rPr lang="fi-FI" dirty="0"/>
              <a:t> de </a:t>
            </a:r>
            <a:r>
              <a:rPr lang="fi-FI" dirty="0" err="1"/>
              <a:t>los</a:t>
            </a:r>
            <a:r>
              <a:rPr lang="fi-FI" dirty="0"/>
              <a:t> </a:t>
            </a:r>
            <a:r>
              <a:rPr lang="fi-FI" dirty="0" err="1"/>
              <a:t>límites</a:t>
            </a:r>
            <a:br>
              <a:rPr lang="fi-FI" dirty="0"/>
            </a:br>
            <a:r>
              <a:rPr lang="fi-FI" dirty="0"/>
              <a:t>      </a:t>
            </a:r>
            <a:r>
              <a:rPr lang="fi-FI" dirty="0" err="1"/>
              <a:t>omitiéndolos</a:t>
            </a:r>
            <a:r>
              <a:rPr lang="fi-FI" dirty="0"/>
              <a:t> y </a:t>
            </a:r>
            <a:r>
              <a:rPr lang="fi-FI" dirty="0" err="1"/>
              <a:t>basándose</a:t>
            </a:r>
            <a:r>
              <a:rPr lang="fi-FI" dirty="0"/>
              <a:t> </a:t>
            </a:r>
            <a:r>
              <a:rPr lang="fi-FI" dirty="0" err="1"/>
              <a:t>exclusivamente</a:t>
            </a:r>
            <a:r>
              <a:rPr lang="fi-FI" dirty="0"/>
              <a:t> en la </a:t>
            </a:r>
            <a:r>
              <a:rPr lang="fi-FI" dirty="0" err="1"/>
              <a:t>experiencia</a:t>
            </a:r>
            <a:r>
              <a:rPr lang="fi-FI" dirty="0"/>
              <a:t> </a:t>
            </a:r>
            <a:r>
              <a:rPr lang="fi-FI" dirty="0" err="1"/>
              <a:t>precientífica</a:t>
            </a:r>
            <a:r>
              <a:rPr lang="fi-FI" dirty="0"/>
              <a:t>.</a:t>
            </a:r>
          </a:p>
          <a:p>
            <a:pPr algn="l"/>
            <a:r>
              <a:rPr lang="fi-FI" dirty="0"/>
              <a:t>5.  </a:t>
            </a:r>
            <a:r>
              <a:rPr lang="fi-FI" dirty="0" err="1">
                <a:solidFill>
                  <a:srgbClr val="FF0000"/>
                </a:solidFill>
              </a:rPr>
              <a:t>Resultados</a:t>
            </a:r>
            <a:r>
              <a:rPr lang="fi-FI" dirty="0"/>
              <a:t> </a:t>
            </a:r>
            <a:r>
              <a:rPr lang="fi-FI" dirty="0" err="1"/>
              <a:t>hasta</a:t>
            </a:r>
            <a:r>
              <a:rPr lang="fi-FI" dirty="0"/>
              <a:t> </a:t>
            </a:r>
            <a:r>
              <a:rPr lang="fi-FI" dirty="0" err="1"/>
              <a:t>ahora</a:t>
            </a:r>
            <a:endParaRPr lang="fi-FI" dirty="0"/>
          </a:p>
          <a:p>
            <a:pPr algn="l"/>
            <a:r>
              <a:rPr lang="fi-FI" dirty="0"/>
              <a:t>6.  </a:t>
            </a:r>
            <a:r>
              <a:rPr lang="fi-FI" dirty="0" err="1"/>
              <a:t>Bibliografía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316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5. </a:t>
            </a:r>
            <a:r>
              <a:rPr lang="en-US" sz="2400" b="1" dirty="0" err="1">
                <a:solidFill>
                  <a:schemeClr val="accent1"/>
                </a:solidFill>
              </a:rPr>
              <a:t>resultados</a:t>
            </a:r>
            <a:r>
              <a:rPr lang="en-US" sz="2400" b="1" dirty="0">
                <a:solidFill>
                  <a:schemeClr val="accent1"/>
                </a:solidFill>
              </a:rPr>
              <a:t> hasta </a:t>
            </a:r>
            <a:r>
              <a:rPr lang="en-US" sz="2400" b="1" dirty="0" err="1">
                <a:solidFill>
                  <a:schemeClr val="accent1"/>
                </a:solidFill>
              </a:rPr>
              <a:t>ahora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 fontScale="92500" lnSpcReduction="10000"/>
          </a:bodyPr>
          <a:lstStyle/>
          <a:p>
            <a:pPr algn="l"/>
            <a:endParaRPr lang="fi-FI" dirty="0"/>
          </a:p>
          <a:p>
            <a:pPr algn="l"/>
            <a:r>
              <a:rPr lang="en-US" sz="3600" b="1" dirty="0"/>
              <a:t>A</a:t>
            </a:r>
            <a:r>
              <a:rPr lang="en-US" sz="3600" dirty="0"/>
              <a:t>) La </a:t>
            </a:r>
            <a:r>
              <a:rPr lang="en-US" sz="3600" dirty="0" err="1"/>
              <a:t>física</a:t>
            </a:r>
            <a:r>
              <a:rPr lang="en-US" sz="3600" dirty="0"/>
              <a:t> es susceptible de un “</a:t>
            </a:r>
            <a:r>
              <a:rPr lang="en-US" sz="3600" dirty="0" err="1"/>
              <a:t>rodrigón</a:t>
            </a:r>
            <a:r>
              <a:rPr lang="en-US" sz="3600" dirty="0"/>
              <a:t>” </a:t>
            </a:r>
            <a:r>
              <a:rPr lang="en-US" sz="3600" dirty="0" err="1"/>
              <a:t>filosófico</a:t>
            </a:r>
            <a:br>
              <a:rPr lang="en-US" sz="3600" dirty="0"/>
            </a:br>
            <a:r>
              <a:rPr lang="en-US" sz="3600" dirty="0"/>
              <a:t>    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espíritu</a:t>
            </a:r>
            <a:r>
              <a:rPr lang="en-US" sz="3600" dirty="0"/>
              <a:t> del </a:t>
            </a:r>
            <a:r>
              <a:rPr lang="en-US" sz="3600" dirty="0" err="1"/>
              <a:t>realismo</a:t>
            </a:r>
            <a:r>
              <a:rPr lang="en-US" sz="3600" dirty="0"/>
              <a:t> natural;</a:t>
            </a:r>
          </a:p>
          <a:p>
            <a:pPr algn="l"/>
            <a:r>
              <a:rPr lang="en-US" sz="3600" b="1" dirty="0"/>
              <a:t>B</a:t>
            </a:r>
            <a:r>
              <a:rPr lang="en-US" sz="3600" dirty="0"/>
              <a:t>) </a:t>
            </a:r>
            <a:r>
              <a:rPr lang="en-US" sz="3600" dirty="0" err="1"/>
              <a:t>Existe</a:t>
            </a:r>
            <a:r>
              <a:rPr lang="en-US" sz="3600" dirty="0"/>
              <a:t> un </a:t>
            </a:r>
            <a:r>
              <a:rPr lang="en-US" sz="3600" dirty="0" err="1"/>
              <a:t>orden</a:t>
            </a:r>
            <a:r>
              <a:rPr lang="en-US" sz="3600" dirty="0"/>
              <a:t> </a:t>
            </a:r>
            <a:r>
              <a:rPr lang="en-US" sz="3600" dirty="0" err="1"/>
              <a:t>dinámico</a:t>
            </a:r>
            <a:r>
              <a:rPr lang="en-US" sz="3600" dirty="0"/>
              <a:t> global </a:t>
            </a:r>
            <a:r>
              <a:rPr lang="en-US" sz="3600" dirty="0" err="1"/>
              <a:t>básico</a:t>
            </a:r>
            <a:r>
              <a:rPr lang="en-US" sz="3600" dirty="0"/>
              <a:t>;</a:t>
            </a:r>
          </a:p>
          <a:p>
            <a:pPr algn="l"/>
            <a:r>
              <a:rPr lang="en-US" sz="3600" b="1" dirty="0"/>
              <a:t>C</a:t>
            </a:r>
            <a:r>
              <a:rPr lang="en-US" sz="3600" dirty="0"/>
              <a:t>) Un </a:t>
            </a:r>
            <a:r>
              <a:rPr lang="en-US" sz="3600" dirty="0" err="1"/>
              <a:t>mejor</a:t>
            </a:r>
            <a:r>
              <a:rPr lang="en-US" sz="3600" dirty="0"/>
              <a:t> </a:t>
            </a:r>
            <a:r>
              <a:rPr lang="en-US" sz="3600" dirty="0" err="1"/>
              <a:t>entendimiento</a:t>
            </a:r>
            <a:r>
              <a:rPr lang="en-US" sz="3600" dirty="0"/>
              <a:t> del axioma </a:t>
            </a:r>
            <a:r>
              <a:rPr lang="en-US" sz="3600" dirty="0" err="1"/>
              <a:t>newtoniano</a:t>
            </a:r>
            <a:br>
              <a:rPr lang="en-US" sz="3600" dirty="0"/>
            </a:br>
            <a:r>
              <a:rPr lang="en-US" sz="3600" dirty="0"/>
              <a:t>     </a:t>
            </a:r>
            <a:r>
              <a:rPr lang="en-US" sz="3600" i="1" dirty="0" err="1"/>
              <a:t>actio</a:t>
            </a:r>
            <a:r>
              <a:rPr lang="en-US" sz="3600" i="1" dirty="0"/>
              <a:t> = reaction. </a:t>
            </a:r>
            <a:r>
              <a:rPr lang="en-US" sz="3600" dirty="0" err="1"/>
              <a:t>Concepto</a:t>
            </a:r>
            <a:r>
              <a:rPr lang="en-US" sz="3600" dirty="0"/>
              <a:t> clave: </a:t>
            </a:r>
            <a:r>
              <a:rPr lang="en-US" sz="3600" dirty="0" err="1">
                <a:solidFill>
                  <a:srgbClr val="FF0000"/>
                </a:solidFill>
              </a:rPr>
              <a:t>perturbación</a:t>
            </a:r>
            <a:r>
              <a:rPr lang="en-US" sz="3600" dirty="0"/>
              <a:t>;</a:t>
            </a:r>
          </a:p>
          <a:p>
            <a:pPr algn="l"/>
            <a:r>
              <a:rPr lang="en-US" sz="3600" b="1" dirty="0"/>
              <a:t>Abierto</a:t>
            </a:r>
            <a:r>
              <a:rPr lang="en-US" sz="3600" dirty="0"/>
              <a:t>) se </a:t>
            </a:r>
            <a:r>
              <a:rPr lang="en-US" sz="3600" dirty="0" err="1"/>
              <a:t>espera</a:t>
            </a:r>
            <a:r>
              <a:rPr lang="en-US" sz="3600" dirty="0"/>
              <a:t> que </a:t>
            </a:r>
            <a:r>
              <a:rPr lang="en-US" sz="3600" dirty="0" err="1"/>
              <a:t>resulten</a:t>
            </a:r>
            <a:r>
              <a:rPr lang="en-US" sz="3600" dirty="0"/>
              <a:t> </a:t>
            </a:r>
            <a:r>
              <a:rPr lang="en-US" sz="3600" dirty="0" err="1"/>
              <a:t>elementos</a:t>
            </a:r>
            <a:r>
              <a:rPr lang="en-US" sz="3600" dirty="0"/>
              <a:t> </a:t>
            </a:r>
            <a:r>
              <a:rPr lang="en-US" sz="3600" dirty="0" err="1"/>
              <a:t>matemáticos</a:t>
            </a:r>
            <a:r>
              <a:rPr lang="en-US" sz="3600" dirty="0"/>
              <a:t>,</a:t>
            </a:r>
            <a:br>
              <a:rPr lang="en-US" sz="3600" dirty="0"/>
            </a:br>
            <a:r>
              <a:rPr lang="en-US" sz="3600" dirty="0"/>
              <a:t>     </a:t>
            </a:r>
            <a:r>
              <a:rPr lang="en-US" sz="3600" dirty="0" err="1"/>
              <a:t>derivándose</a:t>
            </a:r>
            <a:r>
              <a:rPr lang="en-US" sz="3600" dirty="0"/>
              <a:t> del </a:t>
            </a:r>
            <a:r>
              <a:rPr lang="en-US" sz="3600" dirty="0" err="1"/>
              <a:t>orden</a:t>
            </a:r>
            <a:r>
              <a:rPr lang="en-US" sz="3600" dirty="0"/>
              <a:t> </a:t>
            </a:r>
            <a:r>
              <a:rPr lang="en-US" sz="3600" dirty="0" err="1"/>
              <a:t>dinámico</a:t>
            </a:r>
            <a:r>
              <a:rPr lang="en-US" sz="3600" dirty="0"/>
              <a:t> </a:t>
            </a:r>
            <a:r>
              <a:rPr lang="en-US" sz="3600" dirty="0" err="1"/>
              <a:t>básico</a:t>
            </a:r>
            <a:r>
              <a:rPr lang="en-US" sz="3600" dirty="0"/>
              <a:t>. La </a:t>
            </a:r>
            <a:r>
              <a:rPr lang="en-US" sz="3600" dirty="0" err="1"/>
              <a:t>conjetura</a:t>
            </a:r>
            <a:br>
              <a:rPr lang="en-US" sz="3600" dirty="0"/>
            </a:br>
            <a:r>
              <a:rPr lang="en-US" sz="3600" dirty="0"/>
              <a:t>     es que el primero sea la algebra Lie de SU(2).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997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6. </a:t>
            </a:r>
            <a:r>
              <a:rPr lang="en-US" sz="2400" b="1" dirty="0" err="1">
                <a:solidFill>
                  <a:schemeClr val="accent1"/>
                </a:solidFill>
              </a:rPr>
              <a:t>Bibliografía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 lnSpcReduction="10000"/>
          </a:bodyPr>
          <a:lstStyle/>
          <a:p>
            <a:pPr algn="l"/>
            <a:endParaRPr lang="fi-FI" b="1" i="1"/>
          </a:p>
          <a:p>
            <a:pPr algn="l"/>
            <a:r>
              <a:rPr lang="fi-FI" b="1" i="1"/>
              <a:t>What</a:t>
            </a:r>
            <a:r>
              <a:rPr lang="fi-FI" b="1" i="1" dirty="0"/>
              <a:t> Can </a:t>
            </a:r>
            <a:r>
              <a:rPr lang="fi-FI" b="1" i="1" dirty="0" err="1"/>
              <a:t>Thomistic</a:t>
            </a:r>
            <a:r>
              <a:rPr lang="fi-FI" b="1" i="1" dirty="0"/>
              <a:t> </a:t>
            </a:r>
            <a:r>
              <a:rPr lang="fi-FI" b="1" i="1" dirty="0" err="1"/>
              <a:t>Philosophy</a:t>
            </a:r>
            <a:r>
              <a:rPr lang="fi-FI" b="1" i="1" dirty="0"/>
              <a:t> of </a:t>
            </a:r>
            <a:r>
              <a:rPr lang="fi-FI" b="1" i="1" dirty="0" err="1"/>
              <a:t>Nature</a:t>
            </a:r>
            <a:r>
              <a:rPr lang="fi-FI" b="1" i="1" dirty="0"/>
              <a:t> </a:t>
            </a:r>
            <a:r>
              <a:rPr lang="fi-FI" b="1" i="1" dirty="0" err="1"/>
              <a:t>Contribute</a:t>
            </a:r>
            <a:r>
              <a:rPr lang="fi-FI" b="1" i="1" dirty="0"/>
              <a:t> to </a:t>
            </a:r>
            <a:r>
              <a:rPr lang="fi-FI" b="1" i="1" dirty="0" err="1"/>
              <a:t>Physics</a:t>
            </a:r>
            <a:r>
              <a:rPr lang="fi-FI" b="1" i="1" dirty="0"/>
              <a:t>?</a:t>
            </a:r>
            <a:r>
              <a:rPr lang="fi-FI" i="1" dirty="0"/>
              <a:t>, </a:t>
            </a:r>
            <a:r>
              <a:rPr lang="fi-FI" dirty="0" err="1"/>
              <a:t>Societal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, 2013, 5(2), p. 481-499; </a:t>
            </a:r>
            <a:r>
              <a:rPr lang="fi-FI" dirty="0" err="1"/>
              <a:t>Mykolas</a:t>
            </a:r>
            <a:r>
              <a:rPr lang="fi-FI" dirty="0"/>
              <a:t> </a:t>
            </a:r>
            <a:r>
              <a:rPr lang="fi-FI" dirty="0" err="1"/>
              <a:t>Romeris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, </a:t>
            </a:r>
            <a:r>
              <a:rPr lang="fi-FI" dirty="0" err="1"/>
              <a:t>Vilnius</a:t>
            </a:r>
            <a:r>
              <a:rPr lang="fi-FI" dirty="0"/>
              <a:t>, </a:t>
            </a:r>
            <a:r>
              <a:rPr lang="fi-FI" dirty="0" err="1"/>
              <a:t>Lithuania</a:t>
            </a:r>
            <a:r>
              <a:rPr lang="fi-FI" dirty="0"/>
              <a:t>. </a:t>
            </a:r>
            <a:r>
              <a:rPr lang="fi-FI" dirty="0" err="1"/>
              <a:t>Descargar</a:t>
            </a:r>
            <a:r>
              <a:rPr lang="fi-FI" dirty="0"/>
              <a:t> </a:t>
            </a:r>
            <a:r>
              <a:rPr lang="fi-FI" dirty="0" err="1"/>
              <a:t>desde</a:t>
            </a:r>
            <a:r>
              <a:rPr lang="fi-FI" dirty="0"/>
              <a:t> </a:t>
            </a:r>
            <a:r>
              <a:rPr lang="de-DE" dirty="0"/>
              <a:t> </a:t>
            </a:r>
            <a:r>
              <a:rPr lang="de-DE" u="sng" dirty="0">
                <a:hlinkClick r:id="rId2"/>
              </a:rPr>
              <a:t>https://www.mruni.eu/en/mokslo_darbai/sms/archyvas/dwn.php?id=346139</a:t>
            </a:r>
            <a:r>
              <a:rPr lang="de-DE" u="sng" dirty="0"/>
              <a:t> </a:t>
            </a:r>
            <a:r>
              <a:rPr lang="de-DE" dirty="0"/>
              <a:t>o </a:t>
            </a:r>
            <a:r>
              <a:rPr lang="de-DE" dirty="0" err="1"/>
              <a:t>alternativamente</a:t>
            </a:r>
            <a:r>
              <a:rPr lang="de-DE" dirty="0"/>
              <a:t>: (</a:t>
            </a:r>
            <a:r>
              <a:rPr lang="de-DE" u="sng" dirty="0">
                <a:hlinkClick r:id="rId3"/>
              </a:rPr>
              <a:t>www.ceeol.com/aspx/issuedetails.aspx?issueid=a32d97e6-e73e-4341-6a52-beca82334a4e</a:t>
            </a:r>
            <a:r>
              <a:rPr lang="de-DE" dirty="0"/>
              <a:t>).</a:t>
            </a:r>
          </a:p>
          <a:p>
            <a:pPr algn="l"/>
            <a:endParaRPr lang="fi-FI" dirty="0"/>
          </a:p>
          <a:p>
            <a:pPr algn="l"/>
            <a:r>
              <a:rPr lang="en-US" b="1" i="1" dirty="0"/>
              <a:t>Substance and Dynamics: Two Elements of Aristotelian-Thomistic Philosophy of Nature in the Foundation of Mathematics in Physics</a:t>
            </a:r>
            <a:r>
              <a:rPr lang="en-US" dirty="0"/>
              <a:t>.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Gilsoniana</a:t>
            </a:r>
            <a:r>
              <a:rPr lang="en-US" dirty="0"/>
              <a:t> 6:3 (July – September 2017), pp. 451-483. Only online </a:t>
            </a:r>
            <a:r>
              <a:rPr lang="en-US" u="sng" dirty="0">
                <a:hlinkClick r:id="rId4" action="ppaction://hlinkfile"/>
              </a:rPr>
              <a:t>www.gilsonsociety.com/files/451-483-Larenz.pdf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0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</a:rPr>
              <a:t>Enfoque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/>
          </a:bodyPr>
          <a:lstStyle/>
          <a:p>
            <a:pPr algn="l"/>
            <a:endParaRPr lang="fi-FI" dirty="0"/>
          </a:p>
          <a:p>
            <a:r>
              <a:rPr lang="en-US" sz="3600" dirty="0">
                <a:solidFill>
                  <a:srgbClr val="FF0000"/>
                </a:solidFill>
              </a:rPr>
              <a:t>¿Por </a:t>
            </a:r>
            <a:r>
              <a:rPr lang="en-US" sz="3600" dirty="0" err="1">
                <a:solidFill>
                  <a:srgbClr val="FF0000"/>
                </a:solidFill>
              </a:rPr>
              <a:t>qué</a:t>
            </a:r>
            <a:r>
              <a:rPr lang="en-US" sz="3600" dirty="0">
                <a:solidFill>
                  <a:srgbClr val="FF0000"/>
                </a:solidFill>
              </a:rPr>
              <a:t> hay </a:t>
            </a:r>
            <a:r>
              <a:rPr lang="en-US" sz="3600" dirty="0" err="1">
                <a:solidFill>
                  <a:srgbClr val="FF0000"/>
                </a:solidFill>
              </a:rPr>
              <a:t>matemática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en</a:t>
            </a:r>
            <a:r>
              <a:rPr lang="en-US" sz="3600" dirty="0">
                <a:solidFill>
                  <a:srgbClr val="FF0000"/>
                </a:solidFill>
              </a:rPr>
              <a:t> la </a:t>
            </a:r>
            <a:r>
              <a:rPr lang="en-US" sz="3600" dirty="0" err="1">
                <a:solidFill>
                  <a:srgbClr val="FF0000"/>
                </a:solidFill>
              </a:rPr>
              <a:t>física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Dos </a:t>
            </a:r>
            <a:r>
              <a:rPr lang="en-US" dirty="0" err="1"/>
              <a:t>direcciones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r>
              <a:rPr lang="en-US" dirty="0"/>
              <a:t>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De las </a:t>
            </a:r>
            <a:r>
              <a:rPr lang="en-US" dirty="0" err="1"/>
              <a:t>teorías</a:t>
            </a:r>
            <a:r>
              <a:rPr lang="en-US" dirty="0"/>
              <a:t> a la </a:t>
            </a:r>
            <a:r>
              <a:rPr lang="en-US" dirty="0" err="1"/>
              <a:t>realidad</a:t>
            </a:r>
            <a:r>
              <a:rPr lang="en-US" dirty="0"/>
              <a:t>:		</a:t>
            </a:r>
            <a:r>
              <a:rPr lang="en-US" dirty="0" err="1"/>
              <a:t>realismo</a:t>
            </a:r>
            <a:r>
              <a:rPr lang="en-US" dirty="0"/>
              <a:t> </a:t>
            </a:r>
            <a:r>
              <a:rPr lang="en-US" dirty="0" err="1"/>
              <a:t>científico</a:t>
            </a:r>
            <a:r>
              <a:rPr lang="en-US" dirty="0"/>
              <a:t> – </a:t>
            </a:r>
            <a:r>
              <a:rPr lang="en-US" dirty="0" err="1"/>
              <a:t>dominante</a:t>
            </a:r>
            <a:endParaRPr lang="en-US" dirty="0"/>
          </a:p>
          <a:p>
            <a:pPr algn="l"/>
            <a:r>
              <a:rPr lang="en-US" dirty="0"/>
              <a:t>De la </a:t>
            </a:r>
            <a:r>
              <a:rPr lang="en-US" dirty="0" err="1"/>
              <a:t>realidad</a:t>
            </a:r>
            <a:r>
              <a:rPr lang="en-US" dirty="0"/>
              <a:t> a las </a:t>
            </a:r>
            <a:r>
              <a:rPr lang="en-US" dirty="0" err="1"/>
              <a:t>teorías</a:t>
            </a:r>
            <a:r>
              <a:rPr lang="en-US" dirty="0"/>
              <a:t>:	       	</a:t>
            </a:r>
            <a:r>
              <a:rPr lang="en-US" dirty="0" err="1"/>
              <a:t>realismo</a:t>
            </a:r>
            <a:r>
              <a:rPr lang="en-US" dirty="0"/>
              <a:t> natural – </a:t>
            </a:r>
            <a:r>
              <a:rPr lang="en-US" dirty="0" err="1"/>
              <a:t>casi</a:t>
            </a:r>
            <a:r>
              <a:rPr lang="en-US" dirty="0"/>
              <a:t> no </a:t>
            </a:r>
            <a:r>
              <a:rPr lang="en-US" dirty="0" err="1"/>
              <a:t>existente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2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2. Punto de </a:t>
            </a:r>
            <a:r>
              <a:rPr lang="en-US" sz="2400" b="1" dirty="0" err="1">
                <a:solidFill>
                  <a:schemeClr val="accent1"/>
                </a:solidFill>
              </a:rPr>
              <a:t>partida</a:t>
            </a:r>
            <a:r>
              <a:rPr lang="en-US" sz="2400" b="1" dirty="0">
                <a:solidFill>
                  <a:schemeClr val="accent1"/>
                </a:solidFill>
              </a:rPr>
              <a:t>-a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/>
          </a:bodyPr>
          <a:lstStyle/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r>
              <a:rPr lang="fi-FI" dirty="0"/>
              <a:t>La </a:t>
            </a:r>
            <a:r>
              <a:rPr lang="fi-FI" dirty="0" err="1">
                <a:solidFill>
                  <a:srgbClr val="FF0000"/>
                </a:solidFill>
              </a:rPr>
              <a:t>física</a:t>
            </a:r>
            <a:r>
              <a:rPr lang="fi-FI" dirty="0"/>
              <a:t> ….. </a:t>
            </a:r>
            <a:r>
              <a:rPr lang="fi-FI" dirty="0" err="1"/>
              <a:t>Investigación</a:t>
            </a:r>
            <a:r>
              <a:rPr lang="fi-FI" dirty="0"/>
              <a:t> de </a:t>
            </a:r>
            <a:r>
              <a:rPr lang="fi-FI" dirty="0" err="1"/>
              <a:t>cosas</a:t>
            </a:r>
            <a:r>
              <a:rPr lang="fi-FI" dirty="0"/>
              <a:t> </a:t>
            </a:r>
            <a:r>
              <a:rPr lang="fi-FI" dirty="0" err="1"/>
              <a:t>materiales</a:t>
            </a:r>
            <a:r>
              <a:rPr lang="fi-FI" dirty="0"/>
              <a:t> </a:t>
            </a:r>
            <a:r>
              <a:rPr lang="fi-FI" dirty="0" err="1"/>
              <a:t>por</a:t>
            </a:r>
            <a:r>
              <a:rPr lang="fi-FI" dirty="0"/>
              <a:t> </a:t>
            </a:r>
            <a:r>
              <a:rPr lang="fi-FI" dirty="0" err="1"/>
              <a:t>otras</a:t>
            </a:r>
            <a:r>
              <a:rPr lang="fi-FI" dirty="0"/>
              <a:t> y </a:t>
            </a:r>
            <a:r>
              <a:rPr lang="fi-FI" dirty="0" err="1"/>
              <a:t>transferencia</a:t>
            </a:r>
            <a:r>
              <a:rPr lang="fi-FI" dirty="0"/>
              <a:t> a </a:t>
            </a:r>
            <a:r>
              <a:rPr lang="fi-FI" dirty="0" err="1"/>
              <a:t>una</a:t>
            </a:r>
            <a:br>
              <a:rPr lang="fi-FI" dirty="0"/>
            </a:br>
            <a:r>
              <a:rPr lang="fi-FI" dirty="0"/>
              <a:t>                     </a:t>
            </a:r>
            <a:r>
              <a:rPr lang="fi-FI" dirty="0" err="1"/>
              <a:t>teoría</a:t>
            </a:r>
            <a:r>
              <a:rPr lang="fi-FI" dirty="0"/>
              <a:t> </a:t>
            </a:r>
            <a:r>
              <a:rPr lang="fi-FI" dirty="0" err="1"/>
              <a:t>matemática</a:t>
            </a:r>
            <a:endParaRPr lang="fi-FI" dirty="0"/>
          </a:p>
          <a:p>
            <a:pPr algn="l"/>
            <a:endParaRPr lang="fi-FI" dirty="0"/>
          </a:p>
          <a:p>
            <a:pPr algn="l"/>
            <a:r>
              <a:rPr lang="fi-FI" dirty="0"/>
              <a:t>La </a:t>
            </a:r>
            <a:r>
              <a:rPr lang="fi-FI" dirty="0" err="1">
                <a:solidFill>
                  <a:srgbClr val="FF0000"/>
                </a:solidFill>
              </a:rPr>
              <a:t>matemática</a:t>
            </a:r>
            <a:r>
              <a:rPr lang="fi-FI" dirty="0"/>
              <a:t> ….. Los </a:t>
            </a:r>
            <a:r>
              <a:rPr lang="fi-FI" dirty="0" err="1"/>
              <a:t>axiomas</a:t>
            </a:r>
            <a:r>
              <a:rPr lang="fi-FI" dirty="0"/>
              <a:t> </a:t>
            </a:r>
            <a:r>
              <a:rPr lang="fi-FI" dirty="0" err="1"/>
              <a:t>pueden</a:t>
            </a:r>
            <a:r>
              <a:rPr lang="fi-FI" dirty="0"/>
              <a:t> </a:t>
            </a:r>
            <a:r>
              <a:rPr lang="fi-FI" dirty="0" err="1"/>
              <a:t>ser</a:t>
            </a:r>
            <a:r>
              <a:rPr lang="fi-FI" dirty="0"/>
              <a:t> </a:t>
            </a:r>
            <a:r>
              <a:rPr lang="fi-FI" dirty="0" err="1"/>
              <a:t>inspirados</a:t>
            </a:r>
            <a:r>
              <a:rPr lang="fi-FI" dirty="0"/>
              <a:t> </a:t>
            </a:r>
            <a:r>
              <a:rPr lang="fi-FI" dirty="0" err="1"/>
              <a:t>por</a:t>
            </a:r>
            <a:r>
              <a:rPr lang="fi-FI" dirty="0"/>
              <a:t> la </a:t>
            </a:r>
            <a:r>
              <a:rPr lang="fi-FI" dirty="0" err="1"/>
              <a:t>experiencia</a:t>
            </a:r>
            <a:r>
              <a:rPr lang="fi-FI" dirty="0"/>
              <a:t>, </a:t>
            </a:r>
            <a:r>
              <a:rPr lang="fi-FI" dirty="0" err="1"/>
              <a:t>pero</a:t>
            </a:r>
            <a:br>
              <a:rPr lang="fi-FI" dirty="0"/>
            </a:br>
            <a:r>
              <a:rPr lang="fi-FI" dirty="0"/>
              <a:t>                                  </a:t>
            </a:r>
            <a:r>
              <a:rPr lang="fi-FI" dirty="0" err="1"/>
              <a:t>una</a:t>
            </a:r>
            <a:r>
              <a:rPr lang="fi-FI" dirty="0"/>
              <a:t> </a:t>
            </a:r>
            <a:r>
              <a:rPr lang="fi-FI" dirty="0" err="1"/>
              <a:t>vez</a:t>
            </a:r>
            <a:r>
              <a:rPr lang="fi-FI" dirty="0"/>
              <a:t> formulados </a:t>
            </a:r>
            <a:r>
              <a:rPr lang="fi-FI" dirty="0" err="1"/>
              <a:t>hay</a:t>
            </a:r>
            <a:r>
              <a:rPr lang="fi-FI" dirty="0"/>
              <a:t> </a:t>
            </a:r>
            <a:r>
              <a:rPr lang="fi-FI" dirty="0" err="1"/>
              <a:t>un</a:t>
            </a:r>
            <a:r>
              <a:rPr lang="fi-FI" dirty="0"/>
              <a:t> </a:t>
            </a:r>
            <a:r>
              <a:rPr lang="fi-FI" dirty="0" err="1"/>
              <a:t>corte</a:t>
            </a:r>
            <a:r>
              <a:rPr lang="fi-FI" dirty="0"/>
              <a:t> </a:t>
            </a:r>
            <a:r>
              <a:rPr lang="fi-FI" dirty="0" err="1"/>
              <a:t>radical</a:t>
            </a:r>
            <a:r>
              <a:rPr lang="fi-FI" dirty="0"/>
              <a:t> </a:t>
            </a:r>
            <a:r>
              <a:rPr lang="fi-FI" dirty="0" err="1"/>
              <a:t>frente</a:t>
            </a:r>
            <a:r>
              <a:rPr lang="fi-FI" dirty="0"/>
              <a:t> a la </a:t>
            </a:r>
            <a:r>
              <a:rPr lang="fi-FI" dirty="0" err="1"/>
              <a:t>experiencia</a:t>
            </a:r>
            <a:endParaRPr lang="fi-FI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052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2. Punto de </a:t>
            </a:r>
            <a:r>
              <a:rPr lang="en-US" sz="2400" b="1" dirty="0" err="1">
                <a:solidFill>
                  <a:schemeClr val="accent1"/>
                </a:solidFill>
              </a:rPr>
              <a:t>partida</a:t>
            </a:r>
            <a:r>
              <a:rPr lang="en-US" sz="2400" b="1" dirty="0">
                <a:solidFill>
                  <a:schemeClr val="accent1"/>
                </a:solidFill>
              </a:rPr>
              <a:t>-b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29"/>
            <a:ext cx="10323444" cy="4797287"/>
          </a:xfrm>
        </p:spPr>
        <p:txBody>
          <a:bodyPr>
            <a:normAutofit lnSpcReduction="10000"/>
          </a:bodyPr>
          <a:lstStyle/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endParaRPr lang="fi-FI" sz="2100" i="1" dirty="0"/>
          </a:p>
          <a:p>
            <a:endParaRPr lang="fi-FI" sz="2100" i="1" dirty="0"/>
          </a:p>
          <a:p>
            <a:r>
              <a:rPr lang="fi-FI" sz="2100" i="1" dirty="0" err="1"/>
              <a:t>El</a:t>
            </a:r>
            <a:r>
              <a:rPr lang="fi-FI" sz="2100" i="1" dirty="0"/>
              <a:t> </a:t>
            </a:r>
            <a:r>
              <a:rPr lang="fi-FI" sz="2100" i="1" dirty="0" err="1"/>
              <a:t>éxito</a:t>
            </a:r>
            <a:r>
              <a:rPr lang="fi-FI" sz="2100" i="1" dirty="0"/>
              <a:t> de </a:t>
            </a:r>
            <a:r>
              <a:rPr lang="fi-FI" sz="2100" i="1" dirty="0" err="1"/>
              <a:t>teorías</a:t>
            </a:r>
            <a:r>
              <a:rPr lang="fi-FI" sz="2100" i="1" dirty="0"/>
              <a:t> </a:t>
            </a:r>
            <a:r>
              <a:rPr lang="fi-FI" sz="2100" i="1" dirty="0" err="1"/>
              <a:t>físicas</a:t>
            </a:r>
            <a:r>
              <a:rPr lang="fi-FI" sz="2100" i="1" dirty="0"/>
              <a:t> es – o </a:t>
            </a:r>
            <a:r>
              <a:rPr lang="fi-FI" sz="2100" i="1" dirty="0" err="1"/>
              <a:t>puede</a:t>
            </a:r>
            <a:r>
              <a:rPr lang="fi-FI" sz="2100" i="1" dirty="0"/>
              <a:t> </a:t>
            </a:r>
            <a:r>
              <a:rPr lang="fi-FI" sz="2100" i="1" dirty="0" err="1"/>
              <a:t>ser</a:t>
            </a:r>
            <a:r>
              <a:rPr lang="fi-FI" sz="2100" i="1" dirty="0"/>
              <a:t> – </a:t>
            </a:r>
            <a:r>
              <a:rPr lang="fi-FI" sz="2100" i="1" dirty="0" err="1"/>
              <a:t>verdadero</a:t>
            </a:r>
            <a:r>
              <a:rPr lang="fi-FI" sz="2100" i="1" dirty="0"/>
              <a:t>, </a:t>
            </a:r>
            <a:r>
              <a:rPr lang="fi-FI" sz="2100" i="1" dirty="0" err="1"/>
              <a:t>pero</a:t>
            </a:r>
            <a:r>
              <a:rPr lang="fi-FI" sz="2100" i="1" dirty="0"/>
              <a:t> no se </a:t>
            </a:r>
            <a:r>
              <a:rPr lang="fi-FI" sz="2100" i="1" dirty="0" err="1"/>
              <a:t>identifica</a:t>
            </a:r>
            <a:r>
              <a:rPr lang="fi-FI" sz="2100" i="1" dirty="0"/>
              <a:t> </a:t>
            </a:r>
            <a:r>
              <a:rPr lang="fi-FI" sz="2100" i="1" dirty="0" err="1"/>
              <a:t>con</a:t>
            </a:r>
            <a:r>
              <a:rPr lang="fi-FI" sz="2100" i="1" dirty="0"/>
              <a:t> la </a:t>
            </a:r>
            <a:r>
              <a:rPr lang="fi-FI" sz="2100" i="1" dirty="0" err="1"/>
              <a:t>verdad</a:t>
            </a:r>
            <a:r>
              <a:rPr lang="fi-FI" sz="2100" i="1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041578-BB74-4EE2-8E39-09DD663E9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8" y="1828800"/>
            <a:ext cx="4543864" cy="39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3. Tres </a:t>
            </a:r>
            <a:r>
              <a:rPr lang="en-US" sz="2400" b="1" dirty="0" err="1">
                <a:solidFill>
                  <a:schemeClr val="accent1"/>
                </a:solidFill>
              </a:rPr>
              <a:t>límites</a:t>
            </a:r>
            <a:r>
              <a:rPr lang="en-US" sz="2400" b="1" dirty="0">
                <a:solidFill>
                  <a:schemeClr val="accent1"/>
                </a:solidFill>
              </a:rPr>
              <a:t>-a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36033"/>
            <a:ext cx="10323444" cy="4797287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(i)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r>
              <a:rPr lang="fi-FI" dirty="0" err="1"/>
              <a:t>El</a:t>
            </a:r>
            <a:r>
              <a:rPr lang="fi-FI" dirty="0"/>
              <a:t> </a:t>
            </a:r>
            <a:r>
              <a:rPr lang="fi-FI" dirty="0" err="1"/>
              <a:t>físico</a:t>
            </a:r>
            <a:r>
              <a:rPr lang="fi-FI" dirty="0"/>
              <a:t> es </a:t>
            </a:r>
            <a:r>
              <a:rPr lang="fi-FI" dirty="0" err="1"/>
              <a:t>el</a:t>
            </a:r>
            <a:r>
              <a:rPr lang="fi-FI" dirty="0"/>
              <a:t> </a:t>
            </a: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conecta</a:t>
            </a:r>
            <a:r>
              <a:rPr lang="fi-FI" dirty="0"/>
              <a:t> la </a:t>
            </a:r>
            <a:r>
              <a:rPr lang="fi-FI" dirty="0" err="1"/>
              <a:t>realidad</a:t>
            </a:r>
            <a:r>
              <a:rPr lang="fi-FI" dirty="0"/>
              <a:t> </a:t>
            </a:r>
            <a:r>
              <a:rPr lang="fi-FI" dirty="0" err="1"/>
              <a:t>experimentada</a:t>
            </a:r>
            <a:r>
              <a:rPr lang="fi-FI" dirty="0"/>
              <a:t> </a:t>
            </a:r>
            <a:r>
              <a:rPr lang="fi-FI" dirty="0" err="1"/>
              <a:t>con</a:t>
            </a:r>
            <a:r>
              <a:rPr lang="fi-FI" dirty="0"/>
              <a:t> </a:t>
            </a:r>
            <a:r>
              <a:rPr lang="fi-FI" dirty="0" err="1"/>
              <a:t>objetos</a:t>
            </a:r>
            <a:r>
              <a:rPr lang="fi-FI" dirty="0"/>
              <a:t> </a:t>
            </a:r>
            <a:r>
              <a:rPr lang="fi-FI" dirty="0" err="1"/>
              <a:t>matemáticos</a:t>
            </a:r>
            <a:r>
              <a:rPr lang="fi-FI" dirty="0"/>
              <a:t> </a:t>
            </a:r>
            <a:r>
              <a:rPr lang="fi-FI" dirty="0" err="1"/>
              <a:t>abstractos</a:t>
            </a:r>
            <a:r>
              <a:rPr lang="fi-FI" dirty="0"/>
              <a:t>. </a:t>
            </a:r>
            <a:r>
              <a:rPr lang="fi-FI" dirty="0" err="1"/>
              <a:t>Pero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no </a:t>
            </a:r>
            <a:r>
              <a:rPr lang="fi-FI" dirty="0" err="1">
                <a:solidFill>
                  <a:srgbClr val="FF0000"/>
                </a:solidFill>
              </a:rPr>
              <a:t>consta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que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esta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conexión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esté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prefigurado</a:t>
            </a:r>
            <a:r>
              <a:rPr lang="fi-FI" dirty="0">
                <a:solidFill>
                  <a:srgbClr val="FF0000"/>
                </a:solidFill>
              </a:rPr>
              <a:t> en la </a:t>
            </a:r>
            <a:r>
              <a:rPr lang="fi-FI" dirty="0" err="1">
                <a:solidFill>
                  <a:srgbClr val="FF0000"/>
                </a:solidFill>
              </a:rPr>
              <a:t>realidad</a:t>
            </a:r>
            <a:r>
              <a:rPr lang="fi-FI" dirty="0"/>
              <a:t>.</a:t>
            </a:r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450FE79-AC94-4DDA-851D-9577CA2F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63" y="2335237"/>
            <a:ext cx="2644726" cy="3249638"/>
          </a:xfrm>
          <a:prstGeom prst="rect">
            <a:avLst/>
          </a:prstGeom>
        </p:spPr>
      </p:pic>
      <p:pic>
        <p:nvPicPr>
          <p:cNvPr id="7" name="Kuva 6" descr="Kuva, joka sisältää kohteen rock, kivipaasi, kivi&#10;&#10;Kuvaus luotu automaattisesti">
            <a:extLst>
              <a:ext uri="{FF2B5EF4-FFF2-40B4-BE49-F238E27FC236}">
                <a16:creationId xmlns:a16="http://schemas.microsoft.com/office/drawing/2014/main" id="{1054B2F7-C42A-41BD-B22E-9D31B5B5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89" y="3674624"/>
            <a:ext cx="1876791" cy="15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1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3. Tres </a:t>
            </a:r>
            <a:r>
              <a:rPr lang="en-US" sz="2400" b="1" dirty="0" err="1">
                <a:solidFill>
                  <a:schemeClr val="accent1"/>
                </a:solidFill>
              </a:rPr>
              <a:t>límites</a:t>
            </a:r>
            <a:r>
              <a:rPr lang="en-US" sz="2400" b="1" dirty="0">
                <a:solidFill>
                  <a:schemeClr val="accent1"/>
                </a:solidFill>
              </a:rPr>
              <a:t>-b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29"/>
            <a:ext cx="10323444" cy="4930422"/>
          </a:xfrm>
        </p:spPr>
        <p:txBody>
          <a:bodyPr>
            <a:normAutofit lnSpcReduction="10000"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(ii)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experimento</a:t>
            </a:r>
            <a:r>
              <a:rPr lang="en-US" dirty="0"/>
              <a:t> </a:t>
            </a:r>
            <a:r>
              <a:rPr lang="en-US" dirty="0" err="1"/>
              <a:t>contiene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que lo que </a:t>
            </a:r>
            <a:r>
              <a:rPr lang="en-US" dirty="0" err="1"/>
              <a:t>entra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teoría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diferencia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proceso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resultado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ejemplo</a:t>
            </a:r>
            <a:r>
              <a:rPr lang="en-US" dirty="0"/>
              <a:t> “</a:t>
            </a:r>
            <a:r>
              <a:rPr lang="en-US" dirty="0" err="1"/>
              <a:t>piloto</a:t>
            </a:r>
            <a:r>
              <a:rPr lang="en-US" dirty="0"/>
              <a:t>”: </a:t>
            </a:r>
            <a:r>
              <a:rPr lang="en-US" dirty="0" err="1"/>
              <a:t>medición</a:t>
            </a:r>
            <a:r>
              <a:rPr lang="en-US" dirty="0"/>
              <a:t> de </a:t>
            </a:r>
            <a:r>
              <a:rPr lang="en-US" dirty="0" err="1"/>
              <a:t>longitud</a:t>
            </a:r>
            <a:r>
              <a:rPr lang="en-US" dirty="0"/>
              <a:t>)</a:t>
            </a:r>
            <a:endParaRPr lang="fi-FI" dirty="0"/>
          </a:p>
          <a:p>
            <a:pPr algn="l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22B91ED-DC31-4E92-947D-8CC813B5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2222694"/>
            <a:ext cx="4979963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3. Tres </a:t>
            </a:r>
            <a:r>
              <a:rPr lang="en-US" sz="2400" b="1" dirty="0" err="1">
                <a:solidFill>
                  <a:schemeClr val="accent1"/>
                </a:solidFill>
              </a:rPr>
              <a:t>límites</a:t>
            </a:r>
            <a:r>
              <a:rPr lang="en-US" sz="2400" b="1" dirty="0">
                <a:solidFill>
                  <a:schemeClr val="accent1"/>
                </a:solidFill>
              </a:rPr>
              <a:t>-c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29"/>
            <a:ext cx="10323444" cy="4846015"/>
          </a:xfrm>
        </p:spPr>
        <p:txBody>
          <a:bodyPr>
            <a:normAutofit lnSpcReduction="10000"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(iii)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sz="2200" dirty="0">
              <a:solidFill>
                <a:srgbClr val="FF0000"/>
              </a:solidFill>
            </a:endParaRPr>
          </a:p>
          <a:p>
            <a:pPr algn="l"/>
            <a:r>
              <a:rPr lang="fi-FI" sz="2200" dirty="0" err="1">
                <a:solidFill>
                  <a:srgbClr val="FF0000"/>
                </a:solidFill>
              </a:rPr>
              <a:t>Cinco</a:t>
            </a:r>
            <a:r>
              <a:rPr lang="fi-FI" sz="2200" dirty="0">
                <a:solidFill>
                  <a:srgbClr val="FF0000"/>
                </a:solidFill>
              </a:rPr>
              <a:t> </a:t>
            </a:r>
            <a:r>
              <a:rPr lang="fi-FI" sz="2200" dirty="0" err="1">
                <a:solidFill>
                  <a:srgbClr val="FF0000"/>
                </a:solidFill>
              </a:rPr>
              <a:t>reducciones</a:t>
            </a:r>
            <a:r>
              <a:rPr lang="fi-FI" sz="2200" dirty="0"/>
              <a:t>: </a:t>
            </a:r>
            <a:r>
              <a:rPr lang="fi-FI" sz="2200" dirty="0" err="1">
                <a:solidFill>
                  <a:srgbClr val="FF0000"/>
                </a:solidFill>
              </a:rPr>
              <a:t>al</a:t>
            </a:r>
            <a:r>
              <a:rPr lang="fi-FI" sz="2200" dirty="0">
                <a:solidFill>
                  <a:srgbClr val="FF0000"/>
                </a:solidFill>
              </a:rPr>
              <a:t> </a:t>
            </a:r>
            <a:r>
              <a:rPr lang="fi-FI" sz="2200" dirty="0" err="1">
                <a:solidFill>
                  <a:srgbClr val="FF0000"/>
                </a:solidFill>
              </a:rPr>
              <a:t>inicio</a:t>
            </a:r>
            <a:r>
              <a:rPr lang="fi-FI" sz="2200" dirty="0">
                <a:solidFill>
                  <a:srgbClr val="FF0000"/>
                </a:solidFill>
              </a:rPr>
              <a:t> del </a:t>
            </a:r>
            <a:r>
              <a:rPr lang="fi-FI" sz="2200" dirty="0" err="1">
                <a:solidFill>
                  <a:srgbClr val="FF0000"/>
                </a:solidFill>
              </a:rPr>
              <a:t>experimento</a:t>
            </a:r>
            <a:r>
              <a:rPr lang="fi-FI" sz="2200" dirty="0"/>
              <a:t>, </a:t>
            </a:r>
            <a:r>
              <a:rPr lang="en-US" sz="2200" i="1" dirty="0" err="1"/>
              <a:t>crear</a:t>
            </a:r>
            <a:r>
              <a:rPr lang="en-US" sz="2200" dirty="0"/>
              <a:t> las </a:t>
            </a:r>
            <a:r>
              <a:rPr lang="en-US" sz="2200" dirty="0" err="1"/>
              <a:t>funciones</a:t>
            </a:r>
            <a:r>
              <a:rPr lang="en-US" sz="2200" dirty="0"/>
              <a:t> ‘</a:t>
            </a:r>
            <a:r>
              <a:rPr lang="en-US" sz="2200" dirty="0" err="1"/>
              <a:t>objeto</a:t>
            </a:r>
            <a:r>
              <a:rPr lang="en-US" sz="2200" dirty="0"/>
              <a:t>’ y ‘</a:t>
            </a:r>
            <a:r>
              <a:rPr lang="en-US" sz="2200" dirty="0" err="1"/>
              <a:t>aparato</a:t>
            </a:r>
            <a:r>
              <a:rPr lang="en-US" sz="2200" dirty="0"/>
              <a:t>’ para los dos </a:t>
            </a:r>
            <a:r>
              <a:rPr lang="en-US" sz="2200" dirty="0" err="1"/>
              <a:t>lados</a:t>
            </a:r>
            <a:r>
              <a:rPr lang="en-US" sz="2200" dirty="0"/>
              <a:t> del </a:t>
            </a:r>
            <a:r>
              <a:rPr lang="en-US" sz="2200" dirty="0" err="1"/>
              <a:t>experimento</a:t>
            </a:r>
            <a:r>
              <a:rPr lang="en-US" sz="2200" dirty="0"/>
              <a:t> </a:t>
            </a:r>
            <a:r>
              <a:rPr lang="en-US" sz="2200" i="1" dirty="0" err="1"/>
              <a:t>omitiendo</a:t>
            </a:r>
            <a:r>
              <a:rPr lang="en-US" sz="2200" i="1" dirty="0"/>
              <a:t> </a:t>
            </a:r>
            <a:r>
              <a:rPr lang="en-US" sz="2200" i="1" dirty="0" err="1"/>
              <a:t>necesariamente</a:t>
            </a:r>
            <a:r>
              <a:rPr lang="en-US" sz="2200" dirty="0"/>
              <a:t> una de las dos </a:t>
            </a:r>
            <a:r>
              <a:rPr lang="en-US" sz="2200" dirty="0" err="1"/>
              <a:t>atribuciones</a:t>
            </a:r>
            <a:r>
              <a:rPr lang="en-US" sz="2200" dirty="0"/>
              <a:t>; y</a:t>
            </a:r>
          </a:p>
          <a:p>
            <a:pPr algn="l"/>
            <a:r>
              <a:rPr lang="en-US" sz="2200" dirty="0">
                <a:solidFill>
                  <a:srgbClr val="FF0000"/>
                </a:solidFill>
              </a:rPr>
              <a:t>al final</a:t>
            </a:r>
            <a:r>
              <a:rPr lang="en-US" sz="2200" dirty="0"/>
              <a:t>, </a:t>
            </a:r>
            <a:r>
              <a:rPr lang="en-US" sz="2200" i="1" dirty="0" err="1"/>
              <a:t>atribuir</a:t>
            </a:r>
            <a:r>
              <a:rPr lang="en-US" sz="2200" dirty="0"/>
              <a:t> el </a:t>
            </a:r>
            <a:r>
              <a:rPr lang="en-US" sz="2200" dirty="0" err="1"/>
              <a:t>resultado</a:t>
            </a:r>
            <a:r>
              <a:rPr lang="en-US" sz="2200" dirty="0"/>
              <a:t> del </a:t>
            </a:r>
            <a:r>
              <a:rPr lang="en-US" sz="2200" dirty="0" err="1"/>
              <a:t>experimento</a:t>
            </a:r>
            <a:r>
              <a:rPr lang="en-US" sz="2200" dirty="0"/>
              <a:t> </a:t>
            </a:r>
            <a:r>
              <a:rPr lang="en-US" sz="2200" i="1" dirty="0"/>
              <a:t>al </a:t>
            </a:r>
            <a:r>
              <a:rPr lang="en-US" sz="2200" i="1" dirty="0" err="1"/>
              <a:t>objeto</a:t>
            </a:r>
            <a:r>
              <a:rPr lang="en-US" sz="2200" i="1" dirty="0"/>
              <a:t> </a:t>
            </a:r>
            <a:r>
              <a:rPr lang="en-US" sz="2200" i="1" dirty="0" err="1"/>
              <a:t>sólo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vez</a:t>
            </a:r>
            <a:r>
              <a:rPr lang="en-US" sz="2200" dirty="0"/>
              <a:t> de al </a:t>
            </a:r>
            <a:r>
              <a:rPr lang="en-US" sz="2200" dirty="0" err="1"/>
              <a:t>objeto</a:t>
            </a:r>
            <a:r>
              <a:rPr lang="en-US" sz="2200" dirty="0"/>
              <a:t> </a:t>
            </a:r>
            <a:r>
              <a:rPr lang="en-US" sz="2200" i="1" dirty="0"/>
              <a:t>y</a:t>
            </a:r>
            <a:r>
              <a:rPr lang="en-US" sz="2200" dirty="0"/>
              <a:t> al </a:t>
            </a:r>
            <a:r>
              <a:rPr lang="en-US" sz="2200" dirty="0" err="1"/>
              <a:t>aparato</a:t>
            </a:r>
            <a:r>
              <a:rPr lang="en-US" sz="2200" dirty="0"/>
              <a:t>.</a:t>
            </a:r>
            <a:endParaRPr lang="fi-FI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C244AC-2097-4EB3-A940-71858CD3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2208628"/>
            <a:ext cx="10111614" cy="29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- </a:t>
            </a:r>
            <a:r>
              <a:rPr lang="en-US" sz="2400" b="1" dirty="0" err="1">
                <a:solidFill>
                  <a:schemeClr val="accent1"/>
                </a:solidFill>
              </a:rPr>
              <a:t>Conclusión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/>
          </a:bodyPr>
          <a:lstStyle/>
          <a:p>
            <a:pPr algn="l"/>
            <a:endParaRPr lang="fi-FI" dirty="0"/>
          </a:p>
          <a:p>
            <a:pPr algn="l"/>
            <a:r>
              <a:rPr lang="en-US" sz="3600" b="1" dirty="0" err="1"/>
              <a:t>Conclusión</a:t>
            </a:r>
            <a:r>
              <a:rPr lang="en-US" sz="3600" dirty="0"/>
              <a:t>:</a:t>
            </a:r>
          </a:p>
          <a:p>
            <a:pPr algn="l"/>
            <a:r>
              <a:rPr lang="en-US" sz="3200" dirty="0"/>
              <a:t>Los </a:t>
            </a:r>
            <a:r>
              <a:rPr lang="en-US" sz="3200" dirty="0" err="1"/>
              <a:t>límites</a:t>
            </a:r>
            <a:r>
              <a:rPr lang="en-US" sz="3200" dirty="0"/>
              <a:t> (</a:t>
            </a:r>
            <a:r>
              <a:rPr lang="en-US" sz="3200" dirty="0" err="1"/>
              <a:t>i</a:t>
            </a:r>
            <a:r>
              <a:rPr lang="en-US" sz="3200" dirty="0"/>
              <a:t>), (ii) y (iii) </a:t>
            </a:r>
            <a:r>
              <a:rPr lang="en-US" sz="3200" i="1" dirty="0"/>
              <a:t>no</a:t>
            </a:r>
            <a:r>
              <a:rPr lang="en-US" sz="3200" dirty="0"/>
              <a:t> </a:t>
            </a:r>
            <a:r>
              <a:rPr lang="en-US" sz="3200" dirty="0" err="1"/>
              <a:t>tienen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raíz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naturaleza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 err="1"/>
              <a:t>sino</a:t>
            </a:r>
            <a:r>
              <a:rPr lang="en-US" sz="3200" dirty="0"/>
              <a:t> son un </a:t>
            </a:r>
            <a:r>
              <a:rPr lang="en-US" sz="3200" dirty="0" err="1"/>
              <a:t>tipo</a:t>
            </a:r>
            <a:r>
              <a:rPr lang="en-US" sz="3200" dirty="0"/>
              <a:t> de </a:t>
            </a:r>
            <a:r>
              <a:rPr lang="en-US" sz="3200" dirty="0" err="1"/>
              <a:t>cortes</a:t>
            </a:r>
            <a:r>
              <a:rPr lang="en-US" sz="3200" dirty="0"/>
              <a:t> </a:t>
            </a:r>
            <a:r>
              <a:rPr lang="en-US" sz="3200" dirty="0" err="1"/>
              <a:t>introducidos</a:t>
            </a:r>
            <a:r>
              <a:rPr lang="en-US" sz="3200" dirty="0"/>
              <a:t> por el </a:t>
            </a:r>
            <a:r>
              <a:rPr lang="en-US" sz="3200" dirty="0" err="1"/>
              <a:t>investigador</a:t>
            </a:r>
            <a:r>
              <a:rPr lang="en-US" sz="3200" dirty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sz="3600" dirty="0"/>
              <a:t>Sin embargo, </a:t>
            </a:r>
            <a:r>
              <a:rPr lang="en-US" sz="3600" dirty="0" err="1"/>
              <a:t>esos</a:t>
            </a:r>
            <a:r>
              <a:rPr lang="en-US" sz="3600" dirty="0"/>
              <a:t> </a:t>
            </a:r>
            <a:r>
              <a:rPr lang="en-US" sz="3600" dirty="0" err="1"/>
              <a:t>límites</a:t>
            </a:r>
            <a:r>
              <a:rPr lang="en-US" sz="3600" dirty="0"/>
              <a:t> </a:t>
            </a:r>
            <a:r>
              <a:rPr lang="en-US" sz="3600" dirty="0" err="1"/>
              <a:t>suelen</a:t>
            </a:r>
            <a:r>
              <a:rPr lang="en-US" sz="3600" dirty="0"/>
              <a:t> ser </a:t>
            </a:r>
            <a:r>
              <a:rPr lang="en-US" sz="3600" dirty="0" err="1"/>
              <a:t>pasados</a:t>
            </a:r>
            <a:r>
              <a:rPr lang="en-US" sz="3600" dirty="0"/>
              <a:t> por alto al </a:t>
            </a:r>
            <a:r>
              <a:rPr lang="en-US" sz="3600" dirty="0" err="1"/>
              <a:t>hablar</a:t>
            </a:r>
            <a:r>
              <a:rPr lang="en-US" sz="3600" dirty="0"/>
              <a:t> de los </a:t>
            </a:r>
            <a:r>
              <a:rPr lang="en-US" sz="3600" dirty="0" err="1"/>
              <a:t>resultados</a:t>
            </a:r>
            <a:r>
              <a:rPr lang="en-US" sz="3600" dirty="0"/>
              <a:t>. </a:t>
            </a:r>
            <a:r>
              <a:rPr lang="en-US" sz="3600" dirty="0" err="1"/>
              <a:t>Esto</a:t>
            </a:r>
            <a:r>
              <a:rPr lang="en-US" sz="3600" dirty="0"/>
              <a:t> es </a:t>
            </a:r>
            <a:r>
              <a:rPr lang="en-US" sz="3600" dirty="0" err="1"/>
              <a:t>legítimo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contexto</a:t>
            </a:r>
            <a:r>
              <a:rPr lang="en-US" sz="3600" dirty="0"/>
              <a:t> del </a:t>
            </a:r>
            <a:r>
              <a:rPr lang="en-US" sz="3600" i="1" dirty="0" err="1"/>
              <a:t>éxito</a:t>
            </a:r>
            <a:r>
              <a:rPr lang="en-US" sz="3600" dirty="0"/>
              <a:t>, </a:t>
            </a:r>
            <a:r>
              <a:rPr lang="en-US" sz="3600" dirty="0" err="1"/>
              <a:t>pero</a:t>
            </a:r>
            <a:r>
              <a:rPr lang="en-US" sz="3600" dirty="0"/>
              <a:t> no </a:t>
            </a:r>
            <a:r>
              <a:rPr lang="en-US" sz="3600" dirty="0" err="1"/>
              <a:t>en</a:t>
            </a:r>
            <a:r>
              <a:rPr lang="en-US" sz="3600" dirty="0"/>
              <a:t> el context de la </a:t>
            </a:r>
            <a:r>
              <a:rPr lang="en-US" sz="3600" i="1" dirty="0" err="1"/>
              <a:t>verdad</a:t>
            </a:r>
            <a:r>
              <a:rPr lang="en-US" sz="3600" dirty="0"/>
              <a:t>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13845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A632-4256-4C8F-831A-298411EDC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83"/>
            <a:ext cx="9144000" cy="10601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Sobre</a:t>
            </a:r>
            <a:r>
              <a:rPr lang="en-US" sz="3200" b="1" dirty="0"/>
              <a:t>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límites</a:t>
            </a:r>
            <a:r>
              <a:rPr lang="en-US" sz="3200" b="1" dirty="0"/>
              <a:t> </a:t>
            </a:r>
            <a:r>
              <a:rPr lang="en-US" sz="3200" b="1" dirty="0" err="1"/>
              <a:t>intrínsecos</a:t>
            </a:r>
            <a:r>
              <a:rPr lang="en-US" sz="3200" b="1" dirty="0"/>
              <a:t> de la </a:t>
            </a:r>
            <a:r>
              <a:rPr lang="en-US" sz="3200" b="1" dirty="0" err="1"/>
              <a:t>física</a:t>
            </a:r>
            <a:br>
              <a:rPr lang="en-US" sz="3200" b="1" dirty="0"/>
            </a:br>
            <a:r>
              <a:rPr lang="en-US" sz="3200" b="1" dirty="0"/>
              <a:t>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tratamiento</a:t>
            </a:r>
            <a:r>
              <a:rPr lang="en-US" sz="3200" b="1" dirty="0"/>
              <a:t> </a:t>
            </a:r>
            <a:r>
              <a:rPr lang="en-US" sz="3200" b="1" dirty="0" err="1"/>
              <a:t>filosófico</a:t>
            </a:r>
            <a:r>
              <a:rPr lang="en-US" sz="3200" b="1" dirty="0"/>
              <a:t> – </a:t>
            </a:r>
            <a:r>
              <a:rPr lang="en-US" sz="2400" b="1" dirty="0">
                <a:solidFill>
                  <a:schemeClr val="accent1"/>
                </a:solidFill>
              </a:rPr>
              <a:t>4. ¿</a:t>
            </a:r>
            <a:r>
              <a:rPr lang="en-US" sz="2400" b="1" dirty="0" err="1">
                <a:solidFill>
                  <a:schemeClr val="accent1"/>
                </a:solidFill>
              </a:rPr>
              <a:t>cómo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proceder</a:t>
            </a:r>
            <a:r>
              <a:rPr lang="en-US" sz="2400" b="1" dirty="0">
                <a:solidFill>
                  <a:schemeClr val="accent1"/>
                </a:solidFill>
              </a:rPr>
              <a:t>?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88EF40-3764-4A0E-90E1-A8A140A2E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1709530"/>
            <a:ext cx="10323444" cy="4333462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 err="1"/>
              <a:t>Programa</a:t>
            </a:r>
            <a:r>
              <a:rPr lang="en-US" b="1" dirty="0"/>
              <a:t> para </a:t>
            </a:r>
            <a:r>
              <a:rPr lang="en-US" b="1" dirty="0" err="1"/>
              <a:t>elaborar</a:t>
            </a:r>
            <a:r>
              <a:rPr lang="en-US" b="1" dirty="0"/>
              <a:t> una </a:t>
            </a:r>
            <a:r>
              <a:rPr lang="en-US" b="1" dirty="0" err="1"/>
              <a:t>estimación</a:t>
            </a:r>
            <a:r>
              <a:rPr lang="en-US" b="1" dirty="0"/>
              <a:t> del </a:t>
            </a:r>
            <a:r>
              <a:rPr lang="en-US" b="1" dirty="0" err="1"/>
              <a:t>alcance</a:t>
            </a:r>
            <a:r>
              <a:rPr lang="en-US" b="1" dirty="0"/>
              <a:t> de los </a:t>
            </a:r>
            <a:r>
              <a:rPr lang="en-US" b="1" dirty="0" err="1"/>
              <a:t>límites</a:t>
            </a:r>
            <a:r>
              <a:rPr lang="en-US" b="1" dirty="0"/>
              <a:t> </a:t>
            </a:r>
            <a:r>
              <a:rPr lang="en-US" b="1" dirty="0" err="1"/>
              <a:t>intrínsecos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sz="3600" dirty="0"/>
              <a:t>La </a:t>
            </a:r>
            <a:r>
              <a:rPr lang="en-US" sz="3600" dirty="0" err="1"/>
              <a:t>física</a:t>
            </a:r>
            <a:r>
              <a:rPr lang="en-US" sz="3600" dirty="0"/>
              <a:t> es </a:t>
            </a:r>
            <a:r>
              <a:rPr lang="en-US" sz="3600" dirty="0" err="1"/>
              <a:t>como</a:t>
            </a:r>
            <a:r>
              <a:rPr lang="en-US" sz="3600" dirty="0"/>
              <a:t> es, </a:t>
            </a:r>
            <a:r>
              <a:rPr lang="en-US" sz="3600" dirty="0" err="1"/>
              <a:t>pero</a:t>
            </a:r>
            <a:r>
              <a:rPr lang="en-US" sz="3600" dirty="0"/>
              <a:t> se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intentar</a:t>
            </a:r>
            <a:r>
              <a:rPr lang="en-US" sz="3600" dirty="0"/>
              <a:t> </a:t>
            </a:r>
            <a:r>
              <a:rPr lang="en-US" sz="3600" dirty="0" err="1"/>
              <a:t>obtener</a:t>
            </a:r>
            <a:r>
              <a:rPr lang="en-US" sz="3600" dirty="0"/>
              <a:t> una </a:t>
            </a:r>
            <a:r>
              <a:rPr lang="en-US" sz="3600" dirty="0" err="1">
                <a:solidFill>
                  <a:srgbClr val="FF0000"/>
                </a:solidFill>
              </a:rPr>
              <a:t>estimación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indirecta</a:t>
            </a:r>
            <a:r>
              <a:rPr lang="en-US" sz="3600" dirty="0">
                <a:solidFill>
                  <a:srgbClr val="FF0000"/>
                </a:solidFill>
              </a:rPr>
              <a:t> del </a:t>
            </a:r>
            <a:r>
              <a:rPr lang="en-US" sz="3600" dirty="0" err="1">
                <a:solidFill>
                  <a:srgbClr val="FF0000"/>
                </a:solidFill>
              </a:rPr>
              <a:t>alcance</a:t>
            </a:r>
            <a:r>
              <a:rPr lang="en-US" sz="3600" dirty="0">
                <a:solidFill>
                  <a:srgbClr val="FF0000"/>
                </a:solidFill>
              </a:rPr>
              <a:t> de los </a:t>
            </a:r>
            <a:r>
              <a:rPr lang="en-US" sz="3600" dirty="0" err="1">
                <a:solidFill>
                  <a:srgbClr val="FF0000"/>
                </a:solidFill>
              </a:rPr>
              <a:t>límites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</a:t>
            </a:r>
            <a:r>
              <a:rPr lang="en-US" sz="3600" dirty="0" err="1"/>
              <a:t>i</a:t>
            </a:r>
            <a:r>
              <a:rPr lang="en-US" sz="3600" dirty="0"/>
              <a:t>), (ii) y (iii)</a:t>
            </a:r>
          </a:p>
          <a:p>
            <a:pPr algn="l"/>
            <a:r>
              <a:rPr lang="en-US" sz="3600" dirty="0" err="1"/>
              <a:t>mediante</a:t>
            </a:r>
            <a:endParaRPr lang="en-US" sz="3600" dirty="0"/>
          </a:p>
          <a:p>
            <a:pPr algn="l"/>
            <a:r>
              <a:rPr lang="en-US" sz="3600" i="1" dirty="0" err="1"/>
              <a:t>omitiendo</a:t>
            </a:r>
            <a:r>
              <a:rPr lang="en-US" sz="3600" i="1" dirty="0"/>
              <a:t> los </a:t>
            </a:r>
            <a:r>
              <a:rPr lang="en-US" sz="3600" i="1" dirty="0" err="1"/>
              <a:t>tres</a:t>
            </a:r>
            <a:r>
              <a:rPr lang="en-US" sz="3600" i="1" dirty="0"/>
              <a:t> y </a:t>
            </a:r>
            <a:r>
              <a:rPr lang="en-US" sz="3600" i="1" dirty="0" err="1"/>
              <a:t>basarse</a:t>
            </a:r>
            <a:r>
              <a:rPr lang="en-US" sz="3600" i="1" dirty="0"/>
              <a:t> </a:t>
            </a:r>
            <a:r>
              <a:rPr lang="en-US" sz="3600" i="1" dirty="0" err="1"/>
              <a:t>únicamente</a:t>
            </a:r>
            <a:r>
              <a:rPr lang="en-US" sz="3600" i="1" dirty="0"/>
              <a:t> </a:t>
            </a:r>
            <a:r>
              <a:rPr lang="en-US" sz="3600" i="1" dirty="0" err="1"/>
              <a:t>en</a:t>
            </a:r>
            <a:r>
              <a:rPr lang="en-US" sz="3600" i="1" dirty="0"/>
              <a:t> la </a:t>
            </a:r>
            <a:r>
              <a:rPr lang="en-US" sz="3600" i="1" dirty="0" err="1"/>
              <a:t>experiencia</a:t>
            </a:r>
            <a:r>
              <a:rPr lang="en-US" sz="3600" i="1" dirty="0"/>
              <a:t> “</a:t>
            </a:r>
            <a:r>
              <a:rPr lang="en-US" sz="3600" i="1" dirty="0" err="1"/>
              <a:t>precientífica</a:t>
            </a:r>
            <a:r>
              <a:rPr lang="en-US" sz="3600" i="1" dirty="0"/>
              <a:t>” y la </a:t>
            </a:r>
            <a:r>
              <a:rPr lang="en-US" sz="3600" i="1" dirty="0" err="1"/>
              <a:t>reflexión</a:t>
            </a:r>
            <a:r>
              <a:rPr lang="en-US" sz="3600" i="1" dirty="0"/>
              <a:t> </a:t>
            </a:r>
            <a:r>
              <a:rPr lang="en-US" sz="3600" i="1" dirty="0" err="1"/>
              <a:t>sobre</a:t>
            </a:r>
            <a:r>
              <a:rPr lang="en-US" sz="3600" i="1" dirty="0"/>
              <a:t> </a:t>
            </a:r>
            <a:r>
              <a:rPr lang="en-US" sz="3600" i="1" dirty="0" err="1"/>
              <a:t>ella</a:t>
            </a:r>
            <a:r>
              <a:rPr lang="en-US" sz="3600" dirty="0"/>
              <a:t>: </a:t>
            </a:r>
            <a:r>
              <a:rPr lang="en-US" sz="3600" dirty="0" err="1"/>
              <a:t>ámbito</a:t>
            </a:r>
            <a:r>
              <a:rPr lang="en-US" sz="3600" dirty="0"/>
              <a:t> del </a:t>
            </a:r>
            <a:r>
              <a:rPr lang="en-US" sz="3600" i="1" dirty="0" err="1"/>
              <a:t>realismo</a:t>
            </a:r>
            <a:r>
              <a:rPr lang="en-US" sz="3600" i="1" dirty="0"/>
              <a:t> natural</a:t>
            </a:r>
            <a:r>
              <a:rPr lang="en-US" sz="3600" dirty="0"/>
              <a:t>.</a:t>
            </a:r>
            <a:endParaRPr lang="fi-FI" sz="3600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122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865</Words>
  <Application>Microsoft Office PowerPoint</Application>
  <PresentationFormat>Laajakuva</PresentationFormat>
  <Paragraphs>91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Sobre tres límites intrínsecos de la física y su tratamiento filosófico - Indice</vt:lpstr>
      <vt:lpstr>Sobre tres límites intrínsecos de la física y su tratamiento filosófico – 1. Enfoque</vt:lpstr>
      <vt:lpstr>Sobre tres límites intrínsecos de la física y su tratamiento filosófico – 2. Punto de partida-a</vt:lpstr>
      <vt:lpstr>Sobre tres límites intrínsecos de la física y su tratamiento filosófico – 2. Punto de partida-b</vt:lpstr>
      <vt:lpstr>Sobre tres límites intrínsecos de la física y su tratamiento filosófico – 3. Tres límites-a</vt:lpstr>
      <vt:lpstr>Sobre tres límites intrínsecos de la física y su tratamiento filosófico – 3. Tres límites-b</vt:lpstr>
      <vt:lpstr>Sobre tres límites intrínsecos de la física y su tratamiento filosófico – 3. Tres límites-c</vt:lpstr>
      <vt:lpstr>Sobre tres límites intrínsecos de la física y su tratamiento filosófico - Conclusión</vt:lpstr>
      <vt:lpstr>Sobre tres límites intrínsecos de la física y su tratamiento filosófico – 4. ¿cómo proceder?</vt:lpstr>
      <vt:lpstr>Sobre tres límites intrínsecos de la física y su tratamiento filosófico – 5. resultados hasta ahora</vt:lpstr>
      <vt:lpstr>Sobre tres límites intrínsecos de la física y su tratamiento filosófico – 6. 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 tres límites intrínsecos de la física y su tratamiento filosófico</dc:title>
  <dc:creator>Soria Ruiz-Ogarrio, Jorge J</dc:creator>
  <cp:lastModifiedBy>Soria Ruiz-Ogarrio, Jorge J</cp:lastModifiedBy>
  <cp:revision>55</cp:revision>
  <dcterms:created xsi:type="dcterms:W3CDTF">2021-09-14T14:11:53Z</dcterms:created>
  <dcterms:modified xsi:type="dcterms:W3CDTF">2021-09-21T07:31:47Z</dcterms:modified>
</cp:coreProperties>
</file>