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263" r:id="rId10"/>
    <p:sldId id="265" r:id="rId11"/>
    <p:sldId id="264" r:id="rId12"/>
    <p:sldId id="268" r:id="rId13"/>
    <p:sldId id="269" r:id="rId14"/>
    <p:sldId id="270"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3" d="100"/>
          <a:sy n="73" d="100"/>
        </p:scale>
        <p:origin x="6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CDCA2A-0979-4427-A0E9-F5F1CA4FD49D}"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FC2D1-5517-4C90-B28F-6BD35101B119}" type="slidenum">
              <a:rPr lang="en-US" smtClean="0"/>
              <a:t>‹#›</a:t>
            </a:fld>
            <a:endParaRPr lang="en-US"/>
          </a:p>
        </p:txBody>
      </p:sp>
    </p:spTree>
    <p:extLst>
      <p:ext uri="{BB962C8B-B14F-4D97-AF65-F5344CB8AC3E}">
        <p14:creationId xmlns:p14="http://schemas.microsoft.com/office/powerpoint/2010/main" val="289181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CDCA2A-0979-4427-A0E9-F5F1CA4FD49D}"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FC2D1-5517-4C90-B28F-6BD35101B119}" type="slidenum">
              <a:rPr lang="en-US" smtClean="0"/>
              <a:t>‹#›</a:t>
            </a:fld>
            <a:endParaRPr lang="en-US"/>
          </a:p>
        </p:txBody>
      </p:sp>
    </p:spTree>
    <p:extLst>
      <p:ext uri="{BB962C8B-B14F-4D97-AF65-F5344CB8AC3E}">
        <p14:creationId xmlns:p14="http://schemas.microsoft.com/office/powerpoint/2010/main" val="2518531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CDCA2A-0979-4427-A0E9-F5F1CA4FD49D}"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FC2D1-5517-4C90-B28F-6BD35101B119}" type="slidenum">
              <a:rPr lang="en-US" smtClean="0"/>
              <a:t>‹#›</a:t>
            </a:fld>
            <a:endParaRPr lang="en-US"/>
          </a:p>
        </p:txBody>
      </p:sp>
    </p:spTree>
    <p:extLst>
      <p:ext uri="{BB962C8B-B14F-4D97-AF65-F5344CB8AC3E}">
        <p14:creationId xmlns:p14="http://schemas.microsoft.com/office/powerpoint/2010/main" val="2579767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CDCA2A-0979-4427-A0E9-F5F1CA4FD49D}"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FC2D1-5517-4C90-B28F-6BD35101B119}" type="slidenum">
              <a:rPr lang="en-US" smtClean="0"/>
              <a:t>‹#›</a:t>
            </a:fld>
            <a:endParaRPr lang="en-US"/>
          </a:p>
        </p:txBody>
      </p:sp>
    </p:spTree>
    <p:extLst>
      <p:ext uri="{BB962C8B-B14F-4D97-AF65-F5344CB8AC3E}">
        <p14:creationId xmlns:p14="http://schemas.microsoft.com/office/powerpoint/2010/main" val="1107142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CDCA2A-0979-4427-A0E9-F5F1CA4FD49D}"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FC2D1-5517-4C90-B28F-6BD35101B119}" type="slidenum">
              <a:rPr lang="en-US" smtClean="0"/>
              <a:t>‹#›</a:t>
            </a:fld>
            <a:endParaRPr lang="en-US"/>
          </a:p>
        </p:txBody>
      </p:sp>
    </p:spTree>
    <p:extLst>
      <p:ext uri="{BB962C8B-B14F-4D97-AF65-F5344CB8AC3E}">
        <p14:creationId xmlns:p14="http://schemas.microsoft.com/office/powerpoint/2010/main" val="3979382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CDCA2A-0979-4427-A0E9-F5F1CA4FD49D}"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BFC2D1-5517-4C90-B28F-6BD35101B119}" type="slidenum">
              <a:rPr lang="en-US" smtClean="0"/>
              <a:t>‹#›</a:t>
            </a:fld>
            <a:endParaRPr lang="en-US"/>
          </a:p>
        </p:txBody>
      </p:sp>
    </p:spTree>
    <p:extLst>
      <p:ext uri="{BB962C8B-B14F-4D97-AF65-F5344CB8AC3E}">
        <p14:creationId xmlns:p14="http://schemas.microsoft.com/office/powerpoint/2010/main" val="1194008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CDCA2A-0979-4427-A0E9-F5F1CA4FD49D}" type="datetimeFigureOut">
              <a:rPr lang="en-US" smtClean="0"/>
              <a:t>4/25/2021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BFC2D1-5517-4C90-B28F-6BD35101B119}" type="slidenum">
              <a:rPr lang="en-US" smtClean="0"/>
              <a:t>‹#›</a:t>
            </a:fld>
            <a:endParaRPr lang="en-US"/>
          </a:p>
        </p:txBody>
      </p:sp>
    </p:spTree>
    <p:extLst>
      <p:ext uri="{BB962C8B-B14F-4D97-AF65-F5344CB8AC3E}">
        <p14:creationId xmlns:p14="http://schemas.microsoft.com/office/powerpoint/2010/main" val="3047843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CDCA2A-0979-4427-A0E9-F5F1CA4FD49D}" type="datetimeFigureOut">
              <a:rPr lang="en-US" smtClean="0"/>
              <a:t>4/25/2021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BFC2D1-5517-4C90-B28F-6BD35101B119}" type="slidenum">
              <a:rPr lang="en-US" smtClean="0"/>
              <a:t>‹#›</a:t>
            </a:fld>
            <a:endParaRPr lang="en-US"/>
          </a:p>
        </p:txBody>
      </p:sp>
    </p:spTree>
    <p:extLst>
      <p:ext uri="{BB962C8B-B14F-4D97-AF65-F5344CB8AC3E}">
        <p14:creationId xmlns:p14="http://schemas.microsoft.com/office/powerpoint/2010/main" val="928214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DCA2A-0979-4427-A0E9-F5F1CA4FD49D}" type="datetimeFigureOut">
              <a:rPr lang="en-US" smtClean="0"/>
              <a:t>4/25/2021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BFC2D1-5517-4C90-B28F-6BD35101B119}" type="slidenum">
              <a:rPr lang="en-US" smtClean="0"/>
              <a:t>‹#›</a:t>
            </a:fld>
            <a:endParaRPr lang="en-US"/>
          </a:p>
        </p:txBody>
      </p:sp>
    </p:spTree>
    <p:extLst>
      <p:ext uri="{BB962C8B-B14F-4D97-AF65-F5344CB8AC3E}">
        <p14:creationId xmlns:p14="http://schemas.microsoft.com/office/powerpoint/2010/main" val="2359297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CDCA2A-0979-4427-A0E9-F5F1CA4FD49D}"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BFC2D1-5517-4C90-B28F-6BD35101B119}" type="slidenum">
              <a:rPr lang="en-US" smtClean="0"/>
              <a:t>‹#›</a:t>
            </a:fld>
            <a:endParaRPr lang="en-US"/>
          </a:p>
        </p:txBody>
      </p:sp>
    </p:spTree>
    <p:extLst>
      <p:ext uri="{BB962C8B-B14F-4D97-AF65-F5344CB8AC3E}">
        <p14:creationId xmlns:p14="http://schemas.microsoft.com/office/powerpoint/2010/main" val="2467391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CDCA2A-0979-4427-A0E9-F5F1CA4FD49D}"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BFC2D1-5517-4C90-B28F-6BD35101B119}" type="slidenum">
              <a:rPr lang="en-US" smtClean="0"/>
              <a:t>‹#›</a:t>
            </a:fld>
            <a:endParaRPr lang="en-US"/>
          </a:p>
        </p:txBody>
      </p:sp>
    </p:spTree>
    <p:extLst>
      <p:ext uri="{BB962C8B-B14F-4D97-AF65-F5344CB8AC3E}">
        <p14:creationId xmlns:p14="http://schemas.microsoft.com/office/powerpoint/2010/main" val="1814388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DCA2A-0979-4427-A0E9-F5F1CA4FD49D}" type="datetimeFigureOut">
              <a:rPr lang="en-US" smtClean="0"/>
              <a:t>4/25/2021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BFC2D1-5517-4C90-B28F-6BD35101B119}" type="slidenum">
              <a:rPr lang="en-US" smtClean="0"/>
              <a:t>‹#›</a:t>
            </a:fld>
            <a:endParaRPr lang="en-US"/>
          </a:p>
        </p:txBody>
      </p:sp>
    </p:spTree>
    <p:extLst>
      <p:ext uri="{BB962C8B-B14F-4D97-AF65-F5344CB8AC3E}">
        <p14:creationId xmlns:p14="http://schemas.microsoft.com/office/powerpoint/2010/main" val="4204960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ireprints.lu.lv/416/"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journal.ru/science/359275-pochemu-kosmos-molchit-tak-uzh-li-paradoksalen-paradoks-fermi"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tjournal.ru/science/359275-pochemu-kosmos-molchit-tak-uzh-li-paradoksalen-paradoks-ferm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dirty="0" smtClean="0"/>
              <a:t>«</a:t>
            </a:r>
            <a:r>
              <a:rPr lang="en-US" dirty="0" err="1" smtClean="0"/>
              <a:t>Kāpēc</a:t>
            </a:r>
            <a:r>
              <a:rPr lang="en-US" dirty="0" smtClean="0"/>
              <a:t> </a:t>
            </a:r>
            <a:r>
              <a:rPr lang="en-US" dirty="0" err="1"/>
              <a:t>mēs</a:t>
            </a:r>
            <a:r>
              <a:rPr lang="en-US" dirty="0"/>
              <a:t> </a:t>
            </a:r>
            <a:r>
              <a:rPr lang="en-US" dirty="0" err="1"/>
              <a:t>neredzam</a:t>
            </a:r>
            <a:r>
              <a:rPr lang="en-US" dirty="0"/>
              <a:t> </a:t>
            </a:r>
            <a:r>
              <a:rPr lang="en-US" dirty="0" err="1"/>
              <a:t>augstāku</a:t>
            </a:r>
            <a:r>
              <a:rPr lang="en-US" dirty="0"/>
              <a:t> </a:t>
            </a:r>
            <a:r>
              <a:rPr lang="en-US" dirty="0" err="1"/>
              <a:t>saprātu</a:t>
            </a:r>
            <a:r>
              <a:rPr lang="en-US" dirty="0"/>
              <a:t> </a:t>
            </a:r>
            <a:r>
              <a:rPr lang="lv-LV" dirty="0" err="1" smtClean="0"/>
              <a:t>V</a:t>
            </a:r>
            <a:r>
              <a:rPr lang="en-US" dirty="0" err="1" smtClean="0"/>
              <a:t>isumā</a:t>
            </a:r>
            <a:r>
              <a:rPr lang="en-US" dirty="0" smtClean="0"/>
              <a:t>?</a:t>
            </a:r>
            <a:r>
              <a:rPr lang="lv-LV" dirty="0" smtClean="0"/>
              <a:t>»</a:t>
            </a:r>
            <a:endParaRPr lang="en-US" dirty="0"/>
          </a:p>
        </p:txBody>
      </p:sp>
      <p:sp>
        <p:nvSpPr>
          <p:cNvPr id="3" name="Subtitle 2"/>
          <p:cNvSpPr>
            <a:spLocks noGrp="1"/>
          </p:cNvSpPr>
          <p:nvPr>
            <p:ph type="subTitle" idx="1"/>
          </p:nvPr>
        </p:nvSpPr>
        <p:spPr/>
        <p:txBody>
          <a:bodyPr>
            <a:normAutofit fontScale="77500" lnSpcReduction="20000"/>
          </a:bodyPr>
          <a:lstStyle/>
          <a:p>
            <a:r>
              <a:rPr lang="lv-LV" dirty="0" smtClean="0"/>
              <a:t>Dainis Zeps</a:t>
            </a:r>
          </a:p>
          <a:p>
            <a:r>
              <a:rPr lang="lv-LV" dirty="0" smtClean="0"/>
              <a:t>Koreferāts V. Beldava referātam:</a:t>
            </a:r>
            <a:br>
              <a:rPr lang="lv-LV" dirty="0" smtClean="0"/>
            </a:br>
            <a:r>
              <a:rPr lang="lv-LV" sz="4100" b="1" dirty="0" smtClean="0"/>
              <a:t>«</a:t>
            </a:r>
            <a:r>
              <a:rPr lang="lv-LV" sz="4100" b="1" dirty="0" smtClean="0">
                <a:hlinkClick r:id="rId2"/>
              </a:rPr>
              <a:t>Fermi paradoss</a:t>
            </a:r>
            <a:r>
              <a:rPr lang="lv-LV" sz="4100" b="1" dirty="0" smtClean="0"/>
              <a:t>»</a:t>
            </a:r>
          </a:p>
          <a:p>
            <a:r>
              <a:rPr lang="lv-LV" dirty="0" smtClean="0"/>
              <a:t>ZuRD seminārs</a:t>
            </a:r>
          </a:p>
          <a:p>
            <a:r>
              <a:rPr lang="lv-LV" dirty="0" smtClean="0"/>
              <a:t>2021. gada 19. aprīlī</a:t>
            </a:r>
            <a:endParaRPr lang="en-US" dirty="0"/>
          </a:p>
        </p:txBody>
      </p:sp>
    </p:spTree>
    <p:extLst>
      <p:ext uri="{BB962C8B-B14F-4D97-AF65-F5344CB8AC3E}">
        <p14:creationId xmlns:p14="http://schemas.microsoft.com/office/powerpoint/2010/main" val="3851841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Vēl viena iespēja: mums vajadzēja ieraudzīt tos, kas vienā attīstības līmenī ar mums</a:t>
            </a:r>
            <a:endParaRPr lang="en-US" dirty="0"/>
          </a:p>
        </p:txBody>
      </p:sp>
      <p:sp>
        <p:nvSpPr>
          <p:cNvPr id="3" name="Content Placeholder 2"/>
          <p:cNvSpPr>
            <a:spLocks noGrp="1"/>
          </p:cNvSpPr>
          <p:nvPr>
            <p:ph idx="1"/>
          </p:nvPr>
        </p:nvSpPr>
        <p:spPr/>
        <p:txBody>
          <a:bodyPr/>
          <a:lstStyle/>
          <a:p>
            <a:r>
              <a:rPr lang="lv-LV" dirty="0" smtClean="0"/>
              <a:t>Jā, tādi paši kā mēs, kas vēl nekur aizlidot nevar, bet jau var raidīt savus radioviļņus, un ko vien tādā stilā iespējamo, t.i., atklāt sevi kā saprātīgu būtņu manifestēšanos</a:t>
            </a:r>
          </a:p>
          <a:p>
            <a:endParaRPr lang="lv-LV" dirty="0"/>
          </a:p>
          <a:p>
            <a:r>
              <a:rPr lang="lv-LV" dirty="0" smtClean="0"/>
              <a:t>Kur viņi ir? </a:t>
            </a:r>
          </a:p>
          <a:p>
            <a:endParaRPr lang="lv-LV" dirty="0"/>
          </a:p>
          <a:p>
            <a:r>
              <a:rPr lang="lv-LV" dirty="0" smtClean="0"/>
              <a:t>Kā rakstā šeit: citās esamības nišās:</a:t>
            </a:r>
            <a:br>
              <a:rPr lang="lv-LV" dirty="0" smtClean="0"/>
            </a:br>
            <a:r>
              <a:rPr lang="en-US" dirty="0" smtClean="0">
                <a:hlinkClick r:id="rId2"/>
              </a:rPr>
              <a:t>https://tjournal.ru/science/359275-pochemu-kosmos-molchit-tak-uzh-li-paradoksalen-paradoks-fermi</a:t>
            </a:r>
            <a:r>
              <a:rPr lang="lv-LV" dirty="0" smtClean="0"/>
              <a:t> </a:t>
            </a:r>
          </a:p>
          <a:p>
            <a:endParaRPr lang="en-US" dirty="0"/>
          </a:p>
        </p:txBody>
      </p:sp>
    </p:spTree>
    <p:extLst>
      <p:ext uri="{BB962C8B-B14F-4D97-AF65-F5344CB8AC3E}">
        <p14:creationId xmlns:p14="http://schemas.microsoft.com/office/powerpoint/2010/main" val="2099867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0689"/>
            <a:ext cx="10515600" cy="1520000"/>
          </a:xfrm>
        </p:spPr>
        <p:txBody>
          <a:bodyPr/>
          <a:lstStyle/>
          <a:p>
            <a:r>
              <a:rPr lang="lv-LV" dirty="0" smtClean="0"/>
              <a:t>No citas puses/no augšas idejas: </a:t>
            </a:r>
            <a:br>
              <a:rPr lang="lv-LV" dirty="0" smtClean="0"/>
            </a:br>
            <a:r>
              <a:rPr lang="lv-LV" dirty="0" smtClean="0"/>
              <a:t>Mēs esam mākslīgi radīti?</a:t>
            </a:r>
            <a:endParaRPr lang="en-US" dirty="0"/>
          </a:p>
        </p:txBody>
      </p:sp>
      <p:sp>
        <p:nvSpPr>
          <p:cNvPr id="3" name="Content Placeholder 2"/>
          <p:cNvSpPr>
            <a:spLocks noGrp="1"/>
          </p:cNvSpPr>
          <p:nvPr>
            <p:ph idx="1"/>
          </p:nvPr>
        </p:nvSpPr>
        <p:spPr>
          <a:xfrm>
            <a:off x="838200" y="1499616"/>
            <a:ext cx="10515600" cy="4677347"/>
          </a:xfrm>
        </p:spPr>
        <p:txBody>
          <a:bodyPr>
            <a:normAutofit fontScale="77500" lnSpcReduction="20000"/>
          </a:bodyPr>
          <a:lstStyle/>
          <a:p>
            <a:r>
              <a:rPr lang="lv-LV" dirty="0" smtClean="0"/>
              <a:t>Jā, mēs kā mēģenes eksemplārs, un tad, jā, tikai vienā eksemplārā. </a:t>
            </a:r>
          </a:p>
          <a:p>
            <a:r>
              <a:rPr lang="lv-LV" dirty="0" smtClean="0"/>
              <a:t>Bet tad mākslīgais aizsākums jāsaista ar citu ko. Mākslīgā izcelsme varētu būt sķietama, kur būtu jārunā par sistēmismu dažādu civilizāciju izvietojumā, jo, tiešām, tas kas būs vienā eksemplārā, būs kopumā paņemtais, kas arī būs kolektīvā civilizācija, ja arī mums nebūs ne jausmas, kur ir tās citas civilizācijas daļas.</a:t>
            </a:r>
          </a:p>
          <a:p>
            <a:r>
              <a:rPr lang="lv-LV" dirty="0" smtClean="0"/>
              <a:t>Vai, jautāsim, cilvēka organismā auss kontaktē ar degunu? Mums liksies muļķīgs jautājums? Bet, ja auss ir viena saprātīgā kolonija un deguns – cita? Un tā tālāk? Kamēr esam apstaigājuši visu cilvēka organismu?</a:t>
            </a:r>
          </a:p>
          <a:p>
            <a:r>
              <a:rPr lang="lv-LV" dirty="0" smtClean="0"/>
              <a:t>Kad jau mēs pakāpjamies uz kopskatu, tad ieraugām, ka saprātīgā būtne ir šis kopums, kas jau ir augstāks saprāts nekā tās atsevišķās sastāvdaļas, bet arī tikai kādā nosacītā nozīmē. </a:t>
            </a:r>
          </a:p>
          <a:p>
            <a:r>
              <a:rPr lang="lv-LV" dirty="0" smtClean="0"/>
              <a:t>Kas mums sanāca. Jautājums – mēs mākslīgi radīti, atkrīt kā nesvarīgs. </a:t>
            </a:r>
            <a:r>
              <a:rPr lang="lv-LV" b="1" dirty="0" smtClean="0"/>
              <a:t>Augstākais saprāts, kas patiesībā mēs paši, bet mēs tikai tā augstākā saprāta sastāvdaļa</a:t>
            </a:r>
            <a:r>
              <a:rPr lang="lv-LV" dirty="0" smtClean="0"/>
              <a:t>, pie kam augsti ieorganizēta tajā augstākajā organismā.</a:t>
            </a:r>
          </a:p>
          <a:p>
            <a:pPr marL="0" indent="0">
              <a:buNone/>
            </a:pPr>
            <a:endParaRPr lang="lv-LV" dirty="0" smtClean="0"/>
          </a:p>
          <a:p>
            <a:r>
              <a:rPr lang="lv-LV" dirty="0" smtClean="0"/>
              <a:t>We are created by some other civilization? No, we are part of this higher civilization.</a:t>
            </a:r>
            <a:endParaRPr lang="en-US" dirty="0"/>
          </a:p>
        </p:txBody>
      </p:sp>
    </p:spTree>
    <p:extLst>
      <p:ext uri="{BB962C8B-B14F-4D97-AF65-F5344CB8AC3E}">
        <p14:creationId xmlns:p14="http://schemas.microsoft.com/office/powerpoint/2010/main" val="15835337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Antropais princips un esamības niša, kur esam iebūvēti</a:t>
            </a:r>
            <a:endParaRPr lang="en-US" dirty="0"/>
          </a:p>
        </p:txBody>
      </p:sp>
      <p:sp>
        <p:nvSpPr>
          <p:cNvPr id="3" name="Content Placeholder 2"/>
          <p:cNvSpPr>
            <a:spLocks noGrp="1"/>
          </p:cNvSpPr>
          <p:nvPr>
            <p:ph idx="1"/>
          </p:nvPr>
        </p:nvSpPr>
        <p:spPr/>
        <p:txBody>
          <a:bodyPr>
            <a:normAutofit fontScale="92500" lnSpcReduction="20000"/>
          </a:bodyPr>
          <a:lstStyle/>
          <a:p>
            <a:r>
              <a:rPr lang="lv-LV" dirty="0" smtClean="0"/>
              <a:t>Atcerēsimies kādu vecu mūsu tēzi: Mēs varam ieraudzīt tikai to, no kā esam uzbūvēti. (Atcerieties Ričarda Feinmana vārdus: Es saprotu tikai to, ko māku uzbūvēt) </a:t>
            </a:r>
          </a:p>
          <a:p>
            <a:pPr lvl="1"/>
            <a:r>
              <a:rPr lang="lv-LV" dirty="0" smtClean="0"/>
              <a:t>Tāpēc jau arī Antropais princips strādā: ar rīkiem/jutekļiem mēs sataustām tikai, kas esam mēs paši. Fizikā tas pats. Esamība ap mums ir mēs paši, varbūt, tikai nedaudz paturpināti. Visums ap mums ir mūsu turpinājums. </a:t>
            </a:r>
          </a:p>
          <a:p>
            <a:pPr lvl="1"/>
            <a:r>
              <a:rPr lang="lv-LV" dirty="0" smtClean="0"/>
              <a:t>Kāds izsauksies: vai tad viss neaptveramais visums esam mēs? Nekāda neaptverama visuma iespējams nemaz nav. S. Hokinga «Visums rieksta čaumalā» nav nemaz kāds pārspīlējums, iespējams, ka tā arī ir. S. H. gan to patapināja no Šekspīra (Hamlets), bet tam te nav nozīmes.</a:t>
            </a:r>
          </a:p>
          <a:p>
            <a:pPr lvl="1"/>
            <a:r>
              <a:rPr lang="lv-LV" dirty="0" smtClean="0"/>
              <a:t>Visums mums šķiet milzīgs un neptverams Koloss tikai tāpēc, ka nezinām fiziku: mums hipertrofēts uztvērums par laiktelpu. Einšteina korekcija te neko būtisku neienes, vai, tas tikai sākums, kas jāturpina, jāturpina, jāturpina.</a:t>
            </a:r>
          </a:p>
          <a:p>
            <a:pPr lvl="1"/>
            <a:r>
              <a:rPr lang="lv-LV" dirty="0" smtClean="0"/>
              <a:t>Ja šādi skatām, tad E.Relativitātes teorija ir tikai tāds ievaduzstādījums, kas jāturpin. Kvantu mehānika ir daudz tālāks izrāviens, ko mēs vēl īsti nemākam aptvert.</a:t>
            </a:r>
            <a:endParaRPr lang="en-US" dirty="0"/>
          </a:p>
        </p:txBody>
      </p:sp>
    </p:spTree>
    <p:extLst>
      <p:ext uri="{BB962C8B-B14F-4D97-AF65-F5344CB8AC3E}">
        <p14:creationId xmlns:p14="http://schemas.microsoft.com/office/powerpoint/2010/main" val="2617783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Ko mums saka Antropais princips un Fermi «paradokss» kopā?</a:t>
            </a:r>
            <a:endParaRPr lang="en-US" dirty="0"/>
          </a:p>
        </p:txBody>
      </p:sp>
      <p:sp>
        <p:nvSpPr>
          <p:cNvPr id="3" name="Content Placeholder 2"/>
          <p:cNvSpPr>
            <a:spLocks noGrp="1"/>
          </p:cNvSpPr>
          <p:nvPr>
            <p:ph idx="1"/>
          </p:nvPr>
        </p:nvSpPr>
        <p:spPr/>
        <p:txBody>
          <a:bodyPr/>
          <a:lstStyle/>
          <a:p>
            <a:r>
              <a:rPr lang="lv-LV" dirty="0" smtClean="0"/>
              <a:t>Tas varētu nozīmēt, ka Visums kā kaut kas līdzīgs Teijāra de Šardēna Cilvēka fenomenam ir veidots tā, ka saprāta komponentes te izvietotas pēc kādas sistēmas, ne gluži kaut kā randomi. </a:t>
            </a:r>
          </a:p>
          <a:p>
            <a:pPr lvl="1"/>
            <a:r>
              <a:rPr lang="lv-LV" dirty="0" smtClean="0"/>
              <a:t>Tāpat kā cilvēkam auss, piemēram, atrodas kur ausij jābūt, nevis kaut kur randomi, teiksim, pie papēža.</a:t>
            </a:r>
          </a:p>
          <a:p>
            <a:pPr lvl="1"/>
            <a:r>
              <a:rPr lang="lv-LV" dirty="0" smtClean="0"/>
              <a:t>Un tā šis T. d. Š. </a:t>
            </a:r>
            <a:r>
              <a:rPr lang="lv-LV" dirty="0"/>
              <a:t>c</a:t>
            </a:r>
            <a:r>
              <a:rPr lang="lv-LV" dirty="0" smtClean="0"/>
              <a:t>ilvēks arī ir tas kolektīvais cilvēks – mēs kā Zemes iedzīvotāji – viena manifestācija šim kolektīvajam cilvēkam. Nu, un mums būs kāda loma tajā T. d. Š. cilvēkā. Jācer, kāda cienīga loma, kaut gan, ja skatāmies pēc mūsu uzvedības, var arī būt, ka mēs neesam tie cienīgākie orgāni kopīgajā cilvēkā. </a:t>
            </a:r>
            <a:endParaRPr lang="en-US" dirty="0"/>
          </a:p>
        </p:txBody>
      </p:sp>
    </p:spTree>
    <p:extLst>
      <p:ext uri="{BB962C8B-B14F-4D97-AF65-F5344CB8AC3E}">
        <p14:creationId xmlns:p14="http://schemas.microsoft.com/office/powerpoint/2010/main" val="36299482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Biocentrisms Fermi paradoksa kontekstā</a:t>
            </a:r>
            <a:endParaRPr lang="en-US" dirty="0"/>
          </a:p>
        </p:txBody>
      </p:sp>
      <p:sp>
        <p:nvSpPr>
          <p:cNvPr id="3" name="Content Placeholder 2"/>
          <p:cNvSpPr>
            <a:spLocks noGrp="1"/>
          </p:cNvSpPr>
          <p:nvPr>
            <p:ph idx="1"/>
          </p:nvPr>
        </p:nvSpPr>
        <p:spPr/>
        <p:txBody>
          <a:bodyPr>
            <a:normAutofit fontScale="92500" lnSpcReduction="10000"/>
          </a:bodyPr>
          <a:lstStyle/>
          <a:p>
            <a:r>
              <a:rPr lang="lv-LV" dirty="0" smtClean="0"/>
              <a:t>Mūsu priekšlikums, kā mēs varētu aplūkot Biocentrismu Fermi paradoksa kontekstā, kas arī norādīs uz to soli, kas mūs šķier no robežšķirtnes, ko aplūkojām:</a:t>
            </a:r>
          </a:p>
          <a:p>
            <a:pPr lvl="1"/>
            <a:r>
              <a:rPr lang="lv-LV" dirty="0" smtClean="0"/>
              <a:t>Ētiski reliģiskais slieksnis;</a:t>
            </a:r>
          </a:p>
          <a:p>
            <a:pPr lvl="1"/>
            <a:r>
              <a:rPr lang="lv-LV" dirty="0" smtClean="0"/>
              <a:t>Bioloģiskais slieksnis;</a:t>
            </a:r>
          </a:p>
          <a:p>
            <a:pPr lvl="1"/>
            <a:r>
              <a:rPr lang="lv-LV" dirty="0" smtClean="0"/>
              <a:t>Teorētiski fizikālais slieksnis;</a:t>
            </a:r>
          </a:p>
          <a:p>
            <a:pPr lvl="1"/>
            <a:endParaRPr lang="lv-LV" dirty="0"/>
          </a:p>
          <a:p>
            <a:r>
              <a:rPr lang="lv-LV" dirty="0" smtClean="0"/>
              <a:t>Mūsu skatījumā te varam aplūkot:</a:t>
            </a:r>
          </a:p>
          <a:p>
            <a:pPr lvl="1"/>
            <a:r>
              <a:rPr lang="lv-LV" dirty="0" smtClean="0"/>
              <a:t>Mākslīgā izcelsme kā sistēmisma elements;</a:t>
            </a:r>
          </a:p>
          <a:p>
            <a:pPr lvl="1"/>
            <a:r>
              <a:rPr lang="lv-LV" dirty="0" smtClean="0"/>
              <a:t>Teijāra de </a:t>
            </a:r>
            <a:r>
              <a:rPr lang="lv-LV" smtClean="0"/>
              <a:t>Šardēna Visums kā Cilvēka </a:t>
            </a:r>
            <a:r>
              <a:rPr lang="lv-LV" dirty="0" smtClean="0"/>
              <a:t>fenomens;</a:t>
            </a:r>
          </a:p>
          <a:p>
            <a:pPr lvl="1"/>
            <a:r>
              <a:rPr lang="lv-LV" dirty="0" smtClean="0"/>
              <a:t>Antropais princips (Visums «rieksta čaumalā»);</a:t>
            </a:r>
          </a:p>
          <a:p>
            <a:pPr lvl="1"/>
            <a:r>
              <a:rPr lang="lv-LV" dirty="0" smtClean="0"/>
              <a:t>Vernadska noosfēra</a:t>
            </a:r>
            <a:endParaRPr lang="en-US" dirty="0"/>
          </a:p>
        </p:txBody>
      </p:sp>
    </p:spTree>
    <p:extLst>
      <p:ext uri="{BB962C8B-B14F-4D97-AF65-F5344CB8AC3E}">
        <p14:creationId xmlns:p14="http://schemas.microsoft.com/office/powerpoint/2010/main" val="459855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b="1" dirty="0" smtClean="0"/>
              <a:t>Turpināsim ar Vidvudu kādā nākamā seminārā!</a:t>
            </a:r>
            <a:r>
              <a:rPr lang="lv-LV" dirty="0" smtClean="0"/>
              <a:t/>
            </a:r>
            <a:br>
              <a:rPr lang="lv-LV" dirty="0" smtClean="0"/>
            </a:br>
            <a:endParaRPr lang="en-US" dirty="0"/>
          </a:p>
        </p:txBody>
      </p:sp>
      <p:sp>
        <p:nvSpPr>
          <p:cNvPr id="3" name="Content Placeholder 2"/>
          <p:cNvSpPr>
            <a:spLocks noGrp="1"/>
          </p:cNvSpPr>
          <p:nvPr>
            <p:ph idx="1"/>
          </p:nvPr>
        </p:nvSpPr>
        <p:spPr/>
        <p:txBody>
          <a:bodyPr/>
          <a:lstStyle/>
          <a:p>
            <a:pPr marL="0" indent="0">
              <a:buNone/>
            </a:pPr>
            <a:r>
              <a:rPr lang="lv-LV" sz="9600" dirty="0" smtClean="0"/>
              <a:t>Paldies!!!</a:t>
            </a:r>
            <a:endParaRPr lang="en-US" sz="9600" dirty="0" smtClean="0"/>
          </a:p>
          <a:p>
            <a:endParaRPr lang="en-US" dirty="0"/>
          </a:p>
        </p:txBody>
      </p:sp>
    </p:spTree>
    <p:extLst>
      <p:ext uri="{BB962C8B-B14F-4D97-AF65-F5344CB8AC3E}">
        <p14:creationId xmlns:p14="http://schemas.microsoft.com/office/powerpoint/2010/main" val="3100237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Ierosme šim referātam</a:t>
            </a:r>
            <a:endParaRPr lang="en-US" dirty="0"/>
          </a:p>
        </p:txBody>
      </p:sp>
      <p:sp>
        <p:nvSpPr>
          <p:cNvPr id="3" name="Content Placeholder 2"/>
          <p:cNvSpPr>
            <a:spLocks noGrp="1"/>
          </p:cNvSpPr>
          <p:nvPr>
            <p:ph idx="1"/>
          </p:nvPr>
        </p:nvSpPr>
        <p:spPr/>
        <p:txBody>
          <a:bodyPr/>
          <a:lstStyle/>
          <a:p>
            <a:r>
              <a:rPr lang="en-US" dirty="0" smtClean="0">
                <a:hlinkClick r:id="rId2"/>
              </a:rPr>
              <a:t>https://tjournal.ru/science/359275-pochemu-kosmos-molchit-tak-uzh-li-paradoksalen-paradoks-fermi</a:t>
            </a:r>
            <a:r>
              <a:rPr lang="lv-LV" dirty="0" smtClean="0"/>
              <a:t> </a:t>
            </a:r>
          </a:p>
          <a:p>
            <a:r>
              <a:rPr lang="lv-LV" dirty="0" smtClean="0"/>
              <a:t>Atklāti sakot, pašu rakstu nemaz neizlasīju, nebija laika. Ierosmi deva jautājošie vārdi «Vai tad Fermi paradoss ir tik paradoksāls?»</a:t>
            </a:r>
            <a:br>
              <a:rPr lang="lv-LV" dirty="0" smtClean="0"/>
            </a:br>
            <a:r>
              <a:rPr lang="lv-LV" dirty="0" smtClean="0"/>
              <a:t>	Un kā atskārsme nāca ideja, ka, tiešām, mēs taču neredzam 	augstāku saprātu nekādā izpausmē.</a:t>
            </a:r>
          </a:p>
          <a:p>
            <a:endParaRPr lang="lv-LV" dirty="0"/>
          </a:p>
          <a:p>
            <a:r>
              <a:rPr lang="lv-LV" dirty="0" smtClean="0"/>
              <a:t>Mēs neredzam Dievu: neredzamais Dievs</a:t>
            </a:r>
          </a:p>
          <a:p>
            <a:r>
              <a:rPr lang="lv-LV" dirty="0" smtClean="0"/>
              <a:t>WE don’t see God: God is invisible for us</a:t>
            </a:r>
            <a:endParaRPr lang="en-US" dirty="0"/>
          </a:p>
        </p:txBody>
      </p:sp>
    </p:spTree>
    <p:extLst>
      <p:ext uri="{BB962C8B-B14F-4D97-AF65-F5344CB8AC3E}">
        <p14:creationId xmlns:p14="http://schemas.microsoft.com/office/powerpoint/2010/main" val="336256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Neredzamais Dievs – saprāts visaugstākajā instancē/ Invisible God as highest intellect</a:t>
            </a:r>
            <a:endParaRPr lang="en-US" dirty="0"/>
          </a:p>
        </p:txBody>
      </p:sp>
      <p:sp>
        <p:nvSpPr>
          <p:cNvPr id="3" name="Content Placeholder 2"/>
          <p:cNvSpPr>
            <a:spLocks noGrp="1"/>
          </p:cNvSpPr>
          <p:nvPr>
            <p:ph idx="1"/>
          </p:nvPr>
        </p:nvSpPr>
        <p:spPr/>
        <p:txBody>
          <a:bodyPr>
            <a:normAutofit fontScale="77500" lnSpcReduction="20000"/>
          </a:bodyPr>
          <a:lstStyle/>
          <a:p>
            <a:r>
              <a:rPr lang="lv-LV" dirty="0" smtClean="0"/>
              <a:t>Neredzamais Dievs, un jautājums: vai mēs esam vienīgie Visumā?</a:t>
            </a:r>
          </a:p>
          <a:p>
            <a:pPr lvl="1"/>
            <a:r>
              <a:rPr lang="lv-LV" dirty="0" smtClean="0"/>
              <a:t>Teoloģiskie risinājumi - ...</a:t>
            </a:r>
          </a:p>
          <a:p>
            <a:endParaRPr lang="lv-LV" dirty="0"/>
          </a:p>
          <a:p>
            <a:r>
              <a:rPr lang="lv-LV" dirty="0" smtClean="0"/>
              <a:t>Bet kur ir zemākie līmeņi, ne tika augsti kā Visaugstākais?</a:t>
            </a:r>
          </a:p>
          <a:p>
            <a:r>
              <a:rPr lang="lv-LV" dirty="0" smtClean="0"/>
              <a:t>Ja saprāts Visumā manifestējas daudzkārt, vai tas neatklāsies daudzos līmeņos?</a:t>
            </a:r>
          </a:p>
          <a:p>
            <a:endParaRPr lang="lv-LV" dirty="0"/>
          </a:p>
          <a:p>
            <a:r>
              <a:rPr lang="lv-LV" dirty="0" smtClean="0"/>
              <a:t>Pieņēmums: sākot ar kādu pietiekami augstu saprāta līmeni, mēs to pārstājam redzēt:</a:t>
            </a:r>
          </a:p>
          <a:p>
            <a:pPr lvl="1"/>
            <a:r>
              <a:rPr lang="lv-LV" dirty="0" smtClean="0"/>
              <a:t>Šo aplūkosim vēlāk, piemērā:</a:t>
            </a:r>
          </a:p>
          <a:p>
            <a:r>
              <a:rPr lang="lv-LV" dirty="0" smtClean="0"/>
              <a:t>Bet jābūt taču līmeņiem starp mums un nākamajiem augstākiem, nu, nedaudz augstākiem, kas tīri tehniski mums priekšā, proti, jau Visumā māk iziet.</a:t>
            </a:r>
          </a:p>
          <a:p>
            <a:pPr lvl="1"/>
            <a:r>
              <a:rPr lang="lv-LV" dirty="0" smtClean="0"/>
              <a:t>Vai tad mēs neprotam, kad nosūtījām pavadoni ar liecībām par mūsu civilizāciju?</a:t>
            </a:r>
          </a:p>
          <a:p>
            <a:pPr lvl="1"/>
            <a:r>
              <a:rPr lang="lv-LV" dirty="0" smtClean="0"/>
              <a:t>Radioviļņi, utt, utt, ... Kas aiziet visumā, un kurus augstākam saprātam jāatpazīst kā mākslīgas dabas signāli...</a:t>
            </a:r>
            <a:endParaRPr lang="en-US" dirty="0"/>
          </a:p>
        </p:txBody>
      </p:sp>
    </p:spTree>
    <p:extLst>
      <p:ext uri="{BB962C8B-B14F-4D97-AF65-F5344CB8AC3E}">
        <p14:creationId xmlns:p14="http://schemas.microsoft.com/office/powerpoint/2010/main" val="815991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Kāpēc neatklājam šajā spraugā starp mums līdzīgiem un nedaudz, nedaudz pakāpušamies pa saprāta kāpnēm?</a:t>
            </a:r>
            <a:endParaRPr lang="en-US" dirty="0"/>
          </a:p>
        </p:txBody>
      </p:sp>
      <p:sp>
        <p:nvSpPr>
          <p:cNvPr id="3" name="Content Placeholder 2"/>
          <p:cNvSpPr>
            <a:spLocks noGrp="1"/>
          </p:cNvSpPr>
          <p:nvPr>
            <p:ph idx="1"/>
          </p:nvPr>
        </p:nvSpPr>
        <p:spPr>
          <a:xfrm>
            <a:off x="1021080" y="1801241"/>
            <a:ext cx="10515600" cy="4351338"/>
          </a:xfrm>
        </p:spPr>
        <p:txBody>
          <a:bodyPr>
            <a:normAutofit fontScale="92500" lnSpcReduction="10000"/>
          </a:bodyPr>
          <a:lstStyle/>
          <a:p>
            <a:pPr marL="0" indent="0">
              <a:buNone/>
            </a:pPr>
            <a:r>
              <a:rPr lang="lv-LV" dirty="0" smtClean="0"/>
              <a:t>Risinājums: Mēs esam zem kāda augstāka attīstības līmeņa, tam ļoti pietuvojušies, bet aizvien zem. Tie nedaudz virs mums jau ir virs šī līmeņa. Kas virs šī līmeņa, ar šo zemāko līmeni nekontaktē, jo «ir neinteresanti kontaktēt, nav vērts kontaktēt».</a:t>
            </a:r>
          </a:p>
          <a:p>
            <a:pPr marL="0" indent="0">
              <a:buNone/>
            </a:pPr>
            <a:r>
              <a:rPr lang="lv-LV" dirty="0"/>
              <a:t>	</a:t>
            </a:r>
            <a:r>
              <a:rPr lang="lv-LV" dirty="0" smtClean="0"/>
              <a:t>Kādi ir šie iespējamie attīstības sliekšņi, kas mūs šķir no augstākiem?</a:t>
            </a:r>
          </a:p>
          <a:p>
            <a:pPr marL="0" indent="0">
              <a:buNone/>
            </a:pPr>
            <a:r>
              <a:rPr lang="lv-LV" dirty="0"/>
              <a:t>	M</a:t>
            </a:r>
            <a:r>
              <a:rPr lang="lv-LV" dirty="0" smtClean="0"/>
              <a:t>ēģināsim nosaukt vairākus:</a:t>
            </a:r>
          </a:p>
          <a:p>
            <a:pPr marL="0" indent="0">
              <a:buNone/>
            </a:pPr>
            <a:r>
              <a:rPr lang="lv-LV" b="1" dirty="0"/>
              <a:t>	</a:t>
            </a:r>
            <a:r>
              <a:rPr lang="lv-LV" b="1" dirty="0" smtClean="0"/>
              <a:t>Viena iespēja</a:t>
            </a:r>
            <a:r>
              <a:rPr lang="lv-LV" dirty="0" smtClean="0"/>
              <a:t>: morālais slieksnis, ētiskais, ētiski reliģiozais  		slieksnis. </a:t>
            </a:r>
          </a:p>
          <a:p>
            <a:pPr marL="0" indent="0">
              <a:buNone/>
            </a:pPr>
            <a:r>
              <a:rPr lang="lv-LV" dirty="0"/>
              <a:t>	</a:t>
            </a:r>
            <a:r>
              <a:rPr lang="lv-LV" dirty="0" smtClean="0"/>
              <a:t>Mēs esam uz zemāka ētiskā sliekšņa – Humanoīdiem augstākā 	līmenī  ar mums nav interesanti, iespējams, pat neiespējami 	kontaktēt.</a:t>
            </a:r>
            <a:endParaRPr lang="en-US" dirty="0"/>
          </a:p>
        </p:txBody>
      </p:sp>
    </p:spTree>
    <p:extLst>
      <p:ext uri="{BB962C8B-B14F-4D97-AF65-F5344CB8AC3E}">
        <p14:creationId xmlns:p14="http://schemas.microsoft.com/office/powerpoint/2010/main" val="2482095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Morāli ētiskais slieksnis civilizācijas attīstībā</a:t>
            </a:r>
            <a:endParaRPr lang="en-US" dirty="0"/>
          </a:p>
        </p:txBody>
      </p:sp>
      <p:sp>
        <p:nvSpPr>
          <p:cNvPr id="3" name="Content Placeholder 2"/>
          <p:cNvSpPr>
            <a:spLocks noGrp="1"/>
          </p:cNvSpPr>
          <p:nvPr>
            <p:ph idx="1"/>
          </p:nvPr>
        </p:nvSpPr>
        <p:spPr/>
        <p:txBody>
          <a:bodyPr>
            <a:normAutofit fontScale="92500" lnSpcReduction="20000"/>
          </a:bodyPr>
          <a:lstStyle/>
          <a:p>
            <a:r>
              <a:rPr lang="lv-LV" dirty="0" smtClean="0"/>
              <a:t>Mēs esam uz primitīva izpratnes līmeņa par varu, mantiskā stāvokļa ietekmi, par attiecībām cilvēku starpā, kas nosaka šo attiecību dabu: </a:t>
            </a:r>
          </a:p>
          <a:p>
            <a:pPr lvl="1"/>
            <a:r>
              <a:rPr lang="lv-LV" dirty="0" smtClean="0"/>
              <a:t>Kas ir indivīds, persona? </a:t>
            </a:r>
          </a:p>
          <a:p>
            <a:pPr lvl="1"/>
            <a:endParaRPr lang="lv-LV" dirty="0"/>
          </a:p>
          <a:p>
            <a:pPr lvl="1"/>
            <a:r>
              <a:rPr lang="lv-LV" b="1" dirty="0" smtClean="0"/>
              <a:t>Mēs visi esam viens cilvēks</a:t>
            </a:r>
            <a:r>
              <a:rPr lang="lv-LV" dirty="0" smtClean="0"/>
              <a:t>: tam vajadzētu atspoguļoties iekš visa, kas veido sabiedrību. Vai tas kādā veidā manifestējas mūsu dzīves veidā, sociālajā sapratnē? Drīzāk – nē, vai pavisam niecīgi. Kādas tur vispārīgās cilvēcības deklarācijas?</a:t>
            </a:r>
          </a:p>
          <a:p>
            <a:pPr lvl="1"/>
            <a:r>
              <a:rPr lang="lv-LV" dirty="0" smtClean="0"/>
              <a:t>Bet negatīvais ir pāpilnībā:</a:t>
            </a:r>
          </a:p>
          <a:p>
            <a:pPr lvl="2"/>
            <a:r>
              <a:rPr lang="lv-LV" dirty="0" smtClean="0"/>
              <a:t>Naudas ietekme – kroplīga; Varas ietekme – kroplīga; Pārvaldības ietekme – kroplīga; </a:t>
            </a:r>
          </a:p>
          <a:p>
            <a:pPr lvl="2"/>
            <a:r>
              <a:rPr lang="lv-LV" dirty="0" smtClean="0"/>
              <a:t>Kroplīguma formas – korupcija;</a:t>
            </a:r>
          </a:p>
          <a:p>
            <a:pPr lvl="2"/>
            <a:r>
              <a:rPr lang="lv-LV" dirty="0" smtClean="0"/>
              <a:t>Pat zinātnē korupcijas spēj ietiekties – tas atsevišķs temats</a:t>
            </a:r>
          </a:p>
          <a:p>
            <a:pPr lvl="2"/>
            <a:r>
              <a:rPr lang="lv-LV" dirty="0" smtClean="0"/>
              <a:t>Vai reliģisko ietekmju jomās arī nenotiek pa laikam kas līdzīgs? </a:t>
            </a:r>
          </a:p>
          <a:p>
            <a:pPr lvl="1"/>
            <a:endParaRPr lang="lv-LV" dirty="0"/>
          </a:p>
          <a:p>
            <a:pPr lvl="1"/>
            <a:r>
              <a:rPr lang="lv-LV" b="1" dirty="0" smtClean="0"/>
              <a:t>We are on too low a level of ethics and moral: corruption in all aspects of life</a:t>
            </a:r>
            <a:endParaRPr lang="en-US" b="1" dirty="0"/>
          </a:p>
        </p:txBody>
      </p:sp>
    </p:spTree>
    <p:extLst>
      <p:ext uri="{BB962C8B-B14F-4D97-AF65-F5344CB8AC3E}">
        <p14:creationId xmlns:p14="http://schemas.microsoft.com/office/powerpoint/2010/main" val="1363814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Cits slieksnis, ko neesam sasnieguši: Biocentrisms</a:t>
            </a:r>
            <a:endParaRPr lang="en-US" dirty="0"/>
          </a:p>
        </p:txBody>
      </p:sp>
      <p:sp>
        <p:nvSpPr>
          <p:cNvPr id="3" name="Content Placeholder 2"/>
          <p:cNvSpPr>
            <a:spLocks noGrp="1"/>
          </p:cNvSpPr>
          <p:nvPr>
            <p:ph idx="1"/>
          </p:nvPr>
        </p:nvSpPr>
        <p:spPr/>
        <p:txBody>
          <a:bodyPr/>
          <a:lstStyle/>
          <a:p>
            <a:r>
              <a:rPr lang="lv-LV" dirty="0" smtClean="0"/>
              <a:t>Mūsu priekšstati par Biocentrismu ārkārtīgi primitīvi: mēs vienkārši neko tur vēl nesaprotam;</a:t>
            </a:r>
          </a:p>
          <a:p>
            <a:endParaRPr lang="lv-LV" dirty="0"/>
          </a:p>
          <a:p>
            <a:endParaRPr lang="lv-LV" dirty="0" smtClean="0"/>
          </a:p>
          <a:p>
            <a:r>
              <a:rPr lang="lv-LV" dirty="0" smtClean="0"/>
              <a:t>We haven’t reached the threshold of Biocentrism</a:t>
            </a:r>
            <a:endParaRPr lang="en-US" dirty="0"/>
          </a:p>
        </p:txBody>
      </p:sp>
    </p:spTree>
    <p:extLst>
      <p:ext uri="{BB962C8B-B14F-4D97-AF65-F5344CB8AC3E}">
        <p14:creationId xmlns:p14="http://schemas.microsoft.com/office/powerpoint/2010/main" val="1684025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402459"/>
          </a:xfrm>
        </p:spPr>
        <p:txBody>
          <a:bodyPr>
            <a:normAutofit fontScale="90000"/>
          </a:bodyPr>
          <a:lstStyle/>
          <a:p>
            <a:r>
              <a:rPr lang="lv-LV" dirty="0" smtClean="0"/>
              <a:t>Vēl viens slieksnis: Mēs nezinām fiziku:</a:t>
            </a:r>
            <a:br>
              <a:rPr lang="lv-LV" dirty="0" smtClean="0"/>
            </a:br>
            <a:r>
              <a:rPr lang="lv-LV" dirty="0" smtClean="0"/>
              <a:t>Mūsu priekšstats par laiktelpu ir aplams, vai robežojas ar to, ir pārlieku primitīvs, lai runātu par tikšanos Visumā ar saprāta brāļiem/māsām.</a:t>
            </a:r>
            <a:endParaRPr lang="en-US" dirty="0"/>
          </a:p>
        </p:txBody>
      </p:sp>
      <p:sp>
        <p:nvSpPr>
          <p:cNvPr id="3" name="Content Placeholder 2"/>
          <p:cNvSpPr>
            <a:spLocks noGrp="1"/>
          </p:cNvSpPr>
          <p:nvPr>
            <p:ph idx="1"/>
          </p:nvPr>
        </p:nvSpPr>
        <p:spPr>
          <a:xfrm>
            <a:off x="838200" y="3035808"/>
            <a:ext cx="10515600" cy="3141154"/>
          </a:xfrm>
        </p:spPr>
        <p:txBody>
          <a:bodyPr>
            <a:normAutofit fontScale="77500" lnSpcReduction="20000"/>
          </a:bodyPr>
          <a:lstStyle/>
          <a:p>
            <a:r>
              <a:rPr lang="lv-LV" dirty="0" smtClean="0"/>
              <a:t>Visums mūsu skatījumā, Ņutoniskajā – 3 telpas dimensijas un 1 laika dimensija. Big Bang, nu jā, moderna teorija, bet tur arī figurē 13,... </a:t>
            </a:r>
            <a:r>
              <a:rPr lang="lv-LV" dirty="0"/>
              <a:t>m</a:t>
            </a:r>
            <a:r>
              <a:rPr lang="lv-LV" dirty="0" smtClean="0"/>
              <a:t>iljardi gadu – visuma vecums. Ar saviem kosmosa kuģeļiem «vagojam» Visuma dzīves, ar ātrumiem fantastiski niecīgajiem, kur līdz tikai Marsam mums tur būs jākuļas, nezin cik, bet ne jau kādā niecīgā laikā...</a:t>
            </a:r>
          </a:p>
          <a:p>
            <a:pPr lvl="1"/>
            <a:r>
              <a:rPr lang="lv-LV" dirty="0" smtClean="0"/>
              <a:t>Bet nu lai mums ceļošanas jaudas niecīgas. Slikti, ka mūsu fizikas izpratnes līmenis ir tik zems, un īsti mums nav apziņas, ka kaut kas nav kārtībā. Dāvids Boms ir mēģinājis izlauzties laika izpratnē uz daudzāk dimensijām kā tikai viena, bet viņa mēģinājumi arī pavāji. </a:t>
            </a:r>
          </a:p>
          <a:p>
            <a:endParaRPr lang="lv-LV" dirty="0" smtClean="0"/>
          </a:p>
          <a:p>
            <a:r>
              <a:rPr lang="lv-LV" dirty="0" smtClean="0"/>
              <a:t>We don’t know physics. Our understanding about space-time is too primitive, or it borders with ultra primitivism to speak about meeting our brothers/sisters of the mind in Universe.</a:t>
            </a:r>
            <a:endParaRPr lang="en-US" dirty="0"/>
          </a:p>
        </p:txBody>
      </p:sp>
    </p:spTree>
    <p:extLst>
      <p:ext uri="{BB962C8B-B14F-4D97-AF65-F5344CB8AC3E}">
        <p14:creationId xmlns:p14="http://schemas.microsoft.com/office/powerpoint/2010/main" val="1789335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Vai mēs esam saprātīgas būtnes priekš augstāka saprāta?</a:t>
            </a:r>
            <a:endParaRPr lang="en-US" dirty="0"/>
          </a:p>
        </p:txBody>
      </p:sp>
      <p:sp>
        <p:nvSpPr>
          <p:cNvPr id="3" name="Content Placeholder 2"/>
          <p:cNvSpPr>
            <a:spLocks noGrp="1"/>
          </p:cNvSpPr>
          <p:nvPr>
            <p:ph idx="1"/>
          </p:nvPr>
        </p:nvSpPr>
        <p:spPr/>
        <p:txBody>
          <a:bodyPr/>
          <a:lstStyle/>
          <a:p>
            <a:r>
              <a:rPr lang="lv-LV" dirty="0" smtClean="0"/>
              <a:t>Cik mēs varam fiksēt sliekšņu, kas mūs šķir no līmeņa, kas ļautu mums sevi saukt par apzinīgām būtnēm?</a:t>
            </a:r>
          </a:p>
          <a:p>
            <a:pPr lvl="1"/>
            <a:r>
              <a:rPr lang="lv-LV" dirty="0" smtClean="0"/>
              <a:t>Morāli ētiskais slieksnis;</a:t>
            </a:r>
          </a:p>
          <a:p>
            <a:pPr lvl="1"/>
            <a:r>
              <a:rPr lang="lv-LV" dirty="0" smtClean="0"/>
              <a:t>Biocentrisms, ko nezinām kas tas;</a:t>
            </a:r>
          </a:p>
          <a:p>
            <a:pPr lvl="1"/>
            <a:r>
              <a:rPr lang="lv-LV" dirty="0" smtClean="0"/>
              <a:t>Fizika, ko nezinam kas tas;</a:t>
            </a:r>
          </a:p>
          <a:p>
            <a:pPr lvl="1"/>
            <a:r>
              <a:rPr lang="lv-LV" dirty="0" smtClean="0"/>
              <a:t>...</a:t>
            </a:r>
          </a:p>
          <a:p>
            <a:pPr lvl="1"/>
            <a:r>
              <a:rPr lang="lv-LV" dirty="0" smtClean="0"/>
              <a:t>Reliģijas nozīmīguma zemais izpratnes slieksnis;</a:t>
            </a:r>
          </a:p>
          <a:p>
            <a:pPr lvl="1"/>
            <a:r>
              <a:rPr lang="lv-LV" dirty="0" smtClean="0"/>
              <a:t>...</a:t>
            </a:r>
          </a:p>
          <a:p>
            <a:pPr lvl="1"/>
            <a:r>
              <a:rPr lang="lv-LV" dirty="0" smtClean="0"/>
              <a:t>Zinātnes attīstības nepietiekamais slieksnis</a:t>
            </a:r>
          </a:p>
          <a:p>
            <a:pPr lvl="1"/>
            <a:endParaRPr lang="en-US" dirty="0"/>
          </a:p>
        </p:txBody>
      </p:sp>
    </p:spTree>
    <p:extLst>
      <p:ext uri="{BB962C8B-B14F-4D97-AF65-F5344CB8AC3E}">
        <p14:creationId xmlns:p14="http://schemas.microsoft.com/office/powerpoint/2010/main" val="2397220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Augstākam saprātam nav iespēja kontaktēt ar zemāku/piemērs:</a:t>
            </a:r>
            <a:endParaRPr lang="en-US" dirty="0"/>
          </a:p>
        </p:txBody>
      </p:sp>
      <p:sp>
        <p:nvSpPr>
          <p:cNvPr id="3" name="Content Placeholder 2"/>
          <p:cNvSpPr>
            <a:spLocks noGrp="1"/>
          </p:cNvSpPr>
          <p:nvPr>
            <p:ph idx="1"/>
          </p:nvPr>
        </p:nvSpPr>
        <p:spPr/>
        <p:txBody>
          <a:bodyPr/>
          <a:lstStyle/>
          <a:p>
            <a:r>
              <a:rPr lang="lv-LV" dirty="0" smtClean="0"/>
              <a:t>Piemērs: katls ar zirņiem, kas tur vārās:</a:t>
            </a:r>
          </a:p>
          <a:p>
            <a:pPr lvl="1"/>
            <a:r>
              <a:rPr lang="lv-LV" dirty="0" smtClean="0"/>
              <a:t>Pieņemsim, ka zirņi katlā ir zemāka sabiedrība, nekā tas, kas maisa/vāra zirņus katlā;</a:t>
            </a:r>
          </a:p>
          <a:p>
            <a:pPr lvl="1"/>
            <a:r>
              <a:rPr lang="lv-LV" dirty="0" smtClean="0"/>
              <a:t>Zirņi savā starpā spriež par Fermi paradoksu, un nesaprot, kāpēc augstākais saprāts/tas kurš maisa katlā zirņus/ nekontaktē ar viņiem/zirņiem.</a:t>
            </a:r>
          </a:p>
          <a:p>
            <a:pPr lvl="1"/>
            <a:r>
              <a:rPr lang="lv-LV" dirty="0" smtClean="0"/>
              <a:t>Tas, kurš maisa, vēlas vakariņot, apēdot zirņu biezputru.</a:t>
            </a:r>
            <a:endParaRPr lang="en-US" dirty="0"/>
          </a:p>
        </p:txBody>
      </p:sp>
    </p:spTree>
    <p:extLst>
      <p:ext uri="{BB962C8B-B14F-4D97-AF65-F5344CB8AC3E}">
        <p14:creationId xmlns:p14="http://schemas.microsoft.com/office/powerpoint/2010/main" val="4009226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1722</TotalTime>
  <Words>1408</Words>
  <Application>Microsoft Office PowerPoint</Application>
  <PresentationFormat>Widescreen</PresentationFormat>
  <Paragraphs>102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«Kāpēc mēs neredzam augstāku saprātu Visumā?»</vt:lpstr>
      <vt:lpstr>Ierosme šim referātam</vt:lpstr>
      <vt:lpstr>Neredzamais Dievs – saprāts visaugstākajā instancē/ Invisible God as highest intellect</vt:lpstr>
      <vt:lpstr>Kāpēc neatklājam šajā spraugā starp mums līdzīgiem un nedaudz, nedaudz pakāpušamies pa saprāta kāpnēm?</vt:lpstr>
      <vt:lpstr>Morāli ētiskais slieksnis civilizācijas attīstībā</vt:lpstr>
      <vt:lpstr>Cits slieksnis, ko neesam sasnieguši: Biocentrisms</vt:lpstr>
      <vt:lpstr>Vēl viens slieksnis: Mēs nezinām fiziku: Mūsu priekšstats par laiktelpu ir aplams, vai robežojas ar to, ir pārlieku primitīvs, lai runātu par tikšanos Visumā ar saprāta brāļiem/māsām.</vt:lpstr>
      <vt:lpstr>Vai mēs esam saprātīgas būtnes priekš augstāka saprāta?</vt:lpstr>
      <vt:lpstr>Augstākam saprātam nav iespēja kontaktēt ar zemāku/piemērs:</vt:lpstr>
      <vt:lpstr>Vēl viena iespēja: mums vajadzēja ieraudzīt tos, kas vienā attīstības līmenī ar mums</vt:lpstr>
      <vt:lpstr>No citas puses/no augšas idejas:  Mēs esam mākslīgi radīti?</vt:lpstr>
      <vt:lpstr>Antropais princips un esamības niša, kur esam iebūvēti</vt:lpstr>
      <vt:lpstr>Ko mums saka Antropais princips un Fermi «paradokss» kopā?</vt:lpstr>
      <vt:lpstr>Biocentrisms Fermi paradoksa kontekstā</vt:lpstr>
      <vt:lpstr>Turpināsim ar Vidvudu kādā nākamā seminārā!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«Kāpēc mēs neredzam augstāku saprātu Visumā?»</dc:title>
  <dc:creator>Dainis Zeps</dc:creator>
  <cp:lastModifiedBy>Dainis Zeps</cp:lastModifiedBy>
  <cp:revision>41</cp:revision>
  <dcterms:created xsi:type="dcterms:W3CDTF">2021-04-18T12:04:49Z</dcterms:created>
  <dcterms:modified xsi:type="dcterms:W3CDTF">2021-04-25T10:35:01Z</dcterms:modified>
</cp:coreProperties>
</file>