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85" r:id="rId5"/>
    <p:sldId id="281" r:id="rId6"/>
    <p:sldId id="282" r:id="rId7"/>
    <p:sldId id="283" r:id="rId8"/>
    <p:sldId id="284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7AB7E1-594A-4BF2-AC2D-00F1197807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E0E1A754-BF7B-4A05-B25B-4591E2D46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DC3D26-99DF-4331-8A68-2B4B802A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CF211B-063A-4AD2-8DE7-2BF904390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662AB65-A9F2-434D-92F9-7FDD6EB17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8296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A2805E-F56D-4277-BC6B-8889AF038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1263BFB-17E9-451C-92A5-4125E1AF0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A92CD03-D7CD-4386-9A5E-8E0C77CB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5AA0B4-3F5E-4108-A379-CD17DDCFB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D1997D8-3E0A-4504-90F2-ECD32FD4E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5586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931C0EE1-DF65-405F-8027-2909E4C2AF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8DE4D76-B73F-4D47-B011-538C134773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529899F-A503-4783-9BE9-F9B66E4B8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032F87F-D196-4ED5-957B-992EC0932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DAAE14F-9A8A-4DD2-A963-4105BB6E4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760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9E05987-91C2-4B91-A645-294C8255E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2F9C6C-5A89-42EA-8600-1229ED043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AC6CE9B-C023-40BC-966D-088C6F93C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C0E3C99-A985-4684-8B57-52DBCD34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5C4AF5-7417-4C5E-93C5-AE1803D31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1115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F593D1C-8DB5-45B3-8D4F-5CAFC2963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91034B-AB98-49BE-BBD5-404CE7138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201B0E6-84B6-4E84-9A5F-D567378F9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1257B6E-5D17-4999-8519-C1B7F0DCE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7D5060-5BC0-4F98-867B-4EBA60ABD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888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825E18-5090-4F15-9947-A336372F7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40DB2ED-25D6-429F-9F36-5B35FE7A57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22D91F2B-C33B-433C-98E8-F2ABB52625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F972905-8675-4D50-8D63-833A155433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1EE5CF7-91F0-4899-BC40-8C59EAFE1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70D2ED5-731E-4178-AC19-F639B6C2C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698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007AD3-0E36-4A40-8DE3-CE5CC1F37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2D1AB13-4554-419D-B095-9F6F986BF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38074B1-BE43-452A-8416-3B4C88815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D13927F5-2FBF-4FA3-BDE5-B28D68C66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F2657A2-CEB7-4573-9978-A9FEC8EAAD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9A7BB13-C792-48E8-A2EF-FFB1E9CF1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7EB1E81-2810-4FCD-BB00-D7ADF43E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94E66280-C9CA-452F-9064-A4B8860A8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5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FFD2AF8-9A6B-4CCA-A276-BAD5F20F3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7B5E14F-EBCE-4444-8031-D37C8C4B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A413037-619D-42A1-BBD4-6BEF61E06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F27C539-E128-4685-93D7-27AE53B58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420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587E754-C32E-44FA-A6E6-22231382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FA182C1-2557-4E3F-96E2-B1A6655C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9FE4CA6-35DC-49FE-8263-E24EEAE4F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500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BC0AF6C-63A7-4CDB-B37A-4E2709BB6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BAEDB97-65E7-461E-BAF0-35D59B822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61B4F959-3441-471F-97FF-E84146A352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56FBD2D-50E7-4567-8378-B71CDEAE7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31505E1-3621-4E0C-97CC-D313E0A40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D78C3DF8-0F45-43CA-AE69-DDC3BFE96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8030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DD014B4-152F-4C41-AA49-4F4497C53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1E34263-52F5-4AAE-A4C9-FD3DE8E7DF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D0D595F-E755-43EE-B740-C4C9D4FF3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4675265-0A47-4E0C-8476-21E52AA2D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3A7B52C3-C720-4BF7-96C3-79B33B0A3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66D0EE2A-2C5A-4C92-A0B3-D85D006B7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814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FA49F89-26D3-4754-8638-F015AD2FA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0527A6F-53AC-4E7B-AD53-DDAB88A03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05AE20-9DA4-43DD-A727-AA7D6537F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CBDA2-1A21-4169-88A5-1A06AB8CE16F}" type="datetimeFigureOut">
              <a:rPr lang="fi-FI" smtClean="0"/>
              <a:t>24.9.2021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CF226BE-7096-4FAB-875C-041F8D4254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5ABC41-36A8-4BCD-A920-44F81A7D71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B51AC-89ED-4CB5-9714-3BDE21ECFC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454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journals.ku.lt/index.php/MTD/article/view/2202/pdf" TargetMode="External"/><Relationship Id="rId2" Type="http://schemas.openxmlformats.org/officeDocument/2006/relationships/hyperlink" Target="http://journals.ku.lt/index.php/MTD/article/view/2012/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ejsh.icm.edu.pl/cejsh/element/bwmeta1.element.desklight-92c8dcdd-f35a-44d5-818d-0a757f71d714" TargetMode="External"/><Relationship Id="rId4" Type="http://schemas.openxmlformats.org/officeDocument/2006/relationships/hyperlink" Target="https://ojs.tnkul.pl/index.php/rt/article/view/9710/944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8A632-4256-4C8F-831A-298411ED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1060174"/>
          </a:xfrm>
        </p:spPr>
        <p:txBody>
          <a:bodyPr>
            <a:noAutofit/>
          </a:bodyPr>
          <a:lstStyle/>
          <a:p>
            <a:r>
              <a:rPr lang="en-US" sz="3200" b="1" dirty="0"/>
              <a:t>¿</a:t>
            </a:r>
            <a:r>
              <a:rPr lang="en-US" sz="3200" b="1" dirty="0" err="1"/>
              <a:t>Qué</a:t>
            </a:r>
            <a:r>
              <a:rPr lang="en-US" sz="3200" b="1" dirty="0"/>
              <a:t> </a:t>
            </a:r>
            <a:r>
              <a:rPr lang="en-US" sz="3200" b="1" dirty="0" err="1"/>
              <a:t>impide</a:t>
            </a:r>
            <a:r>
              <a:rPr lang="en-US" sz="3200" b="1" dirty="0"/>
              <a:t> la plena </a:t>
            </a:r>
            <a:r>
              <a:rPr lang="en-US" sz="3200" b="1" dirty="0" err="1"/>
              <a:t>armonía</a:t>
            </a:r>
            <a:r>
              <a:rPr lang="en-US" sz="3200" b="1" dirty="0"/>
              <a:t> entre la </a:t>
            </a:r>
            <a:r>
              <a:rPr lang="en-US" sz="3200" b="1" dirty="0" err="1"/>
              <a:t>física</a:t>
            </a:r>
            <a:br>
              <a:rPr lang="en-US" sz="3200" b="1" dirty="0"/>
            </a:br>
            <a:r>
              <a:rPr lang="en-US" sz="3200" b="1" dirty="0"/>
              <a:t>y la </a:t>
            </a:r>
            <a:r>
              <a:rPr lang="en-US" sz="3200" b="1" dirty="0" err="1"/>
              <a:t>teología</a:t>
            </a:r>
            <a:r>
              <a:rPr lang="en-US" sz="3200" b="1" dirty="0"/>
              <a:t> </a:t>
            </a:r>
            <a:r>
              <a:rPr lang="en-US" sz="3200" b="1" dirty="0" err="1"/>
              <a:t>cristiana</a:t>
            </a:r>
            <a:r>
              <a:rPr lang="en-US" sz="3200" b="1" dirty="0"/>
              <a:t>? - </a:t>
            </a:r>
            <a:r>
              <a:rPr lang="en-US" sz="2400" b="1" dirty="0" err="1">
                <a:solidFill>
                  <a:schemeClr val="accent1"/>
                </a:solidFill>
              </a:rPr>
              <a:t>Indice</a:t>
            </a:r>
            <a:endParaRPr lang="fi-FI" sz="2400" dirty="0">
              <a:solidFill>
                <a:schemeClr val="accent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88EF40-3764-4A0E-90E1-A8A140A2E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1709530"/>
            <a:ext cx="10323444" cy="4333462"/>
          </a:xfrm>
        </p:spPr>
        <p:txBody>
          <a:bodyPr>
            <a:normAutofit lnSpcReduction="10000"/>
          </a:bodyPr>
          <a:lstStyle/>
          <a:p>
            <a:pPr algn="l"/>
            <a:endParaRPr lang="fi-FI" dirty="0"/>
          </a:p>
          <a:p>
            <a:pPr algn="l"/>
            <a:r>
              <a:rPr lang="fi-FI" dirty="0">
                <a:cs typeface="Arial" panose="020B0604020202020204" pitchFamily="34" charset="0"/>
              </a:rPr>
              <a:t>1. </a:t>
            </a:r>
            <a:r>
              <a:rPr lang="en-US" dirty="0" err="1">
                <a:solidFill>
                  <a:srgbClr val="FF0000"/>
                </a:solidFill>
                <a:cs typeface="Arial" panose="020B0604020202020204" pitchFamily="34" charset="0"/>
              </a:rPr>
              <a:t>Casos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cs typeface="Arial" panose="020B0604020202020204" pitchFamily="34" charset="0"/>
              </a:rPr>
              <a:t>concretos</a:t>
            </a:r>
            <a:r>
              <a:rPr lang="en-US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en-US" dirty="0">
                <a:cs typeface="Arial" panose="020B0604020202020204" pitchFamily="34" charset="0"/>
              </a:rPr>
              <a:t>para </a:t>
            </a:r>
            <a:r>
              <a:rPr lang="en-US" dirty="0" err="1">
                <a:cs typeface="Arial" panose="020B0604020202020204" pitchFamily="34" charset="0"/>
              </a:rPr>
              <a:t>acercarse</a:t>
            </a:r>
            <a:r>
              <a:rPr lang="en-US" dirty="0">
                <a:cs typeface="Arial" panose="020B0604020202020204" pitchFamily="34" charset="0"/>
              </a:rPr>
              <a:t> al </a:t>
            </a:r>
            <a:r>
              <a:rPr lang="en-US" dirty="0" err="1">
                <a:cs typeface="Arial" panose="020B0604020202020204" pitchFamily="34" charset="0"/>
              </a:rPr>
              <a:t>tema</a:t>
            </a:r>
            <a:r>
              <a:rPr lang="en-US" dirty="0">
                <a:cs typeface="Arial" panose="020B0604020202020204" pitchFamily="34" charset="0"/>
              </a:rPr>
              <a:t>: Carlo </a:t>
            </a:r>
            <a:r>
              <a:rPr lang="en-US" dirty="0" err="1">
                <a:cs typeface="Arial" panose="020B0604020202020204" pitchFamily="34" charset="0"/>
              </a:rPr>
              <a:t>Rovelli</a:t>
            </a:r>
            <a:r>
              <a:rPr lang="en-US" dirty="0">
                <a:cs typeface="Arial" panose="020B0604020202020204" pitchFamily="34" charset="0"/>
              </a:rPr>
              <a:t>, </a:t>
            </a:r>
            <a:r>
              <a:rPr lang="en-US" dirty="0" err="1">
                <a:cs typeface="Arial" panose="020B0604020202020204" pitchFamily="34" charset="0"/>
              </a:rPr>
              <a:t>Krzyzstof</a:t>
            </a:r>
            <a:r>
              <a:rPr lang="en-US" dirty="0">
                <a:cs typeface="Arial" panose="020B0604020202020204" pitchFamily="34" charset="0"/>
              </a:rPr>
              <a:t> Meissner</a:t>
            </a:r>
            <a:endParaRPr lang="fi-F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l"/>
            <a:r>
              <a:rPr lang="fi-FI" dirty="0">
                <a:cs typeface="Arial" panose="020B0604020202020204" pitchFamily="34" charset="0"/>
              </a:rPr>
              <a:t>2. La </a:t>
            </a:r>
            <a:r>
              <a:rPr lang="fi-FI" dirty="0" err="1">
                <a:cs typeface="Arial" panose="020B0604020202020204" pitchFamily="34" charset="0"/>
              </a:rPr>
              <a:t>comunicación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entre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física</a:t>
            </a:r>
            <a:r>
              <a:rPr lang="fi-FI" dirty="0">
                <a:cs typeface="Arial" panose="020B0604020202020204" pitchFamily="34" charset="0"/>
              </a:rPr>
              <a:t> y </a:t>
            </a:r>
            <a:r>
              <a:rPr lang="fi-FI" dirty="0" err="1">
                <a:cs typeface="Arial" panose="020B0604020202020204" pitchFamily="34" charset="0"/>
              </a:rPr>
              <a:t>teología</a:t>
            </a:r>
            <a:r>
              <a:rPr lang="fi-FI" dirty="0">
                <a:cs typeface="Arial" panose="020B0604020202020204" pitchFamily="34" charset="0"/>
              </a:rPr>
              <a:t> se </a:t>
            </a:r>
            <a:r>
              <a:rPr lang="fi-FI" dirty="0" err="1">
                <a:cs typeface="Arial" panose="020B0604020202020204" pitchFamily="34" charset="0"/>
              </a:rPr>
              <a:t>centra</a:t>
            </a:r>
            <a:r>
              <a:rPr lang="fi-FI" dirty="0">
                <a:cs typeface="Arial" panose="020B0604020202020204" pitchFamily="34" charset="0"/>
              </a:rPr>
              <a:t> en </a:t>
            </a:r>
            <a:r>
              <a:rPr lang="fi-FI" dirty="0" err="1">
                <a:cs typeface="Arial" panose="020B0604020202020204" pitchFamily="34" charset="0"/>
              </a:rPr>
              <a:t>el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objeto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común</a:t>
            </a:r>
            <a:endParaRPr lang="fi-FI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l"/>
            <a:r>
              <a:rPr lang="fi-FI" dirty="0">
                <a:cs typeface="Arial" panose="020B0604020202020204" pitchFamily="34" charset="0"/>
              </a:rPr>
              <a:t>3. La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mediación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filosófica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centrada</a:t>
            </a:r>
            <a:r>
              <a:rPr lang="fi-FI" dirty="0">
                <a:cs typeface="Arial" panose="020B0604020202020204" pitchFamily="34" charset="0"/>
              </a:rPr>
              <a:t> en </a:t>
            </a:r>
            <a:r>
              <a:rPr lang="fi-FI" dirty="0" err="1">
                <a:cs typeface="Arial" panose="020B0604020202020204" pitchFamily="34" charset="0"/>
              </a:rPr>
              <a:t>el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objeto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común</a:t>
            </a:r>
            <a:r>
              <a:rPr lang="fi-FI" dirty="0">
                <a:cs typeface="Arial" panose="020B0604020202020204" pitchFamily="34" charset="0"/>
              </a:rPr>
              <a:t> y </a:t>
            </a:r>
            <a:r>
              <a:rPr lang="fi-FI" dirty="0" err="1">
                <a:cs typeface="Arial" panose="020B0604020202020204" pitchFamily="34" charset="0"/>
              </a:rPr>
              <a:t>con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un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carácter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episte</a:t>
            </a:r>
            <a:r>
              <a:rPr lang="fi-FI" dirty="0">
                <a:cs typeface="Arial" panose="020B0604020202020204" pitchFamily="34" charset="0"/>
              </a:rPr>
              <a:t>-</a:t>
            </a:r>
            <a:br>
              <a:rPr lang="fi-FI" dirty="0">
                <a:cs typeface="Arial" panose="020B0604020202020204" pitchFamily="34" charset="0"/>
              </a:rPr>
            </a:br>
            <a:r>
              <a:rPr lang="fi-FI" dirty="0">
                <a:cs typeface="Arial" panose="020B0604020202020204" pitchFamily="34" charset="0"/>
              </a:rPr>
              <a:t>    </a:t>
            </a:r>
            <a:r>
              <a:rPr lang="fi-FI" dirty="0" err="1">
                <a:cs typeface="Arial" panose="020B0604020202020204" pitchFamily="34" charset="0"/>
              </a:rPr>
              <a:t>mológico</a:t>
            </a:r>
            <a:r>
              <a:rPr lang="fi-FI" dirty="0">
                <a:cs typeface="Arial" panose="020B0604020202020204" pitchFamily="34" charset="0"/>
              </a:rPr>
              <a:t> y de </a:t>
            </a:r>
            <a:r>
              <a:rPr lang="fi-FI" dirty="0" err="1">
                <a:cs typeface="Arial" panose="020B0604020202020204" pitchFamily="34" charset="0"/>
              </a:rPr>
              <a:t>filosofía</a:t>
            </a:r>
            <a:r>
              <a:rPr lang="fi-FI" dirty="0">
                <a:cs typeface="Arial" panose="020B0604020202020204" pitchFamily="34" charset="0"/>
              </a:rPr>
              <a:t> de la </a:t>
            </a:r>
            <a:r>
              <a:rPr lang="fi-FI" dirty="0" err="1">
                <a:cs typeface="Arial" panose="020B0604020202020204" pitchFamily="34" charset="0"/>
              </a:rPr>
              <a:t>naturaleza</a:t>
            </a:r>
            <a:r>
              <a:rPr lang="fi-FI" dirty="0">
                <a:cs typeface="Arial" panose="020B0604020202020204" pitchFamily="34" charset="0"/>
              </a:rPr>
              <a:t>. </a:t>
            </a:r>
            <a:r>
              <a:rPr lang="fi-FI" dirty="0" err="1">
                <a:cs typeface="Arial" panose="020B0604020202020204" pitchFamily="34" charset="0"/>
              </a:rPr>
              <a:t>Concretamente</a:t>
            </a:r>
            <a:r>
              <a:rPr lang="fi-FI" dirty="0">
                <a:cs typeface="Arial" panose="020B0604020202020204" pitchFamily="34" charset="0"/>
              </a:rPr>
              <a:t>: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identificar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límites</a:t>
            </a:r>
            <a:b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</a:b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  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intrínsecos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a la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física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y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analizar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su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alcance</a:t>
            </a:r>
            <a:r>
              <a:rPr lang="fi-FI" dirty="0">
                <a:cs typeface="Arial" panose="020B0604020202020204" pitchFamily="34" charset="0"/>
              </a:rPr>
              <a:t>. Esto </a:t>
            </a:r>
            <a:r>
              <a:rPr lang="fi-FI" dirty="0" err="1">
                <a:cs typeface="Arial" panose="020B0604020202020204" pitchFamily="34" charset="0"/>
              </a:rPr>
              <a:t>lleva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a)</a:t>
            </a:r>
            <a:r>
              <a:rPr lang="fi-FI" dirty="0">
                <a:cs typeface="Arial" panose="020B0604020202020204" pitchFamily="34" charset="0"/>
              </a:rPr>
              <a:t> a </a:t>
            </a:r>
            <a:r>
              <a:rPr lang="fi-FI" dirty="0" err="1">
                <a:cs typeface="Arial" panose="020B0604020202020204" pitchFamily="34" charset="0"/>
              </a:rPr>
              <a:t>resultados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concretos</a:t>
            </a:r>
            <a:br>
              <a:rPr lang="fi-FI" dirty="0">
                <a:cs typeface="Arial" panose="020B0604020202020204" pitchFamily="34" charset="0"/>
              </a:rPr>
            </a:br>
            <a:r>
              <a:rPr lang="fi-FI" dirty="0">
                <a:cs typeface="Arial" panose="020B0604020202020204" pitchFamily="34" charset="0"/>
              </a:rPr>
              <a:t>    </a:t>
            </a:r>
            <a:r>
              <a:rPr lang="fi-FI" dirty="0" err="1">
                <a:cs typeface="Arial" panose="020B0604020202020204" pitchFamily="34" charset="0"/>
              </a:rPr>
              <a:t>relevantes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para</a:t>
            </a:r>
            <a:r>
              <a:rPr lang="fi-FI" dirty="0">
                <a:cs typeface="Arial" panose="020B0604020202020204" pitchFamily="34" charset="0"/>
              </a:rPr>
              <a:t> la </a:t>
            </a:r>
            <a:r>
              <a:rPr lang="fi-FI" dirty="0" err="1">
                <a:cs typeface="Arial" panose="020B0604020202020204" pitchFamily="34" charset="0"/>
              </a:rPr>
              <a:t>física</a:t>
            </a:r>
            <a:r>
              <a:rPr lang="fi-FI" dirty="0">
                <a:cs typeface="Arial" panose="020B0604020202020204" pitchFamily="34" charset="0"/>
              </a:rPr>
              <a:t> y 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b)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mitiga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el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contraste</a:t>
            </a:r>
            <a:r>
              <a:rPr lang="fi-FI" dirty="0">
                <a:cs typeface="Arial" panose="020B0604020202020204" pitchFamily="34" charset="0"/>
              </a:rPr>
              <a:t> de </a:t>
            </a:r>
            <a:r>
              <a:rPr lang="fi-FI" dirty="0" err="1">
                <a:cs typeface="Arial" panose="020B0604020202020204" pitchFamily="34" charset="0"/>
              </a:rPr>
              <a:t>los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climas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epistemológicos</a:t>
            </a:r>
            <a:endParaRPr lang="fi-FI" dirty="0">
              <a:cs typeface="Arial" panose="020B0604020202020204" pitchFamily="34" charset="0"/>
            </a:endParaRPr>
          </a:p>
          <a:p>
            <a:pPr algn="l"/>
            <a:r>
              <a:rPr lang="fi-FI" dirty="0">
                <a:cs typeface="Arial" panose="020B0604020202020204" pitchFamily="34" charset="0"/>
              </a:rPr>
              <a:t>4. </a:t>
            </a:r>
            <a:r>
              <a:rPr lang="fi-FI" dirty="0" err="1">
                <a:cs typeface="Arial" panose="020B0604020202020204" pitchFamily="34" charset="0"/>
              </a:rPr>
              <a:t>Corolario</a:t>
            </a:r>
            <a:r>
              <a:rPr lang="fi-FI" dirty="0">
                <a:cs typeface="Arial" panose="020B0604020202020204" pitchFamily="34" charset="0"/>
              </a:rPr>
              <a:t>: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cuestiones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históricas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>
                <a:cs typeface="Arial" panose="020B0604020202020204" pitchFamily="34" charset="0"/>
              </a:rPr>
              <a:t>(</a:t>
            </a:r>
            <a:r>
              <a:rPr lang="fi-FI" dirty="0" err="1">
                <a:cs typeface="Arial" panose="020B0604020202020204" pitchFamily="34" charset="0"/>
              </a:rPr>
              <a:t>edad</a:t>
            </a:r>
            <a:r>
              <a:rPr lang="fi-FI" dirty="0">
                <a:cs typeface="Arial" panose="020B0604020202020204" pitchFamily="34" charset="0"/>
              </a:rPr>
              <a:t> de la </a:t>
            </a:r>
            <a:r>
              <a:rPr lang="fi-FI" dirty="0" err="1">
                <a:cs typeface="Arial" panose="020B0604020202020204" pitchFamily="34" charset="0"/>
              </a:rPr>
              <a:t>tierra</a:t>
            </a:r>
            <a:r>
              <a:rPr lang="fi-FI" dirty="0">
                <a:cs typeface="Arial" panose="020B0604020202020204" pitchFamily="34" charset="0"/>
              </a:rPr>
              <a:t> etc.) </a:t>
            </a:r>
            <a:r>
              <a:rPr lang="fi-FI" dirty="0" err="1">
                <a:cs typeface="Arial" panose="020B0604020202020204" pitchFamily="34" charset="0"/>
              </a:rPr>
              <a:t>son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secundarias</a:t>
            </a:r>
            <a:endParaRPr lang="fi-FI" dirty="0">
              <a:cs typeface="Arial" panose="020B0604020202020204" pitchFamily="34" charset="0"/>
            </a:endParaRPr>
          </a:p>
          <a:p>
            <a:pPr algn="l"/>
            <a:r>
              <a:rPr lang="fi-FI" dirty="0">
                <a:cs typeface="Arial" panose="020B0604020202020204" pitchFamily="34" charset="0"/>
              </a:rPr>
              <a:t>5. La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moralidad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de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las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acciones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profesionales</a:t>
            </a:r>
            <a:r>
              <a:rPr lang="fi-FI" dirty="0">
                <a:cs typeface="Arial" panose="020B0604020202020204" pitchFamily="34" charset="0"/>
              </a:rPr>
              <a:t> de 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a) </a:t>
            </a:r>
            <a:r>
              <a:rPr lang="fi-FI" dirty="0" err="1">
                <a:cs typeface="Arial" panose="020B0604020202020204" pitchFamily="34" charset="0"/>
              </a:rPr>
              <a:t>cualquier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físico</a:t>
            </a:r>
            <a:r>
              <a:rPr lang="fi-FI" dirty="0">
                <a:cs typeface="Arial" panose="020B0604020202020204" pitchFamily="34" charset="0"/>
              </a:rPr>
              <a:t> y 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b)</a:t>
            </a:r>
            <a:r>
              <a:rPr lang="fi-FI" dirty="0">
                <a:cs typeface="Arial" panose="020B0604020202020204" pitchFamily="34" charset="0"/>
              </a:rPr>
              <a:t> de</a:t>
            </a:r>
            <a:br>
              <a:rPr lang="fi-FI" dirty="0">
                <a:cs typeface="Arial" panose="020B0604020202020204" pitchFamily="34" charset="0"/>
              </a:rPr>
            </a:br>
            <a:r>
              <a:rPr lang="fi-FI" dirty="0">
                <a:cs typeface="Arial" panose="020B0604020202020204" pitchFamily="34" charset="0"/>
              </a:rPr>
              <a:t>    </a:t>
            </a:r>
            <a:r>
              <a:rPr lang="fi-FI" dirty="0" err="1">
                <a:cs typeface="Arial" panose="020B0604020202020204" pitchFamily="34" charset="0"/>
              </a:rPr>
              <a:t>un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físico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cristiano</a:t>
            </a:r>
            <a:endParaRPr lang="fi-FI" dirty="0">
              <a:cs typeface="Arial" panose="020B0604020202020204" pitchFamily="34" charset="0"/>
            </a:endParaRPr>
          </a:p>
          <a:p>
            <a:pPr algn="l"/>
            <a:r>
              <a:rPr lang="fi-FI" dirty="0">
                <a:cs typeface="Arial" panose="020B0604020202020204" pitchFamily="34" charset="0"/>
              </a:rPr>
              <a:t>6. </a:t>
            </a:r>
            <a:r>
              <a:rPr lang="fi-FI" dirty="0" err="1">
                <a:cs typeface="Arial" panose="020B0604020202020204" pitchFamily="34" charset="0"/>
              </a:rPr>
              <a:t>Bibliografía</a:t>
            </a:r>
            <a:endParaRPr lang="fi-FI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166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8A632-4256-4C8F-831A-298411ED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1060174"/>
          </a:xfrm>
        </p:spPr>
        <p:txBody>
          <a:bodyPr>
            <a:noAutofit/>
          </a:bodyPr>
          <a:lstStyle/>
          <a:p>
            <a:r>
              <a:rPr lang="en-US" sz="3200" b="1" dirty="0"/>
              <a:t>¿</a:t>
            </a:r>
            <a:r>
              <a:rPr lang="en-US" sz="3200" b="1" dirty="0" err="1"/>
              <a:t>Qué</a:t>
            </a:r>
            <a:r>
              <a:rPr lang="en-US" sz="3200" b="1" dirty="0"/>
              <a:t> </a:t>
            </a:r>
            <a:r>
              <a:rPr lang="en-US" sz="3200" b="1" dirty="0" err="1"/>
              <a:t>impide</a:t>
            </a:r>
            <a:r>
              <a:rPr lang="en-US" sz="3200" b="1" dirty="0"/>
              <a:t> la plena </a:t>
            </a:r>
            <a:r>
              <a:rPr lang="en-US" sz="3200" b="1" dirty="0" err="1"/>
              <a:t>armonía</a:t>
            </a:r>
            <a:r>
              <a:rPr lang="en-US" sz="3200" b="1" dirty="0"/>
              <a:t> entre la </a:t>
            </a:r>
            <a:r>
              <a:rPr lang="en-US" sz="3200" b="1" dirty="0" err="1"/>
              <a:t>física</a:t>
            </a:r>
            <a:br>
              <a:rPr lang="en-US" sz="3200" b="1" dirty="0"/>
            </a:br>
            <a:r>
              <a:rPr lang="en-US" sz="3200" b="1" dirty="0"/>
              <a:t>y la </a:t>
            </a:r>
            <a:r>
              <a:rPr lang="en-US" sz="3200" b="1" dirty="0" err="1"/>
              <a:t>teología</a:t>
            </a:r>
            <a:r>
              <a:rPr lang="en-US" sz="3200" b="1" dirty="0"/>
              <a:t> </a:t>
            </a:r>
            <a:r>
              <a:rPr lang="en-US" sz="3200" b="1" dirty="0" err="1"/>
              <a:t>cristiana</a:t>
            </a:r>
            <a:r>
              <a:rPr lang="en-US" sz="3200" b="1" dirty="0"/>
              <a:t>? – </a:t>
            </a:r>
            <a:r>
              <a:rPr lang="en-US" sz="2400" b="1" dirty="0">
                <a:solidFill>
                  <a:schemeClr val="accent1"/>
                </a:solidFill>
              </a:rPr>
              <a:t>1. </a:t>
            </a:r>
            <a:r>
              <a:rPr lang="en-US" sz="2400" b="1" dirty="0" err="1">
                <a:solidFill>
                  <a:schemeClr val="accent1"/>
                </a:solidFill>
              </a:rPr>
              <a:t>Casos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concretos</a:t>
            </a:r>
            <a:endParaRPr lang="fi-FI" sz="2400" dirty="0">
              <a:solidFill>
                <a:schemeClr val="accent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88EF40-3764-4A0E-90E1-A8A140A2E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1709530"/>
            <a:ext cx="10522226" cy="4333462"/>
          </a:xfrm>
        </p:spPr>
        <p:txBody>
          <a:bodyPr>
            <a:normAutofit/>
          </a:bodyPr>
          <a:lstStyle/>
          <a:p>
            <a:pPr algn="l"/>
            <a:endParaRPr lang="fi-FI" dirty="0">
              <a:solidFill>
                <a:srgbClr val="FF0000"/>
              </a:solidFill>
            </a:endParaRPr>
          </a:p>
          <a:p>
            <a:pPr algn="l"/>
            <a:r>
              <a:rPr lang="fi-FI" dirty="0">
                <a:solidFill>
                  <a:srgbClr val="FF0000"/>
                </a:solidFill>
              </a:rPr>
              <a:t>Carlo </a:t>
            </a:r>
            <a:r>
              <a:rPr lang="fi-FI" dirty="0" err="1">
                <a:solidFill>
                  <a:srgbClr val="FF0000"/>
                </a:solidFill>
              </a:rPr>
              <a:t>Rovelli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(* 1956), </a:t>
            </a:r>
            <a:r>
              <a:rPr lang="fi-FI" dirty="0" err="1"/>
              <a:t>físico</a:t>
            </a:r>
            <a:r>
              <a:rPr lang="fi-FI" dirty="0"/>
              <a:t> </a:t>
            </a:r>
            <a:r>
              <a:rPr lang="fi-FI" dirty="0" err="1"/>
              <a:t>teórico</a:t>
            </a:r>
            <a:r>
              <a:rPr lang="fi-FI" dirty="0"/>
              <a:t> </a:t>
            </a:r>
            <a:r>
              <a:rPr lang="fi-FI" sz="1800" dirty="0"/>
              <a:t>(</a:t>
            </a:r>
            <a:r>
              <a:rPr lang="fi-FI" sz="1800" dirty="0" err="1"/>
              <a:t>libros</a:t>
            </a:r>
            <a:r>
              <a:rPr lang="fi-FI" sz="1800" dirty="0"/>
              <a:t>: </a:t>
            </a:r>
            <a:r>
              <a:rPr lang="fi-FI" sz="1800" i="1" dirty="0" err="1"/>
              <a:t>Siete</a:t>
            </a:r>
            <a:r>
              <a:rPr lang="fi-FI" sz="1800" i="1" dirty="0"/>
              <a:t> </a:t>
            </a:r>
            <a:r>
              <a:rPr lang="fi-FI" sz="1800" i="1" dirty="0" err="1"/>
              <a:t>breves</a:t>
            </a:r>
            <a:r>
              <a:rPr lang="fi-FI" sz="1800" i="1" dirty="0"/>
              <a:t> </a:t>
            </a:r>
            <a:r>
              <a:rPr lang="fi-FI" sz="1800" i="1" dirty="0" err="1"/>
              <a:t>lecciones</a:t>
            </a:r>
            <a:r>
              <a:rPr lang="fi-FI" sz="1800" i="1" dirty="0"/>
              <a:t> de </a:t>
            </a:r>
            <a:r>
              <a:rPr lang="fi-FI" sz="1800" i="1" dirty="0" err="1"/>
              <a:t>física</a:t>
            </a:r>
            <a:r>
              <a:rPr lang="fi-FI" sz="1800" dirty="0"/>
              <a:t>, 2014; </a:t>
            </a:r>
            <a:r>
              <a:rPr lang="fi-FI" sz="1800" i="1" dirty="0" err="1"/>
              <a:t>Helgoland</a:t>
            </a:r>
            <a:r>
              <a:rPr lang="fi-FI" sz="1800" dirty="0"/>
              <a:t>, 2020)</a:t>
            </a:r>
            <a:r>
              <a:rPr lang="fi-FI" dirty="0"/>
              <a:t>:</a:t>
            </a:r>
          </a:p>
          <a:p>
            <a:pPr algn="l"/>
            <a:r>
              <a:rPr lang="fi-FI" dirty="0"/>
              <a:t>	- </a:t>
            </a:r>
            <a:r>
              <a:rPr lang="fi-FI" sz="2200" dirty="0"/>
              <a:t>No </a:t>
            </a:r>
            <a:r>
              <a:rPr lang="fi-FI" sz="2200" dirty="0" err="1"/>
              <a:t>hay</a:t>
            </a:r>
            <a:r>
              <a:rPr lang="fi-FI" sz="2200" dirty="0"/>
              <a:t> </a:t>
            </a:r>
            <a:r>
              <a:rPr lang="fi-FI" sz="2200" dirty="0" err="1"/>
              <a:t>contradicción</a:t>
            </a:r>
            <a:r>
              <a:rPr lang="fi-FI" sz="2200" dirty="0"/>
              <a:t> </a:t>
            </a:r>
            <a:r>
              <a:rPr lang="fi-FI" sz="2200" dirty="0" err="1"/>
              <a:t>entre</a:t>
            </a:r>
            <a:r>
              <a:rPr lang="fi-FI" sz="2200" dirty="0"/>
              <a:t> </a:t>
            </a:r>
            <a:r>
              <a:rPr lang="fi-FI" sz="2200" dirty="0" err="1"/>
              <a:t>teorías</a:t>
            </a:r>
            <a:r>
              <a:rPr lang="fi-FI" sz="2200" dirty="0"/>
              <a:t> </a:t>
            </a:r>
            <a:r>
              <a:rPr lang="fi-FI" sz="2200" dirty="0" err="1"/>
              <a:t>físicas</a:t>
            </a:r>
            <a:r>
              <a:rPr lang="fi-FI" sz="2200" dirty="0"/>
              <a:t> y la </a:t>
            </a:r>
            <a:r>
              <a:rPr lang="fi-FI" sz="2200" dirty="0" err="1"/>
              <a:t>doctrina</a:t>
            </a:r>
            <a:r>
              <a:rPr lang="fi-FI" sz="2200" dirty="0"/>
              <a:t> </a:t>
            </a:r>
            <a:r>
              <a:rPr lang="fi-FI" sz="2200" dirty="0" err="1"/>
              <a:t>teológica</a:t>
            </a:r>
            <a:r>
              <a:rPr lang="fi-FI" sz="2200" dirty="0"/>
              <a:t> de la </a:t>
            </a:r>
            <a:r>
              <a:rPr lang="fi-FI" sz="2200" dirty="0" err="1"/>
              <a:t>Creación</a:t>
            </a:r>
            <a:r>
              <a:rPr lang="fi-FI" sz="2200" dirty="0"/>
              <a:t>.</a:t>
            </a:r>
          </a:p>
          <a:p>
            <a:pPr algn="l"/>
            <a:r>
              <a:rPr lang="fi-FI" dirty="0"/>
              <a:t>	</a:t>
            </a:r>
            <a:r>
              <a:rPr lang="fi-FI" sz="2200" b="1" dirty="0"/>
              <a:t>-</a:t>
            </a:r>
            <a:r>
              <a:rPr lang="fi-FI" sz="2200" dirty="0"/>
              <a:t> </a:t>
            </a:r>
            <a:r>
              <a:rPr lang="fi-FI" sz="2200" dirty="0" err="1"/>
              <a:t>Sí</a:t>
            </a:r>
            <a:r>
              <a:rPr lang="fi-FI" sz="2200" dirty="0"/>
              <a:t> </a:t>
            </a:r>
            <a:r>
              <a:rPr lang="fi-FI" sz="2200" dirty="0" err="1"/>
              <a:t>hay</a:t>
            </a:r>
            <a:r>
              <a:rPr lang="fi-FI" sz="2200" dirty="0"/>
              <a:t> </a:t>
            </a:r>
            <a:r>
              <a:rPr lang="fi-FI" sz="2200" dirty="0" err="1"/>
              <a:t>contradicción</a:t>
            </a:r>
            <a:r>
              <a:rPr lang="fi-FI" sz="2200" dirty="0"/>
              <a:t> </a:t>
            </a:r>
            <a:r>
              <a:rPr lang="fi-FI" sz="2200" dirty="0" err="1"/>
              <a:t>entre</a:t>
            </a:r>
            <a:r>
              <a:rPr lang="fi-FI" sz="2200" dirty="0"/>
              <a:t> </a:t>
            </a:r>
            <a:r>
              <a:rPr lang="fi-FI" sz="2200" dirty="0" err="1"/>
              <a:t>formas</a:t>
            </a:r>
            <a:r>
              <a:rPr lang="fi-FI" sz="2200" dirty="0"/>
              <a:t> de </a:t>
            </a:r>
            <a:r>
              <a:rPr lang="fi-FI" sz="2200" dirty="0" err="1"/>
              <a:t>pensar</a:t>
            </a:r>
            <a:r>
              <a:rPr lang="fi-FI" sz="2200" dirty="0"/>
              <a:t>: </a:t>
            </a:r>
            <a:r>
              <a:rPr lang="fi-FI" sz="2200" dirty="0" err="1"/>
              <a:t>el</a:t>
            </a:r>
            <a:r>
              <a:rPr lang="fi-FI" sz="2200" dirty="0"/>
              <a:t> </a:t>
            </a:r>
            <a:r>
              <a:rPr lang="fi-FI" sz="2200" dirty="0" err="1"/>
              <a:t>teólogo</a:t>
            </a:r>
            <a:r>
              <a:rPr lang="fi-FI" sz="2200" dirty="0"/>
              <a:t> es ”</a:t>
            </a:r>
            <a:r>
              <a:rPr lang="fi-FI" sz="2200" dirty="0" err="1"/>
              <a:t>dogmático</a:t>
            </a:r>
            <a:r>
              <a:rPr lang="fi-FI" sz="2200" dirty="0"/>
              <a:t>”, 		  </a:t>
            </a:r>
            <a:r>
              <a:rPr lang="fi-FI" sz="2200" dirty="0" err="1"/>
              <a:t>mientras</a:t>
            </a:r>
            <a:r>
              <a:rPr lang="fi-FI" sz="2200" dirty="0"/>
              <a:t> </a:t>
            </a:r>
            <a:r>
              <a:rPr lang="fi-FI" sz="2200" dirty="0" err="1"/>
              <a:t>el</a:t>
            </a:r>
            <a:r>
              <a:rPr lang="fi-FI" sz="2200" dirty="0"/>
              <a:t> </a:t>
            </a:r>
            <a:r>
              <a:rPr lang="fi-FI" sz="2200" dirty="0" err="1"/>
              <a:t>científico</a:t>
            </a:r>
            <a:r>
              <a:rPr lang="fi-FI" sz="2200" dirty="0"/>
              <a:t> es </a:t>
            </a:r>
            <a:r>
              <a:rPr lang="fi-FI" sz="2200" dirty="0" err="1"/>
              <a:t>abierto</a:t>
            </a:r>
            <a:r>
              <a:rPr lang="fi-FI" sz="2200" dirty="0"/>
              <a:t> a </a:t>
            </a:r>
            <a:r>
              <a:rPr lang="fi-FI" sz="2200" dirty="0" err="1"/>
              <a:t>todo</a:t>
            </a:r>
            <a:r>
              <a:rPr lang="fi-FI" sz="2200" dirty="0"/>
              <a:t> </a:t>
            </a:r>
            <a:r>
              <a:rPr lang="fi-FI" sz="2200" dirty="0" err="1"/>
              <a:t>tipo</a:t>
            </a:r>
            <a:r>
              <a:rPr lang="fi-FI" sz="2200" dirty="0"/>
              <a:t> de </a:t>
            </a:r>
            <a:r>
              <a:rPr lang="fi-FI" sz="2200" dirty="0" err="1"/>
              <a:t>posibilidades</a:t>
            </a:r>
            <a:r>
              <a:rPr lang="fi-FI" sz="2200" dirty="0"/>
              <a:t>.</a:t>
            </a:r>
          </a:p>
          <a:p>
            <a:pPr algn="l"/>
            <a:endParaRPr lang="fi-FI" sz="2200" dirty="0"/>
          </a:p>
          <a:p>
            <a:pPr algn="l"/>
            <a:r>
              <a:rPr lang="fi-FI" dirty="0" err="1">
                <a:solidFill>
                  <a:srgbClr val="FF0000"/>
                </a:solidFill>
              </a:rPr>
              <a:t>Krzysztof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Meissner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(* 1961), </a:t>
            </a:r>
            <a:r>
              <a:rPr lang="fi-FI" dirty="0" err="1"/>
              <a:t>físico</a:t>
            </a:r>
            <a:r>
              <a:rPr lang="fi-FI" dirty="0"/>
              <a:t> </a:t>
            </a:r>
            <a:r>
              <a:rPr lang="fi-FI" dirty="0" err="1"/>
              <a:t>teórico</a:t>
            </a:r>
            <a:endParaRPr lang="fi-FI" dirty="0"/>
          </a:p>
          <a:p>
            <a:pPr algn="l"/>
            <a:r>
              <a:rPr lang="fi-FI" dirty="0"/>
              <a:t>	</a:t>
            </a:r>
            <a:r>
              <a:rPr lang="fi-FI" b="1" dirty="0"/>
              <a:t>-</a:t>
            </a:r>
            <a:r>
              <a:rPr lang="fi-FI" sz="2200" dirty="0"/>
              <a:t> </a:t>
            </a:r>
            <a:r>
              <a:rPr lang="fi-FI" sz="2200" dirty="0" err="1"/>
              <a:t>Todos</a:t>
            </a:r>
            <a:r>
              <a:rPr lang="fi-FI" sz="2200" dirty="0"/>
              <a:t> </a:t>
            </a:r>
            <a:r>
              <a:rPr lang="fi-FI" sz="2200" dirty="0" err="1"/>
              <a:t>los</a:t>
            </a:r>
            <a:r>
              <a:rPr lang="fi-FI" sz="2200" dirty="0"/>
              <a:t> </a:t>
            </a:r>
            <a:r>
              <a:rPr lang="fi-FI" sz="2200" dirty="0" err="1"/>
              <a:t>físicos</a:t>
            </a:r>
            <a:r>
              <a:rPr lang="fi-FI" sz="2200" dirty="0"/>
              <a:t>, </a:t>
            </a:r>
            <a:r>
              <a:rPr lang="fi-FI" sz="2200" dirty="0" err="1"/>
              <a:t>creyentes</a:t>
            </a:r>
            <a:r>
              <a:rPr lang="fi-FI" sz="2200" dirty="0"/>
              <a:t> y no </a:t>
            </a:r>
            <a:r>
              <a:rPr lang="fi-FI" sz="2200" dirty="0" err="1"/>
              <a:t>creyentes</a:t>
            </a:r>
            <a:r>
              <a:rPr lang="fi-FI" sz="2200" dirty="0"/>
              <a:t>, </a:t>
            </a:r>
            <a:r>
              <a:rPr lang="fi-FI" sz="2200" dirty="0" err="1"/>
              <a:t>trabajan</a:t>
            </a:r>
            <a:r>
              <a:rPr lang="fi-FI" sz="2200" dirty="0"/>
              <a:t> </a:t>
            </a:r>
            <a:r>
              <a:rPr lang="fi-FI" sz="2200" dirty="0" err="1"/>
              <a:t>según</a:t>
            </a:r>
            <a:r>
              <a:rPr lang="fi-FI" sz="2200" dirty="0"/>
              <a:t> </a:t>
            </a:r>
            <a:r>
              <a:rPr lang="fi-FI" sz="2200" dirty="0" err="1"/>
              <a:t>las</a:t>
            </a:r>
            <a:r>
              <a:rPr lang="fi-FI" sz="2200" dirty="0"/>
              <a:t> </a:t>
            </a:r>
            <a:r>
              <a:rPr lang="fi-FI" sz="2200" dirty="0" err="1"/>
              <a:t>mismas</a:t>
            </a:r>
            <a:r>
              <a:rPr lang="fi-FI" sz="2200" dirty="0"/>
              <a:t> </a:t>
            </a:r>
            <a:r>
              <a:rPr lang="fi-FI" sz="2200" dirty="0" err="1"/>
              <a:t>reglas</a:t>
            </a:r>
            <a:r>
              <a:rPr lang="fi-FI" sz="2200" dirty="0"/>
              <a:t>.</a:t>
            </a:r>
          </a:p>
          <a:p>
            <a:pPr algn="l"/>
            <a:r>
              <a:rPr lang="fi-FI" sz="2200" dirty="0"/>
              <a:t>	</a:t>
            </a:r>
            <a:r>
              <a:rPr lang="fi-FI" b="1" dirty="0"/>
              <a:t>-</a:t>
            </a:r>
            <a:r>
              <a:rPr lang="fi-FI" sz="2200" dirty="0"/>
              <a:t> </a:t>
            </a:r>
            <a:r>
              <a:rPr lang="fi-FI" sz="2200" dirty="0" err="1"/>
              <a:t>Las</a:t>
            </a:r>
            <a:r>
              <a:rPr lang="fi-FI" sz="2200" dirty="0"/>
              <a:t> </a:t>
            </a:r>
            <a:r>
              <a:rPr lang="fi-FI" sz="2200" dirty="0" err="1"/>
              <a:t>visiones</a:t>
            </a:r>
            <a:r>
              <a:rPr lang="fi-FI" sz="2200" dirty="0"/>
              <a:t> del </a:t>
            </a:r>
            <a:r>
              <a:rPr lang="fi-FI" sz="2200" dirty="0" err="1"/>
              <a:t>mundo</a:t>
            </a:r>
            <a:r>
              <a:rPr lang="fi-FI" sz="2200" dirty="0"/>
              <a:t> (</a:t>
            </a:r>
            <a:r>
              <a:rPr lang="fi-FI" sz="2200" dirty="0" err="1"/>
              <a:t>teísta</a:t>
            </a:r>
            <a:r>
              <a:rPr lang="fi-FI" sz="2200" dirty="0"/>
              <a:t> o </a:t>
            </a:r>
            <a:r>
              <a:rPr lang="fi-FI" sz="2200" dirty="0" err="1"/>
              <a:t>ateista</a:t>
            </a:r>
            <a:r>
              <a:rPr lang="fi-FI" sz="2200" dirty="0"/>
              <a:t>) no </a:t>
            </a:r>
            <a:r>
              <a:rPr lang="fi-FI" sz="2200" dirty="0" err="1"/>
              <a:t>influyen</a:t>
            </a:r>
            <a:r>
              <a:rPr lang="fi-FI" sz="2200" dirty="0"/>
              <a:t> en </a:t>
            </a:r>
            <a:r>
              <a:rPr lang="fi-FI" sz="2200" dirty="0" err="1"/>
              <a:t>el</a:t>
            </a:r>
            <a:r>
              <a:rPr lang="fi-FI" sz="2200" dirty="0"/>
              <a:t> </a:t>
            </a:r>
            <a:r>
              <a:rPr lang="fi-FI" sz="2200" dirty="0" err="1"/>
              <a:t>modo</a:t>
            </a:r>
            <a:r>
              <a:rPr lang="fi-FI" sz="2200" dirty="0"/>
              <a:t> de </a:t>
            </a:r>
            <a:r>
              <a:rPr lang="fi-FI" sz="2200" dirty="0" err="1"/>
              <a:t>hacer</a:t>
            </a:r>
            <a:r>
              <a:rPr lang="fi-FI" sz="2200" dirty="0"/>
              <a:t> </a:t>
            </a:r>
            <a:r>
              <a:rPr lang="fi-FI" sz="2200" dirty="0" err="1"/>
              <a:t>física</a:t>
            </a:r>
            <a:r>
              <a:rPr lang="fi-FI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7522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8A632-4256-4C8F-831A-298411ED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1060174"/>
          </a:xfrm>
        </p:spPr>
        <p:txBody>
          <a:bodyPr>
            <a:noAutofit/>
          </a:bodyPr>
          <a:lstStyle/>
          <a:p>
            <a:r>
              <a:rPr lang="en-US" sz="3200" b="1" dirty="0"/>
              <a:t>¿</a:t>
            </a:r>
            <a:r>
              <a:rPr lang="en-US" sz="3200" b="1" dirty="0" err="1"/>
              <a:t>Qué</a:t>
            </a:r>
            <a:r>
              <a:rPr lang="en-US" sz="3200" b="1" dirty="0"/>
              <a:t> </a:t>
            </a:r>
            <a:r>
              <a:rPr lang="en-US" sz="3200" b="1" dirty="0" err="1"/>
              <a:t>impide</a:t>
            </a:r>
            <a:r>
              <a:rPr lang="en-US" sz="3200" b="1" dirty="0"/>
              <a:t> la plena </a:t>
            </a:r>
            <a:r>
              <a:rPr lang="en-US" sz="3200" b="1" dirty="0" err="1"/>
              <a:t>armonía</a:t>
            </a:r>
            <a:r>
              <a:rPr lang="en-US" sz="3200" b="1" dirty="0"/>
              <a:t> entre la </a:t>
            </a:r>
            <a:r>
              <a:rPr lang="en-US" sz="3200" b="1" dirty="0" err="1"/>
              <a:t>física</a:t>
            </a:r>
            <a:br>
              <a:rPr lang="en-US" sz="3200" b="1" dirty="0"/>
            </a:br>
            <a:r>
              <a:rPr lang="en-US" sz="3200" b="1" dirty="0"/>
              <a:t>y la </a:t>
            </a:r>
            <a:r>
              <a:rPr lang="en-US" sz="3200" b="1" dirty="0" err="1"/>
              <a:t>teología</a:t>
            </a:r>
            <a:r>
              <a:rPr lang="en-US" sz="3200" b="1" dirty="0"/>
              <a:t> </a:t>
            </a:r>
            <a:r>
              <a:rPr lang="en-US" sz="3200" b="1" dirty="0" err="1"/>
              <a:t>cristiana</a:t>
            </a:r>
            <a:r>
              <a:rPr lang="en-US" sz="3200" b="1" dirty="0"/>
              <a:t>? – </a:t>
            </a:r>
            <a:r>
              <a:rPr lang="en-US" sz="2400" b="1" dirty="0">
                <a:solidFill>
                  <a:schemeClr val="accent1"/>
                </a:solidFill>
              </a:rPr>
              <a:t>2. La </a:t>
            </a:r>
            <a:r>
              <a:rPr lang="en-US" sz="2400" b="1" dirty="0" err="1">
                <a:solidFill>
                  <a:schemeClr val="accent1"/>
                </a:solidFill>
              </a:rPr>
              <a:t>mediación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filosófica</a:t>
            </a:r>
            <a:r>
              <a:rPr lang="en-US" sz="2400" b="1" dirty="0">
                <a:solidFill>
                  <a:schemeClr val="accent1"/>
                </a:solidFill>
              </a:rPr>
              <a:t> - a</a:t>
            </a:r>
            <a:endParaRPr lang="fi-FI" sz="2400" dirty="0">
              <a:solidFill>
                <a:schemeClr val="accent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88EF40-3764-4A0E-90E1-A8A140A2E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1709529"/>
            <a:ext cx="10323444" cy="4644888"/>
          </a:xfrm>
        </p:spPr>
        <p:txBody>
          <a:bodyPr>
            <a:normAutofit/>
          </a:bodyPr>
          <a:lstStyle/>
          <a:p>
            <a:pPr algn="l"/>
            <a:endParaRPr lang="fi-FI" dirty="0"/>
          </a:p>
          <a:p>
            <a:pPr algn="l"/>
            <a:r>
              <a:rPr lang="fi-FI" dirty="0"/>
              <a:t>    La </a:t>
            </a:r>
            <a:r>
              <a:rPr lang="fi-FI" dirty="0" err="1"/>
              <a:t>mediación</a:t>
            </a:r>
            <a:r>
              <a:rPr lang="fi-FI" dirty="0"/>
              <a:t> </a:t>
            </a:r>
            <a:r>
              <a:rPr lang="fi-FI" dirty="0" err="1"/>
              <a:t>filosófica</a:t>
            </a:r>
            <a:r>
              <a:rPr lang="fi-FI" dirty="0"/>
              <a:t> </a:t>
            </a:r>
            <a:r>
              <a:rPr lang="fi-FI" dirty="0" err="1"/>
              <a:t>está</a:t>
            </a:r>
            <a:r>
              <a:rPr lang="fi-FI" dirty="0"/>
              <a:t> </a:t>
            </a:r>
            <a:r>
              <a:rPr lang="fi-FI" dirty="0" err="1">
                <a:cs typeface="Arial" panose="020B0604020202020204" pitchFamily="34" charset="0"/>
              </a:rPr>
              <a:t>centrada</a:t>
            </a:r>
            <a:r>
              <a:rPr lang="fi-FI" dirty="0">
                <a:cs typeface="Arial" panose="020B0604020202020204" pitchFamily="34" charset="0"/>
              </a:rPr>
              <a:t> en </a:t>
            </a:r>
            <a:r>
              <a:rPr lang="fi-FI" dirty="0" err="1">
                <a:cs typeface="Arial" panose="020B0604020202020204" pitchFamily="34" charset="0"/>
              </a:rPr>
              <a:t>el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objeto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común</a:t>
            </a:r>
            <a:r>
              <a:rPr lang="fi-FI" dirty="0">
                <a:cs typeface="Arial" panose="020B0604020202020204" pitchFamily="34" charset="0"/>
              </a:rPr>
              <a:t> y </a:t>
            </a:r>
            <a:r>
              <a:rPr lang="fi-FI" dirty="0" err="1">
                <a:cs typeface="Arial" panose="020B0604020202020204" pitchFamily="34" charset="0"/>
              </a:rPr>
              <a:t>tiene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un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carácter</a:t>
            </a:r>
            <a:br>
              <a:rPr lang="fi-FI" dirty="0">
                <a:cs typeface="Arial" panose="020B0604020202020204" pitchFamily="34" charset="0"/>
              </a:rPr>
            </a:br>
            <a:r>
              <a:rPr lang="fi-FI" dirty="0">
                <a:cs typeface="Arial" panose="020B0604020202020204" pitchFamily="34" charset="0"/>
              </a:rPr>
              <a:t>    </a:t>
            </a:r>
            <a:r>
              <a:rPr lang="fi-FI" dirty="0" err="1">
                <a:cs typeface="Arial" panose="020B0604020202020204" pitchFamily="34" charset="0"/>
              </a:rPr>
              <a:t>epistemológico</a:t>
            </a:r>
            <a:r>
              <a:rPr lang="fi-FI" dirty="0">
                <a:cs typeface="Arial" panose="020B0604020202020204" pitchFamily="34" charset="0"/>
              </a:rPr>
              <a:t> y de </a:t>
            </a:r>
            <a:r>
              <a:rPr lang="fi-FI" dirty="0" err="1">
                <a:cs typeface="Arial" panose="020B0604020202020204" pitchFamily="34" charset="0"/>
              </a:rPr>
              <a:t>filosofía</a:t>
            </a:r>
            <a:r>
              <a:rPr lang="fi-FI" dirty="0">
                <a:cs typeface="Arial" panose="020B0604020202020204" pitchFamily="34" charset="0"/>
              </a:rPr>
              <a:t> de la </a:t>
            </a:r>
            <a:r>
              <a:rPr lang="fi-FI" dirty="0" err="1">
                <a:cs typeface="Arial" panose="020B0604020202020204" pitchFamily="34" charset="0"/>
              </a:rPr>
              <a:t>naturaleza</a:t>
            </a:r>
            <a:r>
              <a:rPr lang="fi-FI" dirty="0">
                <a:cs typeface="Arial" panose="020B0604020202020204" pitchFamily="34" charset="0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fi-FI" dirty="0">
                <a:cs typeface="Arial" panose="020B0604020202020204" pitchFamily="34" charset="0"/>
              </a:rPr>
              <a:t>    </a:t>
            </a:r>
            <a:r>
              <a:rPr lang="fi-FI" dirty="0" err="1">
                <a:solidFill>
                  <a:srgbClr val="FF0000"/>
                </a:solidFill>
              </a:rPr>
              <a:t>El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objeto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común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de la </a:t>
            </a:r>
            <a:r>
              <a:rPr lang="fi-FI" dirty="0" err="1"/>
              <a:t>física</a:t>
            </a:r>
            <a:r>
              <a:rPr lang="fi-FI" dirty="0"/>
              <a:t> y de la </a:t>
            </a:r>
            <a:r>
              <a:rPr lang="fi-FI" dirty="0" err="1"/>
              <a:t>teología</a:t>
            </a:r>
            <a:r>
              <a:rPr lang="fi-FI" dirty="0"/>
              <a:t> </a:t>
            </a:r>
            <a:r>
              <a:rPr lang="fi-FI" dirty="0" err="1"/>
              <a:t>cristiana</a:t>
            </a:r>
            <a:r>
              <a:rPr lang="fi-FI" dirty="0"/>
              <a:t> </a:t>
            </a:r>
            <a:r>
              <a:rPr lang="fi-FI" dirty="0" err="1"/>
              <a:t>son</a:t>
            </a:r>
            <a:r>
              <a:rPr lang="fi-FI" dirty="0"/>
              <a:t> </a:t>
            </a:r>
            <a:r>
              <a:rPr lang="fi-FI" dirty="0" err="1"/>
              <a:t>las</a:t>
            </a:r>
            <a:r>
              <a:rPr lang="fi-FI" dirty="0"/>
              <a:t> </a:t>
            </a:r>
            <a:r>
              <a:rPr lang="fi-FI" dirty="0" err="1"/>
              <a:t>cosas</a:t>
            </a:r>
            <a:r>
              <a:rPr lang="fi-FI" dirty="0"/>
              <a:t> </a:t>
            </a:r>
            <a:r>
              <a:rPr lang="fi-FI" dirty="0" err="1"/>
              <a:t>materiales</a:t>
            </a:r>
            <a:r>
              <a:rPr lang="fi-FI" dirty="0"/>
              <a:t>.</a:t>
            </a:r>
          </a:p>
          <a:p>
            <a:pPr algn="l"/>
            <a:r>
              <a:rPr lang="fi-FI" dirty="0">
                <a:cs typeface="Arial" panose="020B0604020202020204" pitchFamily="34" charset="0"/>
              </a:rPr>
              <a:t>    La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mediación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filosófica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consiste</a:t>
            </a:r>
            <a:r>
              <a:rPr lang="fi-FI" dirty="0">
                <a:cs typeface="Arial" panose="020B0604020202020204" pitchFamily="34" charset="0"/>
              </a:rPr>
              <a:t> en 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a)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identificar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límites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intrínsecos</a:t>
            </a:r>
            <a:r>
              <a:rPr lang="fi-FI" dirty="0">
                <a:cs typeface="Arial" panose="020B0604020202020204" pitchFamily="34" charset="0"/>
              </a:rPr>
              <a:t> de la </a:t>
            </a:r>
            <a:r>
              <a:rPr lang="fi-FI" dirty="0" err="1">
                <a:cs typeface="Arial" panose="020B0604020202020204" pitchFamily="34" charset="0"/>
              </a:rPr>
              <a:t>física</a:t>
            </a:r>
            <a:r>
              <a:rPr lang="fi-FI" dirty="0">
                <a:cs typeface="Arial" panose="020B0604020202020204" pitchFamily="34" charset="0"/>
              </a:rPr>
              <a:t> y</a:t>
            </a:r>
            <a:br>
              <a:rPr lang="fi-FI" dirty="0">
                <a:cs typeface="Arial" panose="020B0604020202020204" pitchFamily="34" charset="0"/>
              </a:rPr>
            </a:br>
            <a:r>
              <a:rPr lang="fi-FI" dirty="0">
                <a:cs typeface="Arial" panose="020B0604020202020204" pitchFamily="34" charset="0"/>
              </a:rPr>
              <a:t>    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b)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analizar</a:t>
            </a:r>
            <a:r>
              <a:rPr lang="fi-FI" dirty="0">
                <a:cs typeface="Arial" panose="020B0604020202020204" pitchFamily="34" charset="0"/>
              </a:rPr>
              <a:t> su </a:t>
            </a:r>
            <a:r>
              <a:rPr lang="fi-FI" dirty="0" err="1">
                <a:cs typeface="Arial" panose="020B0604020202020204" pitchFamily="34" charset="0"/>
              </a:rPr>
              <a:t>alcance</a:t>
            </a:r>
            <a:r>
              <a:rPr lang="fi-FI" dirty="0">
                <a:cs typeface="Arial" panose="020B0604020202020204" pitchFamily="34" charset="0"/>
              </a:rPr>
              <a:t>, </a:t>
            </a:r>
            <a:r>
              <a:rPr lang="fi-FI" dirty="0" err="1">
                <a:cs typeface="Arial" panose="020B0604020202020204" pitchFamily="34" charset="0"/>
              </a:rPr>
              <a:t>omitiéndolos</a:t>
            </a:r>
            <a:r>
              <a:rPr lang="fi-FI" dirty="0">
                <a:cs typeface="Arial" panose="020B0604020202020204" pitchFamily="34" charset="0"/>
              </a:rPr>
              <a:t> y </a:t>
            </a:r>
            <a:r>
              <a:rPr lang="fi-FI" dirty="0" err="1">
                <a:cs typeface="Arial" panose="020B0604020202020204" pitchFamily="34" charset="0"/>
              </a:rPr>
              <a:t>sacar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consecuencias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/>
              <a:t>a la </a:t>
            </a:r>
            <a:r>
              <a:rPr lang="fi-FI" dirty="0" err="1"/>
              <a:t>luz</a:t>
            </a:r>
            <a:r>
              <a:rPr lang="fi-FI" dirty="0"/>
              <a:t> de la sola</a:t>
            </a:r>
            <a:br>
              <a:rPr lang="fi-FI" dirty="0"/>
            </a:br>
            <a:r>
              <a:rPr lang="fi-FI" dirty="0"/>
              <a:t>    </a:t>
            </a:r>
            <a:r>
              <a:rPr lang="fi-FI" dirty="0" err="1"/>
              <a:t>experiencia</a:t>
            </a:r>
            <a:r>
              <a:rPr lang="fi-FI" dirty="0"/>
              <a:t> ”</a:t>
            </a:r>
            <a:r>
              <a:rPr lang="fi-FI" dirty="0" err="1"/>
              <a:t>precientífica</a:t>
            </a:r>
            <a:r>
              <a:rPr lang="fi-FI" dirty="0"/>
              <a:t>”, </a:t>
            </a:r>
            <a:r>
              <a:rPr lang="fi-FI" dirty="0" err="1"/>
              <a:t>base</a:t>
            </a:r>
            <a:r>
              <a:rPr lang="fi-FI" dirty="0"/>
              <a:t> del </a:t>
            </a:r>
            <a:r>
              <a:rPr lang="fi-FI" dirty="0" err="1"/>
              <a:t>realismo</a:t>
            </a:r>
            <a:r>
              <a:rPr lang="fi-FI" dirty="0"/>
              <a:t> </a:t>
            </a:r>
            <a:r>
              <a:rPr lang="fi-FI" dirty="0" err="1"/>
              <a:t>natural</a:t>
            </a:r>
            <a:r>
              <a:rPr lang="fi-FI" dirty="0"/>
              <a:t>.</a:t>
            </a:r>
            <a:endParaRPr lang="fi-FI" dirty="0">
              <a:cs typeface="Arial" panose="020B0604020202020204" pitchFamily="34" charset="0"/>
            </a:endParaRPr>
          </a:p>
          <a:p>
            <a:pPr algn="l"/>
            <a:r>
              <a:rPr lang="fi-FI" dirty="0">
                <a:cs typeface="Arial" panose="020B0604020202020204" pitchFamily="34" charset="0"/>
              </a:rPr>
              <a:t>    </a:t>
            </a:r>
            <a:r>
              <a:rPr lang="fi-FI" dirty="0" err="1">
                <a:cs typeface="Arial" panose="020B0604020202020204" pitchFamily="34" charset="0"/>
              </a:rPr>
              <a:t>Aparte</a:t>
            </a:r>
            <a:r>
              <a:rPr lang="fi-FI" dirty="0">
                <a:cs typeface="Arial" panose="020B0604020202020204" pitchFamily="34" charset="0"/>
              </a:rPr>
              <a:t> de </a:t>
            </a:r>
            <a:r>
              <a:rPr lang="fi-FI" dirty="0" err="1">
                <a:cs typeface="Arial" panose="020B0604020202020204" pitchFamily="34" charset="0"/>
              </a:rPr>
              <a:t>los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resultados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relevantes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directamente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para</a:t>
            </a:r>
            <a:r>
              <a:rPr lang="fi-FI" dirty="0">
                <a:cs typeface="Arial" panose="020B0604020202020204" pitchFamily="34" charset="0"/>
              </a:rPr>
              <a:t> la </a:t>
            </a:r>
            <a:r>
              <a:rPr lang="fi-FI" dirty="0" err="1">
                <a:cs typeface="Arial" panose="020B0604020202020204" pitchFamily="34" charset="0"/>
              </a:rPr>
              <a:t>física</a:t>
            </a:r>
            <a:r>
              <a:rPr lang="fi-FI" dirty="0">
                <a:cs typeface="Arial" panose="020B0604020202020204" pitchFamily="34" charset="0"/>
              </a:rPr>
              <a:t> (</a:t>
            </a:r>
            <a:r>
              <a:rPr lang="fi-FI" dirty="0" err="1">
                <a:cs typeface="Arial" panose="020B0604020202020204" pitchFamily="34" charset="0"/>
              </a:rPr>
              <a:t>ver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cs typeface="Arial" panose="020B0604020202020204" pitchFamily="34" charset="0"/>
              </a:rPr>
              <a:t>tema</a:t>
            </a:r>
            <a:br>
              <a:rPr lang="fi-FI" dirty="0">
                <a:cs typeface="Arial" panose="020B0604020202020204" pitchFamily="34" charset="0"/>
              </a:rPr>
            </a:br>
            <a:r>
              <a:rPr lang="fi-FI" dirty="0">
                <a:cs typeface="Arial" panose="020B0604020202020204" pitchFamily="34" charset="0"/>
              </a:rPr>
              <a:t>    1), resulta </a:t>
            </a:r>
            <a:r>
              <a:rPr lang="fi-FI" dirty="0" err="1">
                <a:cs typeface="Arial" panose="020B0604020202020204" pitchFamily="34" charset="0"/>
              </a:rPr>
              <a:t>una</a:t>
            </a:r>
            <a:r>
              <a:rPr lang="fi-FI" dirty="0"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mitigación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del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contraste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de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los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climas</a:t>
            </a:r>
            <a:r>
              <a:rPr lang="fi-FI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fi-FI" dirty="0" err="1">
                <a:solidFill>
                  <a:srgbClr val="FF0000"/>
                </a:solidFill>
                <a:cs typeface="Arial" panose="020B0604020202020204" pitchFamily="34" charset="0"/>
              </a:rPr>
              <a:t>epistemológicos</a:t>
            </a:r>
            <a:r>
              <a:rPr lang="fi-FI" dirty="0">
                <a:cs typeface="Arial" panose="020B0604020202020204" pitchFamily="34" charset="0"/>
              </a:rPr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557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8A632-4256-4C8F-831A-298411ED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1060174"/>
          </a:xfrm>
        </p:spPr>
        <p:txBody>
          <a:bodyPr>
            <a:noAutofit/>
          </a:bodyPr>
          <a:lstStyle/>
          <a:p>
            <a:r>
              <a:rPr lang="en-US" sz="3200" b="1" dirty="0"/>
              <a:t>¿</a:t>
            </a:r>
            <a:r>
              <a:rPr lang="en-US" sz="3200" b="1" dirty="0" err="1"/>
              <a:t>Qué</a:t>
            </a:r>
            <a:r>
              <a:rPr lang="en-US" sz="3200" b="1" dirty="0"/>
              <a:t> </a:t>
            </a:r>
            <a:r>
              <a:rPr lang="en-US" sz="3200" b="1" dirty="0" err="1"/>
              <a:t>impide</a:t>
            </a:r>
            <a:r>
              <a:rPr lang="en-US" sz="3200" b="1" dirty="0"/>
              <a:t> la plena </a:t>
            </a:r>
            <a:r>
              <a:rPr lang="en-US" sz="3200" b="1" dirty="0" err="1"/>
              <a:t>armonía</a:t>
            </a:r>
            <a:r>
              <a:rPr lang="en-US" sz="3200" b="1" dirty="0"/>
              <a:t> entre la </a:t>
            </a:r>
            <a:r>
              <a:rPr lang="en-US" sz="3200" b="1" dirty="0" err="1"/>
              <a:t>física</a:t>
            </a:r>
            <a:br>
              <a:rPr lang="en-US" sz="3200" b="1" dirty="0"/>
            </a:br>
            <a:r>
              <a:rPr lang="en-US" sz="3200" b="1" dirty="0"/>
              <a:t>y la </a:t>
            </a:r>
            <a:r>
              <a:rPr lang="en-US" sz="3200" b="1" dirty="0" err="1"/>
              <a:t>teología</a:t>
            </a:r>
            <a:r>
              <a:rPr lang="en-US" sz="3200" b="1" dirty="0"/>
              <a:t> </a:t>
            </a:r>
            <a:r>
              <a:rPr lang="en-US" sz="3200" b="1" dirty="0" err="1"/>
              <a:t>cristiana</a:t>
            </a:r>
            <a:r>
              <a:rPr lang="en-US" sz="3200" b="1" dirty="0"/>
              <a:t>? – </a:t>
            </a:r>
            <a:r>
              <a:rPr lang="en-US" sz="2400" b="1" dirty="0">
                <a:solidFill>
                  <a:schemeClr val="accent1"/>
                </a:solidFill>
              </a:rPr>
              <a:t>2. La </a:t>
            </a:r>
            <a:r>
              <a:rPr lang="en-US" sz="2400" b="1" dirty="0" err="1">
                <a:solidFill>
                  <a:schemeClr val="accent1"/>
                </a:solidFill>
              </a:rPr>
              <a:t>mediación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filosófica</a:t>
            </a:r>
            <a:r>
              <a:rPr lang="en-US" sz="2400" b="1" dirty="0">
                <a:solidFill>
                  <a:schemeClr val="accent1"/>
                </a:solidFill>
              </a:rPr>
              <a:t> - b</a:t>
            </a:r>
            <a:endParaRPr lang="fi-FI" sz="2400" dirty="0">
              <a:solidFill>
                <a:schemeClr val="accent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88EF40-3764-4A0E-90E1-A8A140A2E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1709529"/>
            <a:ext cx="10323444" cy="4644888"/>
          </a:xfrm>
        </p:spPr>
        <p:txBody>
          <a:bodyPr>
            <a:normAutofit/>
          </a:bodyPr>
          <a:lstStyle/>
          <a:p>
            <a:pPr algn="l"/>
            <a:endParaRPr lang="fi-FI" dirty="0"/>
          </a:p>
          <a:p>
            <a:pPr algn="l"/>
            <a:r>
              <a:rPr lang="fi-FI" dirty="0"/>
              <a:t>Los </a:t>
            </a:r>
            <a:r>
              <a:rPr lang="fi-FI" dirty="0" err="1">
                <a:solidFill>
                  <a:srgbClr val="FF0000"/>
                </a:solidFill>
              </a:rPr>
              <a:t>diferentes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climas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epistemológicos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referentes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al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objeto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común</a:t>
            </a:r>
            <a:r>
              <a:rPr lang="fi-FI" dirty="0"/>
              <a:t>,</a:t>
            </a:r>
            <a:br>
              <a:rPr lang="fi-FI" dirty="0">
                <a:solidFill>
                  <a:srgbClr val="FF0000"/>
                </a:solidFill>
              </a:rPr>
            </a:br>
            <a:r>
              <a:rPr lang="fi-FI" dirty="0"/>
              <a:t>en </a:t>
            </a:r>
            <a:r>
              <a:rPr lang="fi-FI" dirty="0" err="1"/>
              <a:t>los</a:t>
            </a:r>
            <a:r>
              <a:rPr lang="fi-FI" dirty="0"/>
              <a:t> </a:t>
            </a:r>
            <a:r>
              <a:rPr lang="fi-FI" dirty="0" err="1"/>
              <a:t>tres</a:t>
            </a:r>
            <a:r>
              <a:rPr lang="fi-FI" dirty="0"/>
              <a:t> </a:t>
            </a:r>
            <a:r>
              <a:rPr lang="fi-FI" dirty="0" err="1"/>
              <a:t>saberes</a:t>
            </a:r>
            <a:r>
              <a:rPr lang="fi-FI" dirty="0"/>
              <a:t>:</a:t>
            </a:r>
          </a:p>
          <a:p>
            <a:pPr algn="l"/>
            <a:endParaRPr lang="fi-FI" dirty="0"/>
          </a:p>
          <a:p>
            <a:pPr algn="l"/>
            <a:r>
              <a:rPr lang="fi-FI" dirty="0" err="1">
                <a:solidFill>
                  <a:srgbClr val="FF0000"/>
                </a:solidFill>
              </a:rPr>
              <a:t>Física</a:t>
            </a:r>
            <a:r>
              <a:rPr lang="fi-FI" dirty="0"/>
              <a:t>: </a:t>
            </a:r>
            <a:r>
              <a:rPr lang="fi-FI" dirty="0" err="1"/>
              <a:t>poca</a:t>
            </a:r>
            <a:r>
              <a:rPr lang="fi-FI" dirty="0"/>
              <a:t> </a:t>
            </a:r>
            <a:r>
              <a:rPr lang="fi-FI" dirty="0" err="1"/>
              <a:t>inteligibilidad</a:t>
            </a:r>
            <a:r>
              <a:rPr lang="fi-FI" dirty="0"/>
              <a:t> de </a:t>
            </a:r>
            <a:r>
              <a:rPr lang="fi-FI" dirty="0" err="1"/>
              <a:t>las</a:t>
            </a:r>
            <a:r>
              <a:rPr lang="fi-FI" dirty="0"/>
              <a:t> </a:t>
            </a:r>
            <a:r>
              <a:rPr lang="fi-FI" dirty="0" err="1"/>
              <a:t>cosas</a:t>
            </a:r>
            <a:r>
              <a:rPr lang="fi-FI" dirty="0"/>
              <a:t> </a:t>
            </a:r>
            <a:r>
              <a:rPr lang="fi-FI" dirty="0" err="1"/>
              <a:t>materiales</a:t>
            </a:r>
            <a:endParaRPr lang="fi-FI" dirty="0"/>
          </a:p>
          <a:p>
            <a:pPr algn="l"/>
            <a:r>
              <a:rPr lang="fi-FI" dirty="0" err="1">
                <a:solidFill>
                  <a:srgbClr val="FF0000"/>
                </a:solidFill>
              </a:rPr>
              <a:t>Experiencia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precientífica</a:t>
            </a:r>
            <a:r>
              <a:rPr lang="fi-FI" dirty="0">
                <a:solidFill>
                  <a:srgbClr val="FF0000"/>
                </a:solidFill>
              </a:rPr>
              <a:t> (</a:t>
            </a:r>
            <a:r>
              <a:rPr lang="fi-FI" dirty="0" err="1">
                <a:solidFill>
                  <a:srgbClr val="FF0000"/>
                </a:solidFill>
              </a:rPr>
              <a:t>realismo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natural</a:t>
            </a:r>
            <a:r>
              <a:rPr lang="fi-FI" dirty="0">
                <a:solidFill>
                  <a:srgbClr val="FF0000"/>
                </a:solidFill>
              </a:rPr>
              <a:t>)</a:t>
            </a:r>
            <a:r>
              <a:rPr lang="fi-FI" dirty="0"/>
              <a:t>: </a:t>
            </a:r>
            <a:r>
              <a:rPr lang="fi-FI" dirty="0" err="1"/>
              <a:t>inteligibildad</a:t>
            </a:r>
            <a:r>
              <a:rPr lang="fi-FI" dirty="0"/>
              <a:t> </a:t>
            </a:r>
            <a:r>
              <a:rPr lang="fi-FI" dirty="0" err="1"/>
              <a:t>notable</a:t>
            </a:r>
            <a:endParaRPr lang="fi-FI" dirty="0"/>
          </a:p>
          <a:p>
            <a:pPr algn="l"/>
            <a:r>
              <a:rPr lang="fi-FI" dirty="0" err="1">
                <a:solidFill>
                  <a:srgbClr val="FF0000"/>
                </a:solidFill>
              </a:rPr>
              <a:t>Revelación</a:t>
            </a:r>
            <a:r>
              <a:rPr lang="fi-FI" dirty="0">
                <a:solidFill>
                  <a:srgbClr val="FF0000"/>
                </a:solidFill>
              </a:rPr>
              <a:t>/</a:t>
            </a:r>
            <a:r>
              <a:rPr lang="fi-FI" dirty="0" err="1">
                <a:solidFill>
                  <a:srgbClr val="FF0000"/>
                </a:solidFill>
              </a:rPr>
              <a:t>teología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cristianas</a:t>
            </a:r>
            <a:r>
              <a:rPr lang="fi-FI" dirty="0"/>
              <a:t>: </a:t>
            </a:r>
            <a:r>
              <a:rPr lang="fi-FI" dirty="0" err="1"/>
              <a:t>asumen</a:t>
            </a:r>
            <a:r>
              <a:rPr lang="fi-FI" dirty="0"/>
              <a:t> y </a:t>
            </a:r>
            <a:r>
              <a:rPr lang="fi-FI" dirty="0" err="1"/>
              <a:t>corroboran</a:t>
            </a:r>
            <a:r>
              <a:rPr lang="fi-FI" dirty="0"/>
              <a:t> </a:t>
            </a:r>
            <a:r>
              <a:rPr lang="fi-FI" dirty="0" err="1"/>
              <a:t>el</a:t>
            </a:r>
            <a:r>
              <a:rPr lang="fi-FI" dirty="0"/>
              <a:t> </a:t>
            </a:r>
            <a:r>
              <a:rPr lang="fi-FI" dirty="0" err="1"/>
              <a:t>realismo</a:t>
            </a:r>
            <a:r>
              <a:rPr lang="fi-FI" dirty="0"/>
              <a:t> </a:t>
            </a:r>
            <a:r>
              <a:rPr lang="fi-FI" dirty="0" err="1"/>
              <a:t>natural</a:t>
            </a:r>
            <a:r>
              <a:rPr lang="fi-FI" dirty="0"/>
              <a:t>,</a:t>
            </a:r>
            <a:br>
              <a:rPr lang="fi-FI" dirty="0"/>
            </a:br>
            <a:r>
              <a:rPr lang="fi-FI" dirty="0" err="1"/>
              <a:t>constatando</a:t>
            </a:r>
            <a:r>
              <a:rPr lang="fi-FI" dirty="0"/>
              <a:t> </a:t>
            </a:r>
            <a:r>
              <a:rPr lang="fi-FI" dirty="0" err="1"/>
              <a:t>que</a:t>
            </a:r>
            <a:r>
              <a:rPr lang="fi-FI" dirty="0"/>
              <a:t> es </a:t>
            </a:r>
            <a:r>
              <a:rPr lang="fi-FI" dirty="0" err="1"/>
              <a:t>el</a:t>
            </a:r>
            <a:r>
              <a:rPr lang="fi-FI" dirty="0"/>
              <a:t> ”</a:t>
            </a:r>
            <a:r>
              <a:rPr lang="fi-FI" dirty="0" err="1"/>
              <a:t>vehículo</a:t>
            </a:r>
            <a:r>
              <a:rPr lang="fi-FI" dirty="0"/>
              <a:t>” de la </a:t>
            </a:r>
            <a:r>
              <a:rPr lang="fi-FI" dirty="0" err="1"/>
              <a:t>Revelación</a:t>
            </a:r>
            <a:r>
              <a:rPr lang="fi-FI" dirty="0"/>
              <a:t>. </a:t>
            </a:r>
            <a:r>
              <a:rPr lang="fi-FI" dirty="0" err="1"/>
              <a:t>Caso</a:t>
            </a:r>
            <a:r>
              <a:rPr lang="fi-FI" dirty="0"/>
              <a:t> </a:t>
            </a:r>
            <a:r>
              <a:rPr lang="fi-FI" dirty="0" err="1"/>
              <a:t>concreto</a:t>
            </a:r>
            <a:r>
              <a:rPr lang="fi-FI" dirty="0"/>
              <a:t>: </a:t>
            </a:r>
            <a:r>
              <a:rPr lang="fi-FI" dirty="0" err="1"/>
              <a:t>las</a:t>
            </a:r>
            <a:r>
              <a:rPr lang="fi-FI" dirty="0"/>
              <a:t> </a:t>
            </a:r>
            <a:r>
              <a:rPr lang="fi-FI" dirty="0" err="1"/>
              <a:t>compara</a:t>
            </a:r>
            <a:r>
              <a:rPr lang="fi-FI" dirty="0"/>
              <a:t>-</a:t>
            </a:r>
            <a:br>
              <a:rPr lang="fi-FI" dirty="0"/>
            </a:br>
            <a:r>
              <a:rPr lang="fi-FI" dirty="0" err="1"/>
              <a:t>ciones</a:t>
            </a:r>
            <a:r>
              <a:rPr lang="fi-FI" dirty="0"/>
              <a:t> del Reino de </a:t>
            </a:r>
            <a:r>
              <a:rPr lang="fi-FI" dirty="0" err="1"/>
              <a:t>los</a:t>
            </a:r>
            <a:r>
              <a:rPr lang="fi-FI" dirty="0"/>
              <a:t> </a:t>
            </a:r>
            <a:r>
              <a:rPr lang="fi-FI" dirty="0" err="1"/>
              <a:t>cielos</a:t>
            </a:r>
            <a:r>
              <a:rPr lang="fi-FI" dirty="0"/>
              <a:t> </a:t>
            </a:r>
            <a:r>
              <a:rPr lang="fi-FI" dirty="0" err="1"/>
              <a:t>con</a:t>
            </a:r>
            <a:r>
              <a:rPr lang="fi-FI" dirty="0"/>
              <a:t> </a:t>
            </a:r>
            <a:r>
              <a:rPr lang="fi-FI" dirty="0" err="1"/>
              <a:t>cosas</a:t>
            </a:r>
            <a:r>
              <a:rPr lang="fi-FI" dirty="0"/>
              <a:t> </a:t>
            </a:r>
            <a:r>
              <a:rPr lang="fi-FI" dirty="0" err="1"/>
              <a:t>materiales</a:t>
            </a:r>
            <a:r>
              <a:rPr lang="fi-FI" dirty="0"/>
              <a:t> (</a:t>
            </a:r>
            <a:r>
              <a:rPr lang="fi-FI" dirty="0" err="1"/>
              <a:t>tesoro</a:t>
            </a:r>
            <a:r>
              <a:rPr lang="fi-FI" dirty="0"/>
              <a:t>, </a:t>
            </a:r>
            <a:r>
              <a:rPr lang="fi-FI" dirty="0" err="1"/>
              <a:t>perla</a:t>
            </a:r>
            <a:r>
              <a:rPr lang="fi-FI" dirty="0"/>
              <a:t>, </a:t>
            </a:r>
            <a:r>
              <a:rPr lang="fi-FI" dirty="0" err="1"/>
              <a:t>red</a:t>
            </a:r>
            <a:r>
              <a:rPr lang="fi-FI" dirty="0"/>
              <a:t>, </a:t>
            </a:r>
            <a:r>
              <a:rPr lang="fi-FI" dirty="0" err="1"/>
              <a:t>zizaña</a:t>
            </a:r>
            <a:r>
              <a:rPr lang="fi-FI" dirty="0"/>
              <a:t>, etc.) </a:t>
            </a: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518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8A632-4256-4C8F-831A-298411ED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1060174"/>
          </a:xfrm>
        </p:spPr>
        <p:txBody>
          <a:bodyPr>
            <a:noAutofit/>
          </a:bodyPr>
          <a:lstStyle/>
          <a:p>
            <a:r>
              <a:rPr lang="en-US" sz="3200" b="1" dirty="0"/>
              <a:t>¿</a:t>
            </a:r>
            <a:r>
              <a:rPr lang="en-US" sz="3200" b="1" dirty="0" err="1"/>
              <a:t>Qué</a:t>
            </a:r>
            <a:r>
              <a:rPr lang="en-US" sz="3200" b="1" dirty="0"/>
              <a:t> </a:t>
            </a:r>
            <a:r>
              <a:rPr lang="en-US" sz="3200" b="1" dirty="0" err="1"/>
              <a:t>impide</a:t>
            </a:r>
            <a:r>
              <a:rPr lang="en-US" sz="3200" b="1" dirty="0"/>
              <a:t> la plena </a:t>
            </a:r>
            <a:r>
              <a:rPr lang="en-US" sz="3200" b="1" dirty="0" err="1"/>
              <a:t>armonía</a:t>
            </a:r>
            <a:r>
              <a:rPr lang="en-US" sz="3200" b="1" dirty="0"/>
              <a:t> entre la </a:t>
            </a:r>
            <a:r>
              <a:rPr lang="en-US" sz="3200" b="1" dirty="0" err="1"/>
              <a:t>física</a:t>
            </a:r>
            <a:br>
              <a:rPr lang="en-US" sz="3200" b="1" dirty="0"/>
            </a:br>
            <a:r>
              <a:rPr lang="en-US" sz="3200" b="1" dirty="0"/>
              <a:t>y la </a:t>
            </a:r>
            <a:r>
              <a:rPr lang="en-US" sz="3200" b="1" dirty="0" err="1"/>
              <a:t>teología</a:t>
            </a:r>
            <a:r>
              <a:rPr lang="en-US" sz="3200" b="1" dirty="0"/>
              <a:t> </a:t>
            </a:r>
            <a:r>
              <a:rPr lang="en-US" sz="3200" b="1" dirty="0" err="1"/>
              <a:t>cristiana</a:t>
            </a:r>
            <a:r>
              <a:rPr lang="en-US" sz="3200" b="1" dirty="0"/>
              <a:t>? – </a:t>
            </a:r>
            <a:r>
              <a:rPr lang="en-US" sz="2400" b="1" dirty="0">
                <a:solidFill>
                  <a:schemeClr val="accent1"/>
                </a:solidFill>
              </a:rPr>
              <a:t>3. La </a:t>
            </a:r>
            <a:r>
              <a:rPr lang="en-US" sz="2400" b="1" dirty="0" err="1">
                <a:solidFill>
                  <a:schemeClr val="accent1"/>
                </a:solidFill>
              </a:rPr>
              <a:t>mediación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filosófica</a:t>
            </a:r>
            <a:r>
              <a:rPr lang="en-US" sz="2400" b="1" dirty="0">
                <a:solidFill>
                  <a:schemeClr val="accent1"/>
                </a:solidFill>
              </a:rPr>
              <a:t> - c</a:t>
            </a:r>
            <a:endParaRPr lang="fi-FI" sz="2400" dirty="0">
              <a:solidFill>
                <a:schemeClr val="accent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88EF40-3764-4A0E-90E1-A8A140A2E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1709530"/>
            <a:ext cx="10323444" cy="4333462"/>
          </a:xfrm>
        </p:spPr>
        <p:txBody>
          <a:bodyPr>
            <a:normAutofit/>
          </a:bodyPr>
          <a:lstStyle/>
          <a:p>
            <a:pPr algn="l"/>
            <a:endParaRPr lang="fi-FI" dirty="0"/>
          </a:p>
          <a:p>
            <a:pPr algn="l"/>
            <a:r>
              <a:rPr lang="fi-FI" dirty="0" err="1"/>
              <a:t>Las</a:t>
            </a:r>
            <a:r>
              <a:rPr lang="fi-FI" dirty="0"/>
              <a:t> </a:t>
            </a:r>
            <a:r>
              <a:rPr lang="fi-FI" dirty="0" err="1"/>
              <a:t>consecuencias</a:t>
            </a:r>
            <a:r>
              <a:rPr lang="fi-FI" dirty="0"/>
              <a:t> del </a:t>
            </a:r>
            <a:r>
              <a:rPr lang="fi-FI" dirty="0" err="1"/>
              <a:t>omitir</a:t>
            </a:r>
            <a:r>
              <a:rPr lang="fi-FI" dirty="0"/>
              <a:t> </a:t>
            </a:r>
            <a:r>
              <a:rPr lang="fi-FI" dirty="0" err="1"/>
              <a:t>los</a:t>
            </a:r>
            <a:r>
              <a:rPr lang="fi-FI" dirty="0"/>
              <a:t> </a:t>
            </a:r>
            <a:r>
              <a:rPr lang="fi-FI" dirty="0" err="1"/>
              <a:t>límites</a:t>
            </a:r>
            <a:r>
              <a:rPr lang="fi-FI" dirty="0"/>
              <a:t> </a:t>
            </a:r>
            <a:r>
              <a:rPr lang="fi-FI" dirty="0" err="1"/>
              <a:t>intrínsecos</a:t>
            </a:r>
            <a:r>
              <a:rPr lang="fi-FI" dirty="0"/>
              <a:t> a la </a:t>
            </a:r>
            <a:r>
              <a:rPr lang="fi-FI" dirty="0" err="1"/>
              <a:t>física</a:t>
            </a:r>
            <a:r>
              <a:rPr lang="fi-FI" dirty="0"/>
              <a:t> y </a:t>
            </a:r>
            <a:r>
              <a:rPr lang="fi-FI" dirty="0" err="1"/>
              <a:t>ceñirse</a:t>
            </a:r>
            <a:r>
              <a:rPr lang="fi-FI" dirty="0"/>
              <a:t> a la </a:t>
            </a:r>
            <a:r>
              <a:rPr lang="fi-FI" dirty="0" err="1"/>
              <a:t>experiencia</a:t>
            </a:r>
            <a:r>
              <a:rPr lang="fi-FI" dirty="0"/>
              <a:t> ”</a:t>
            </a:r>
            <a:r>
              <a:rPr lang="fi-FI" dirty="0" err="1"/>
              <a:t>precientífica</a:t>
            </a:r>
            <a:r>
              <a:rPr lang="fi-FI" dirty="0"/>
              <a:t>” (</a:t>
            </a:r>
            <a:r>
              <a:rPr lang="fi-FI" dirty="0" err="1"/>
              <a:t>cfr</a:t>
            </a:r>
            <a:r>
              <a:rPr lang="fi-FI" dirty="0"/>
              <a:t>. Dia 3), </a:t>
            </a:r>
            <a:r>
              <a:rPr lang="fi-FI" dirty="0" err="1"/>
              <a:t>al</a:t>
            </a:r>
            <a:r>
              <a:rPr lang="fi-FI" dirty="0"/>
              <a:t> </a:t>
            </a:r>
            <a:r>
              <a:rPr lang="fi-FI" dirty="0" err="1"/>
              <a:t>ofrecer</a:t>
            </a:r>
            <a:r>
              <a:rPr lang="fi-FI" dirty="0"/>
              <a:t> </a:t>
            </a:r>
            <a:r>
              <a:rPr lang="fi-FI" dirty="0" err="1"/>
              <a:t>resultados</a:t>
            </a:r>
            <a:r>
              <a:rPr lang="fi-FI" dirty="0"/>
              <a:t> </a:t>
            </a:r>
            <a:r>
              <a:rPr lang="fi-FI" dirty="0" err="1"/>
              <a:t>relevantes</a:t>
            </a:r>
            <a:r>
              <a:rPr lang="fi-FI" dirty="0"/>
              <a:t> </a:t>
            </a:r>
            <a:r>
              <a:rPr lang="fi-FI" dirty="0" err="1"/>
              <a:t>para</a:t>
            </a:r>
            <a:r>
              <a:rPr lang="fi-FI" dirty="0"/>
              <a:t> la </a:t>
            </a:r>
            <a:r>
              <a:rPr lang="fi-FI" dirty="0" err="1"/>
              <a:t>física</a:t>
            </a:r>
            <a:r>
              <a:rPr lang="fi-FI" dirty="0"/>
              <a:t> (</a:t>
            </a:r>
            <a:r>
              <a:rPr lang="fi-FI" dirty="0" err="1"/>
              <a:t>ver</a:t>
            </a:r>
            <a:r>
              <a:rPr lang="fi-FI" dirty="0"/>
              <a:t> </a:t>
            </a:r>
            <a:r>
              <a:rPr lang="fi-FI" dirty="0" err="1"/>
              <a:t>los</a:t>
            </a:r>
            <a:r>
              <a:rPr lang="fi-FI" dirty="0"/>
              <a:t> </a:t>
            </a:r>
            <a:r>
              <a:rPr lang="fi-FI" dirty="0" err="1"/>
              <a:t>resultados</a:t>
            </a:r>
            <a:r>
              <a:rPr lang="fi-FI" dirty="0"/>
              <a:t> del </a:t>
            </a:r>
            <a:r>
              <a:rPr lang="fi-FI" dirty="0" err="1"/>
              <a:t>tema</a:t>
            </a:r>
            <a:r>
              <a:rPr lang="fi-FI" dirty="0"/>
              <a:t> 1), </a:t>
            </a:r>
            <a:r>
              <a:rPr lang="fi-FI" dirty="0" err="1"/>
              <a:t>constituyen</a:t>
            </a:r>
            <a:r>
              <a:rPr lang="fi-FI" dirty="0"/>
              <a:t>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soporte</a:t>
            </a:r>
            <a:r>
              <a:rPr lang="fi-FI" dirty="0"/>
              <a:t> o </a:t>
            </a:r>
            <a:r>
              <a:rPr lang="fi-FI" dirty="0" err="1"/>
              <a:t>apoyo</a:t>
            </a:r>
            <a:r>
              <a:rPr lang="fi-FI" dirty="0"/>
              <a:t> </a:t>
            </a:r>
            <a:r>
              <a:rPr lang="fi-FI" dirty="0" err="1"/>
              <a:t>filosófico</a:t>
            </a:r>
            <a:r>
              <a:rPr lang="fi-FI" dirty="0"/>
              <a:t> </a:t>
            </a:r>
            <a:r>
              <a:rPr lang="fi-FI" dirty="0" err="1"/>
              <a:t>real</a:t>
            </a:r>
            <a:r>
              <a:rPr lang="fi-FI" dirty="0"/>
              <a:t> </a:t>
            </a:r>
            <a:r>
              <a:rPr lang="fi-FI" dirty="0" err="1"/>
              <a:t>para</a:t>
            </a:r>
            <a:r>
              <a:rPr lang="fi-FI" dirty="0"/>
              <a:t> la </a:t>
            </a:r>
            <a:r>
              <a:rPr lang="fi-FI" dirty="0" err="1"/>
              <a:t>física</a:t>
            </a:r>
            <a:r>
              <a:rPr lang="fi-FI" dirty="0"/>
              <a:t>.</a:t>
            </a:r>
          </a:p>
          <a:p>
            <a:pPr algn="l"/>
            <a:r>
              <a:rPr lang="fi-FI" dirty="0">
                <a:solidFill>
                  <a:srgbClr val="FF0000"/>
                </a:solidFill>
              </a:rPr>
              <a:t>No se </a:t>
            </a:r>
            <a:r>
              <a:rPr lang="fi-FI" dirty="0" err="1">
                <a:solidFill>
                  <a:srgbClr val="FF0000"/>
                </a:solidFill>
              </a:rPr>
              <a:t>trata</a:t>
            </a:r>
            <a:r>
              <a:rPr lang="fi-FI" dirty="0">
                <a:solidFill>
                  <a:srgbClr val="FF0000"/>
                </a:solidFill>
              </a:rPr>
              <a:t> de </a:t>
            </a:r>
            <a:r>
              <a:rPr lang="fi-FI" dirty="0" err="1">
                <a:solidFill>
                  <a:srgbClr val="FF0000"/>
                </a:solidFill>
              </a:rPr>
              <a:t>un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discurso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paralelo</a:t>
            </a:r>
            <a:r>
              <a:rPr lang="fi-FI" dirty="0">
                <a:solidFill>
                  <a:srgbClr val="FF0000"/>
                </a:solidFill>
              </a:rPr>
              <a:t> a la </a:t>
            </a:r>
            <a:r>
              <a:rPr lang="fi-FI" dirty="0" err="1">
                <a:solidFill>
                  <a:srgbClr val="FF0000"/>
                </a:solidFill>
              </a:rPr>
              <a:t>física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y, </a:t>
            </a:r>
            <a:r>
              <a:rPr lang="fi-FI" dirty="0" err="1"/>
              <a:t>por</a:t>
            </a:r>
            <a:r>
              <a:rPr lang="fi-FI" dirty="0"/>
              <a:t> </a:t>
            </a:r>
            <a:r>
              <a:rPr lang="fi-FI" dirty="0" err="1"/>
              <a:t>eso</a:t>
            </a:r>
            <a:r>
              <a:rPr lang="fi-FI" dirty="0"/>
              <a:t>, </a:t>
            </a:r>
            <a:r>
              <a:rPr lang="fi-FI" dirty="0" err="1">
                <a:solidFill>
                  <a:srgbClr val="FF0000"/>
                </a:solidFill>
              </a:rPr>
              <a:t>irrelevante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para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ella</a:t>
            </a:r>
            <a:r>
              <a:rPr lang="fi-FI" dirty="0">
                <a:solidFill>
                  <a:srgbClr val="FF0000"/>
                </a:solidFill>
              </a:rPr>
              <a:t>.</a:t>
            </a:r>
          </a:p>
          <a:p>
            <a:pPr algn="l"/>
            <a:r>
              <a:rPr lang="fi-FI" dirty="0" err="1">
                <a:solidFill>
                  <a:srgbClr val="FF0000"/>
                </a:solidFill>
              </a:rPr>
              <a:t>Con</a:t>
            </a:r>
            <a:r>
              <a:rPr lang="fi-FI" dirty="0"/>
              <a:t> este </a:t>
            </a:r>
            <a:r>
              <a:rPr lang="fi-FI" dirty="0" err="1"/>
              <a:t>soporte</a:t>
            </a:r>
            <a:r>
              <a:rPr lang="fi-FI" dirty="0"/>
              <a:t>, </a:t>
            </a:r>
            <a:r>
              <a:rPr lang="fi-FI" dirty="0" err="1"/>
              <a:t>el</a:t>
            </a:r>
            <a:r>
              <a:rPr lang="fi-FI" dirty="0"/>
              <a:t> </a:t>
            </a:r>
            <a:r>
              <a:rPr lang="fi-FI" dirty="0" err="1"/>
              <a:t>clima</a:t>
            </a:r>
            <a:r>
              <a:rPr lang="fi-FI" dirty="0"/>
              <a:t> </a:t>
            </a:r>
            <a:r>
              <a:rPr lang="fi-FI" dirty="0" err="1"/>
              <a:t>epistemológico</a:t>
            </a:r>
            <a:r>
              <a:rPr lang="fi-FI" dirty="0"/>
              <a:t> de la </a:t>
            </a:r>
            <a:r>
              <a:rPr lang="fi-FI" dirty="0" err="1"/>
              <a:t>física</a:t>
            </a:r>
            <a:r>
              <a:rPr lang="fi-FI" dirty="0"/>
              <a:t> </a:t>
            </a:r>
            <a:r>
              <a:rPr lang="fi-FI" dirty="0" err="1"/>
              <a:t>está</a:t>
            </a:r>
            <a:r>
              <a:rPr lang="fi-FI" dirty="0"/>
              <a:t> en </a:t>
            </a:r>
            <a:r>
              <a:rPr lang="fi-FI" dirty="0" err="1"/>
              <a:t>condiciones</a:t>
            </a:r>
            <a:r>
              <a:rPr lang="fi-FI" dirty="0"/>
              <a:t> de </a:t>
            </a:r>
            <a:r>
              <a:rPr lang="fi-FI" dirty="0" err="1">
                <a:solidFill>
                  <a:srgbClr val="FF0000"/>
                </a:solidFill>
              </a:rPr>
              <a:t>acercarse</a:t>
            </a:r>
            <a:r>
              <a:rPr lang="fi-FI" dirty="0"/>
              <a:t> </a:t>
            </a:r>
            <a:r>
              <a:rPr lang="fi-FI" dirty="0" err="1"/>
              <a:t>al</a:t>
            </a:r>
            <a:r>
              <a:rPr lang="fi-FI" dirty="0"/>
              <a:t> </a:t>
            </a:r>
            <a:r>
              <a:rPr lang="fi-FI" dirty="0" err="1"/>
              <a:t>clima</a:t>
            </a:r>
            <a:r>
              <a:rPr lang="fi-FI" dirty="0"/>
              <a:t> </a:t>
            </a:r>
            <a:r>
              <a:rPr lang="fi-FI" dirty="0" err="1"/>
              <a:t>epistemológico</a:t>
            </a:r>
            <a:r>
              <a:rPr lang="fi-FI" dirty="0"/>
              <a:t> de la </a:t>
            </a:r>
            <a:r>
              <a:rPr lang="fi-FI" dirty="0" err="1"/>
              <a:t>Revelación</a:t>
            </a:r>
            <a:r>
              <a:rPr lang="fi-FI" dirty="0"/>
              <a:t> y </a:t>
            </a:r>
            <a:r>
              <a:rPr lang="fi-FI" dirty="0" err="1"/>
              <a:t>teología</a:t>
            </a:r>
            <a:r>
              <a:rPr lang="fi-FI" dirty="0"/>
              <a:t> </a:t>
            </a:r>
            <a:r>
              <a:rPr lang="fi-FI" dirty="0" err="1"/>
              <a:t>cristianas</a:t>
            </a:r>
            <a:r>
              <a:rPr lang="fi-FI" dirty="0"/>
              <a:t>, </a:t>
            </a:r>
            <a:r>
              <a:rPr lang="fi-FI" dirty="0" err="1"/>
              <a:t>cuando</a:t>
            </a:r>
            <a:r>
              <a:rPr lang="fi-FI" dirty="0"/>
              <a:t> </a:t>
            </a:r>
            <a:r>
              <a:rPr lang="fi-FI" dirty="0" err="1"/>
              <a:t>éstas</a:t>
            </a:r>
            <a:r>
              <a:rPr lang="fi-FI" dirty="0"/>
              <a:t> </a:t>
            </a:r>
            <a:r>
              <a:rPr lang="fi-FI" dirty="0" err="1"/>
              <a:t>hablan</a:t>
            </a:r>
            <a:r>
              <a:rPr lang="fi-FI" dirty="0"/>
              <a:t> del </a:t>
            </a:r>
            <a:r>
              <a:rPr lang="fi-FI" dirty="0" err="1"/>
              <a:t>mundo</a:t>
            </a:r>
            <a:r>
              <a:rPr lang="fi-FI" dirty="0"/>
              <a:t> </a:t>
            </a:r>
            <a:r>
              <a:rPr lang="fi-FI" dirty="0" err="1"/>
              <a:t>material</a:t>
            </a:r>
            <a:r>
              <a:rPr lang="fi-FI" dirty="0"/>
              <a:t>. </a:t>
            </a:r>
            <a:r>
              <a:rPr lang="fi-FI" dirty="0" err="1">
                <a:solidFill>
                  <a:srgbClr val="FF0000"/>
                </a:solidFill>
              </a:rPr>
              <a:t>Sin</a:t>
            </a:r>
            <a:r>
              <a:rPr lang="fi-FI" dirty="0"/>
              <a:t> este </a:t>
            </a:r>
            <a:r>
              <a:rPr lang="fi-FI" dirty="0" err="1"/>
              <a:t>soporte</a:t>
            </a:r>
            <a:r>
              <a:rPr lang="fi-FI" dirty="0"/>
              <a:t>, la </a:t>
            </a:r>
            <a:r>
              <a:rPr lang="fi-FI" dirty="0" err="1"/>
              <a:t>física</a:t>
            </a:r>
            <a:r>
              <a:rPr lang="fi-FI" dirty="0"/>
              <a:t> no </a:t>
            </a:r>
            <a:r>
              <a:rPr lang="fi-FI" dirty="0" err="1"/>
              <a:t>sería</a:t>
            </a:r>
            <a:r>
              <a:rPr lang="fi-FI" dirty="0"/>
              <a:t>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interlocutor</a:t>
            </a:r>
            <a:r>
              <a:rPr lang="fi-FI" dirty="0"/>
              <a:t> </a:t>
            </a:r>
            <a:r>
              <a:rPr lang="fi-FI" dirty="0" err="1"/>
              <a:t>adecuado</a:t>
            </a:r>
            <a:r>
              <a:rPr lang="fi-FI" dirty="0"/>
              <a:t> </a:t>
            </a:r>
            <a:r>
              <a:rPr lang="fi-FI" dirty="0" err="1"/>
              <a:t>para</a:t>
            </a:r>
            <a:r>
              <a:rPr lang="fi-FI" dirty="0"/>
              <a:t> la </a:t>
            </a:r>
            <a:r>
              <a:rPr lang="fi-FI" dirty="0" err="1"/>
              <a:t>teología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4854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8A632-4256-4C8F-831A-298411ED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1060174"/>
          </a:xfrm>
        </p:spPr>
        <p:txBody>
          <a:bodyPr>
            <a:noAutofit/>
          </a:bodyPr>
          <a:lstStyle/>
          <a:p>
            <a:r>
              <a:rPr lang="en-US" sz="3200" b="1" dirty="0"/>
              <a:t>¿</a:t>
            </a:r>
            <a:r>
              <a:rPr lang="en-US" sz="3200" b="1" dirty="0" err="1"/>
              <a:t>Qué</a:t>
            </a:r>
            <a:r>
              <a:rPr lang="en-US" sz="3200" b="1" dirty="0"/>
              <a:t> </a:t>
            </a:r>
            <a:r>
              <a:rPr lang="en-US" sz="3200" b="1" dirty="0" err="1"/>
              <a:t>impide</a:t>
            </a:r>
            <a:r>
              <a:rPr lang="en-US" sz="3200" b="1" dirty="0"/>
              <a:t> la plena </a:t>
            </a:r>
            <a:r>
              <a:rPr lang="en-US" sz="3200" b="1" dirty="0" err="1"/>
              <a:t>armonía</a:t>
            </a:r>
            <a:r>
              <a:rPr lang="en-US" sz="3200" b="1" dirty="0"/>
              <a:t> entre la </a:t>
            </a:r>
            <a:r>
              <a:rPr lang="en-US" sz="3200" b="1" dirty="0" err="1"/>
              <a:t>física</a:t>
            </a:r>
            <a:br>
              <a:rPr lang="en-US" sz="3200" b="1" dirty="0"/>
            </a:br>
            <a:r>
              <a:rPr lang="en-US" sz="3200" b="1" dirty="0"/>
              <a:t>y la </a:t>
            </a:r>
            <a:r>
              <a:rPr lang="en-US" sz="3200" b="1" dirty="0" err="1"/>
              <a:t>teología</a:t>
            </a:r>
            <a:r>
              <a:rPr lang="en-US" sz="3200" b="1" dirty="0"/>
              <a:t> </a:t>
            </a:r>
            <a:r>
              <a:rPr lang="en-US" sz="3200" b="1" dirty="0" err="1"/>
              <a:t>cristiana</a:t>
            </a:r>
            <a:r>
              <a:rPr lang="en-US" sz="3200" b="1" dirty="0"/>
              <a:t>? – </a:t>
            </a:r>
            <a:r>
              <a:rPr lang="en-US" sz="2400" b="1" dirty="0">
                <a:solidFill>
                  <a:schemeClr val="accent1"/>
                </a:solidFill>
              </a:rPr>
              <a:t>4a. La </a:t>
            </a:r>
            <a:r>
              <a:rPr lang="en-US" sz="2400" b="1" dirty="0" err="1">
                <a:solidFill>
                  <a:schemeClr val="accent1"/>
                </a:solidFill>
              </a:rPr>
              <a:t>moralidad</a:t>
            </a:r>
            <a:r>
              <a:rPr lang="en-US" sz="2400" b="1" dirty="0">
                <a:solidFill>
                  <a:schemeClr val="accent1"/>
                </a:solidFill>
              </a:rPr>
              <a:t> de </a:t>
            </a:r>
            <a:r>
              <a:rPr lang="en-US" sz="2400" b="1" dirty="0" err="1">
                <a:solidFill>
                  <a:schemeClr val="accent1"/>
                </a:solidFill>
              </a:rPr>
              <a:t>acciones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profes</a:t>
            </a:r>
            <a:r>
              <a:rPr lang="en-US" sz="2400" b="1" dirty="0">
                <a:solidFill>
                  <a:schemeClr val="accent1"/>
                </a:solidFill>
              </a:rPr>
              <a:t>…</a:t>
            </a:r>
            <a:endParaRPr lang="fi-FI" sz="2400" dirty="0">
              <a:solidFill>
                <a:schemeClr val="accent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88EF40-3764-4A0E-90E1-A8A140A2E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1709530"/>
            <a:ext cx="10323444" cy="4333462"/>
          </a:xfrm>
        </p:spPr>
        <p:txBody>
          <a:bodyPr>
            <a:normAutofit lnSpcReduction="10000"/>
          </a:bodyPr>
          <a:lstStyle/>
          <a:p>
            <a:pPr algn="l"/>
            <a:endParaRPr lang="fi-FI" dirty="0"/>
          </a:p>
          <a:p>
            <a:pPr algn="l"/>
            <a:r>
              <a:rPr lang="fi-FI" dirty="0"/>
              <a:t>Se </a:t>
            </a:r>
            <a:r>
              <a:rPr lang="fi-FI" dirty="0" err="1"/>
              <a:t>supone</a:t>
            </a:r>
            <a:r>
              <a:rPr lang="fi-FI" dirty="0"/>
              <a:t> </a:t>
            </a:r>
            <a:r>
              <a:rPr lang="fi-FI" dirty="0" err="1"/>
              <a:t>el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valor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moral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bueno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de </a:t>
            </a:r>
            <a:r>
              <a:rPr lang="fi-FI" dirty="0" err="1"/>
              <a:t>las</a:t>
            </a:r>
            <a:r>
              <a:rPr lang="fi-FI" dirty="0"/>
              <a:t> </a:t>
            </a:r>
            <a:r>
              <a:rPr lang="fi-FI" dirty="0" err="1"/>
              <a:t>acciones</a:t>
            </a:r>
            <a:r>
              <a:rPr lang="fi-FI" dirty="0"/>
              <a:t> </a:t>
            </a:r>
            <a:r>
              <a:rPr lang="fi-FI" dirty="0" err="1"/>
              <a:t>profesionales</a:t>
            </a:r>
            <a:r>
              <a:rPr lang="fi-FI" dirty="0"/>
              <a:t> de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físico</a:t>
            </a:r>
            <a:r>
              <a:rPr lang="fi-FI" dirty="0"/>
              <a:t>: </a:t>
            </a:r>
            <a:r>
              <a:rPr lang="fi-FI" dirty="0" err="1"/>
              <a:t>ni</a:t>
            </a:r>
            <a:r>
              <a:rPr lang="fi-FI" dirty="0"/>
              <a:t> </a:t>
            </a:r>
            <a:r>
              <a:rPr lang="fi-FI" dirty="0" err="1"/>
              <a:t>abuso</a:t>
            </a:r>
            <a:r>
              <a:rPr lang="fi-FI" dirty="0"/>
              <a:t>, </a:t>
            </a:r>
            <a:r>
              <a:rPr lang="fi-FI" dirty="0" err="1"/>
              <a:t>ni</a:t>
            </a:r>
            <a:r>
              <a:rPr lang="fi-FI" dirty="0"/>
              <a:t> </a:t>
            </a:r>
            <a:r>
              <a:rPr lang="fi-FI" dirty="0" err="1"/>
              <a:t>engaño</a:t>
            </a:r>
            <a:r>
              <a:rPr lang="fi-FI" dirty="0"/>
              <a:t>. </a:t>
            </a:r>
            <a:r>
              <a:rPr lang="fi-FI" dirty="0" err="1"/>
              <a:t>Entonces</a:t>
            </a:r>
            <a:r>
              <a:rPr lang="fi-FI" dirty="0"/>
              <a:t>:</a:t>
            </a:r>
          </a:p>
          <a:p>
            <a:pPr algn="l"/>
            <a:r>
              <a:rPr lang="fi-FI" dirty="0"/>
              <a:t>-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físico</a:t>
            </a:r>
            <a:r>
              <a:rPr lang="fi-FI" dirty="0"/>
              <a:t> se ha </a:t>
            </a:r>
            <a:r>
              <a:rPr lang="fi-FI" dirty="0" err="1"/>
              <a:t>criado</a:t>
            </a:r>
            <a:r>
              <a:rPr lang="fi-FI" dirty="0"/>
              <a:t>, </a:t>
            </a:r>
            <a:r>
              <a:rPr lang="fi-FI" dirty="0" err="1"/>
              <a:t>como</a:t>
            </a:r>
            <a:r>
              <a:rPr lang="fi-FI" dirty="0"/>
              <a:t> </a:t>
            </a:r>
            <a:r>
              <a:rPr lang="fi-FI" dirty="0" err="1"/>
              <a:t>cualquier</a:t>
            </a:r>
            <a:r>
              <a:rPr lang="fi-FI" dirty="0"/>
              <a:t> </a:t>
            </a:r>
            <a:r>
              <a:rPr lang="fi-FI" dirty="0" err="1"/>
              <a:t>otro</a:t>
            </a:r>
            <a:r>
              <a:rPr lang="fi-FI" dirty="0"/>
              <a:t> </a:t>
            </a:r>
            <a:r>
              <a:rPr lang="fi-FI" dirty="0" err="1"/>
              <a:t>ser</a:t>
            </a:r>
            <a:r>
              <a:rPr lang="fi-FI" dirty="0"/>
              <a:t> </a:t>
            </a:r>
            <a:r>
              <a:rPr lang="fi-FI" dirty="0" err="1"/>
              <a:t>humano</a:t>
            </a:r>
            <a:r>
              <a:rPr lang="fi-FI" dirty="0"/>
              <a:t>, </a:t>
            </a:r>
            <a:r>
              <a:rPr lang="fi-FI" dirty="0" err="1"/>
              <a:t>durante</a:t>
            </a:r>
            <a:r>
              <a:rPr lang="fi-FI" dirty="0"/>
              <a:t> la </a:t>
            </a:r>
            <a:r>
              <a:rPr lang="fi-FI" dirty="0" err="1"/>
              <a:t>fase</a:t>
            </a:r>
            <a:r>
              <a:rPr lang="fi-FI" dirty="0"/>
              <a:t> </a:t>
            </a:r>
            <a:r>
              <a:rPr lang="fi-FI" dirty="0" err="1"/>
              <a:t>inicial</a:t>
            </a:r>
            <a:r>
              <a:rPr lang="fi-FI" dirty="0"/>
              <a:t> de su </a:t>
            </a:r>
            <a:r>
              <a:rPr lang="fi-FI" dirty="0" err="1"/>
              <a:t>vida</a:t>
            </a:r>
            <a:r>
              <a:rPr lang="fi-FI" dirty="0"/>
              <a:t>, en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ambiente</a:t>
            </a:r>
            <a:r>
              <a:rPr lang="fi-FI" dirty="0"/>
              <a:t> de </a:t>
            </a:r>
            <a:r>
              <a:rPr lang="fi-FI" dirty="0" err="1"/>
              <a:t>realismo</a:t>
            </a:r>
            <a:r>
              <a:rPr lang="fi-FI" dirty="0"/>
              <a:t> </a:t>
            </a:r>
            <a:r>
              <a:rPr lang="fi-FI" dirty="0" err="1"/>
              <a:t>natural</a:t>
            </a:r>
            <a:r>
              <a:rPr lang="fi-FI" dirty="0"/>
              <a:t>. </a:t>
            </a:r>
            <a:r>
              <a:rPr lang="fi-FI" dirty="0" err="1"/>
              <a:t>Luego</a:t>
            </a:r>
            <a:r>
              <a:rPr lang="fi-FI" dirty="0"/>
              <a:t> </a:t>
            </a:r>
            <a:r>
              <a:rPr lang="fi-FI" dirty="0" err="1"/>
              <a:t>puede</a:t>
            </a:r>
            <a:r>
              <a:rPr lang="fi-FI" dirty="0"/>
              <a:t> </a:t>
            </a:r>
            <a:r>
              <a:rPr lang="fi-FI" dirty="0" err="1"/>
              <a:t>haber</a:t>
            </a:r>
            <a:r>
              <a:rPr lang="fi-FI" dirty="0"/>
              <a:t> </a:t>
            </a:r>
            <a:r>
              <a:rPr lang="fi-FI" dirty="0" err="1"/>
              <a:t>acontecido</a:t>
            </a:r>
            <a:r>
              <a:rPr lang="fi-FI" dirty="0"/>
              <a:t> </a:t>
            </a:r>
            <a:r>
              <a:rPr lang="fi-FI" dirty="0" err="1"/>
              <a:t>una</a:t>
            </a:r>
            <a:r>
              <a:rPr lang="fi-FI" dirty="0"/>
              <a:t> ”</a:t>
            </a:r>
            <a:r>
              <a:rPr lang="fi-FI" dirty="0" err="1"/>
              <a:t>vuelta</a:t>
            </a:r>
            <a:r>
              <a:rPr lang="fi-FI" dirty="0"/>
              <a:t> </a:t>
            </a:r>
            <a:r>
              <a:rPr lang="fi-FI" dirty="0" err="1"/>
              <a:t>crítica</a:t>
            </a:r>
            <a:r>
              <a:rPr lang="fi-FI" dirty="0"/>
              <a:t>”. </a:t>
            </a:r>
            <a:r>
              <a:rPr lang="fi-FI" dirty="0" err="1"/>
              <a:t>Sin</a:t>
            </a:r>
            <a:r>
              <a:rPr lang="fi-FI" dirty="0"/>
              <a:t> embargo, es </a:t>
            </a:r>
            <a:r>
              <a:rPr lang="fi-FI" dirty="0" err="1"/>
              <a:t>imposible</a:t>
            </a:r>
            <a:r>
              <a:rPr lang="fi-FI" dirty="0"/>
              <a:t> </a:t>
            </a:r>
            <a:r>
              <a:rPr lang="fi-FI" dirty="0" err="1"/>
              <a:t>dejar</a:t>
            </a:r>
            <a:r>
              <a:rPr lang="fi-FI" dirty="0"/>
              <a:t> </a:t>
            </a:r>
            <a:r>
              <a:rPr lang="fi-FI" dirty="0" err="1"/>
              <a:t>el</a:t>
            </a:r>
            <a:r>
              <a:rPr lang="fi-FI" dirty="0"/>
              <a:t> </a:t>
            </a:r>
            <a:r>
              <a:rPr lang="fi-FI" dirty="0" err="1"/>
              <a:t>realismo</a:t>
            </a:r>
            <a:r>
              <a:rPr lang="fi-FI" dirty="0"/>
              <a:t> </a:t>
            </a:r>
            <a:r>
              <a:rPr lang="fi-FI" dirty="0" err="1"/>
              <a:t>natural</a:t>
            </a:r>
            <a:r>
              <a:rPr lang="fi-FI" dirty="0"/>
              <a:t> </a:t>
            </a:r>
            <a:r>
              <a:rPr lang="fi-FI" dirty="0" err="1"/>
              <a:t>por</a:t>
            </a:r>
            <a:r>
              <a:rPr lang="fi-FI" dirty="0"/>
              <a:t> </a:t>
            </a:r>
            <a:r>
              <a:rPr lang="fi-FI" dirty="0" err="1"/>
              <a:t>completo</a:t>
            </a:r>
            <a:r>
              <a:rPr lang="fi-FI" dirty="0"/>
              <a:t>.</a:t>
            </a:r>
          </a:p>
          <a:p>
            <a:pPr algn="l"/>
            <a:r>
              <a:rPr lang="fi-FI" dirty="0"/>
              <a:t>- </a:t>
            </a:r>
            <a:r>
              <a:rPr lang="fi-FI" dirty="0" err="1"/>
              <a:t>Si</a:t>
            </a:r>
            <a:r>
              <a:rPr lang="fi-FI" dirty="0"/>
              <a:t> su </a:t>
            </a:r>
            <a:r>
              <a:rPr lang="fi-FI" i="1" dirty="0" err="1"/>
              <a:t>forma</a:t>
            </a:r>
            <a:r>
              <a:rPr lang="fi-FI" i="1" dirty="0"/>
              <a:t> </a:t>
            </a:r>
            <a:r>
              <a:rPr lang="fi-FI" i="1" dirty="0" err="1"/>
              <a:t>mentis</a:t>
            </a:r>
            <a:r>
              <a:rPr lang="fi-FI" i="1" dirty="0"/>
              <a:t> </a:t>
            </a:r>
            <a:r>
              <a:rPr lang="fi-FI" dirty="0" err="1"/>
              <a:t>inicial</a:t>
            </a:r>
            <a:r>
              <a:rPr lang="fi-FI" dirty="0"/>
              <a:t> </a:t>
            </a:r>
            <a:r>
              <a:rPr lang="fi-FI" dirty="0" err="1"/>
              <a:t>perdura</a:t>
            </a:r>
            <a:r>
              <a:rPr lang="fi-FI" dirty="0"/>
              <a:t>, </a:t>
            </a:r>
            <a:r>
              <a:rPr lang="fi-FI" dirty="0" err="1"/>
              <a:t>las</a:t>
            </a:r>
            <a:r>
              <a:rPr lang="fi-FI" dirty="0"/>
              <a:t> </a:t>
            </a:r>
            <a:r>
              <a:rPr lang="fi-FI" dirty="0" err="1"/>
              <a:t>acciones</a:t>
            </a:r>
            <a:r>
              <a:rPr lang="fi-FI" dirty="0"/>
              <a:t> </a:t>
            </a:r>
            <a:r>
              <a:rPr lang="fi-FI" dirty="0" err="1"/>
              <a:t>profesionales</a:t>
            </a:r>
            <a:r>
              <a:rPr lang="fi-FI" dirty="0"/>
              <a:t> de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físico</a:t>
            </a:r>
            <a:r>
              <a:rPr lang="fi-FI" dirty="0"/>
              <a:t> </a:t>
            </a:r>
            <a:r>
              <a:rPr lang="fi-FI" dirty="0" err="1"/>
              <a:t>acontecen</a:t>
            </a:r>
            <a:r>
              <a:rPr lang="fi-FI" dirty="0"/>
              <a:t>, </a:t>
            </a:r>
            <a:r>
              <a:rPr lang="fi-FI" dirty="0" err="1"/>
              <a:t>para</a:t>
            </a:r>
            <a:r>
              <a:rPr lang="fi-FI" dirty="0"/>
              <a:t> </a:t>
            </a:r>
            <a:r>
              <a:rPr lang="fi-FI" dirty="0" err="1"/>
              <a:t>él</a:t>
            </a:r>
            <a:r>
              <a:rPr lang="fi-FI" dirty="0"/>
              <a:t>, en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clima</a:t>
            </a:r>
            <a:r>
              <a:rPr lang="fi-FI" dirty="0"/>
              <a:t> </a:t>
            </a:r>
            <a:r>
              <a:rPr lang="fi-FI" dirty="0" err="1"/>
              <a:t>epistemológico</a:t>
            </a:r>
            <a:r>
              <a:rPr lang="fi-FI" dirty="0"/>
              <a:t> </a:t>
            </a:r>
            <a:r>
              <a:rPr lang="fi-FI" dirty="0" err="1"/>
              <a:t>opuesto</a:t>
            </a:r>
            <a:r>
              <a:rPr lang="fi-FI" dirty="0"/>
              <a:t>. </a:t>
            </a:r>
            <a:r>
              <a:rPr lang="fi-FI" dirty="0" err="1"/>
              <a:t>Actúa</a:t>
            </a:r>
            <a:r>
              <a:rPr lang="fi-FI" dirty="0"/>
              <a:t> en contra de su </a:t>
            </a:r>
            <a:r>
              <a:rPr lang="fi-FI" dirty="0" err="1"/>
              <a:t>conviccion</a:t>
            </a:r>
            <a:r>
              <a:rPr lang="fi-FI" dirty="0"/>
              <a:t> </a:t>
            </a:r>
            <a:r>
              <a:rPr lang="fi-FI" dirty="0" err="1"/>
              <a:t>epistemológica</a:t>
            </a:r>
            <a:r>
              <a:rPr lang="fi-FI" dirty="0"/>
              <a:t> </a:t>
            </a:r>
            <a:r>
              <a:rPr lang="fi-FI" dirty="0" err="1"/>
              <a:t>inicial</a:t>
            </a:r>
            <a:r>
              <a:rPr lang="fi-FI" dirty="0"/>
              <a:t>. Es </a:t>
            </a:r>
            <a:r>
              <a:rPr lang="fi-FI" dirty="0" err="1"/>
              <a:t>más</a:t>
            </a:r>
            <a:r>
              <a:rPr lang="fi-FI" dirty="0"/>
              <a:t>, </a:t>
            </a:r>
            <a:r>
              <a:rPr lang="fi-FI" dirty="0" err="1"/>
              <a:t>contribuye</a:t>
            </a:r>
            <a:r>
              <a:rPr lang="fi-FI" dirty="0"/>
              <a:t> a </a:t>
            </a:r>
            <a:r>
              <a:rPr lang="fi-FI" dirty="0" err="1"/>
              <a:t>perpetuar</a:t>
            </a:r>
            <a:r>
              <a:rPr lang="fi-FI" dirty="0"/>
              <a:t>, </a:t>
            </a:r>
            <a:r>
              <a:rPr lang="fi-FI" dirty="0" err="1"/>
              <a:t>con</a:t>
            </a:r>
            <a:r>
              <a:rPr lang="fi-FI" dirty="0"/>
              <a:t> </a:t>
            </a:r>
            <a:r>
              <a:rPr lang="fi-FI" dirty="0" err="1"/>
              <a:t>sus</a:t>
            </a:r>
            <a:r>
              <a:rPr lang="fi-FI" dirty="0"/>
              <a:t> </a:t>
            </a:r>
            <a:r>
              <a:rPr lang="fi-FI" dirty="0" err="1"/>
              <a:t>acciones</a:t>
            </a:r>
            <a:r>
              <a:rPr lang="fi-FI" dirty="0"/>
              <a:t> </a:t>
            </a:r>
            <a:r>
              <a:rPr lang="fi-FI" dirty="0" err="1"/>
              <a:t>profesionales</a:t>
            </a:r>
            <a:r>
              <a:rPr lang="fi-FI" dirty="0"/>
              <a:t>, </a:t>
            </a:r>
            <a:r>
              <a:rPr lang="fi-FI" dirty="0" err="1"/>
              <a:t>el</a:t>
            </a:r>
            <a:r>
              <a:rPr lang="fi-FI" dirty="0"/>
              <a:t> </a:t>
            </a:r>
            <a:r>
              <a:rPr lang="fi-FI" dirty="0" err="1"/>
              <a:t>clima</a:t>
            </a:r>
            <a:r>
              <a:rPr lang="fi-FI" dirty="0"/>
              <a:t> </a:t>
            </a:r>
            <a:r>
              <a:rPr lang="fi-FI" dirty="0" err="1"/>
              <a:t>epistemológico</a:t>
            </a:r>
            <a:r>
              <a:rPr lang="fi-FI" dirty="0"/>
              <a:t> de la </a:t>
            </a:r>
            <a:r>
              <a:rPr lang="fi-FI" dirty="0" err="1"/>
              <a:t>física</a:t>
            </a:r>
            <a:r>
              <a:rPr lang="fi-FI" dirty="0"/>
              <a:t> y, en </a:t>
            </a:r>
            <a:r>
              <a:rPr lang="fi-FI" dirty="0" err="1"/>
              <a:t>sí</a:t>
            </a:r>
            <a:r>
              <a:rPr lang="fi-FI" dirty="0"/>
              <a:t>, </a:t>
            </a:r>
            <a:r>
              <a:rPr lang="fi-FI" dirty="0" err="1"/>
              <a:t>corrobora</a:t>
            </a:r>
            <a:r>
              <a:rPr lang="fi-FI" dirty="0"/>
              <a:t> </a:t>
            </a:r>
            <a:r>
              <a:rPr lang="fi-FI" dirty="0" err="1"/>
              <a:t>una</a:t>
            </a:r>
            <a:r>
              <a:rPr lang="fi-FI" dirty="0"/>
              <a:t> ”</a:t>
            </a:r>
            <a:r>
              <a:rPr lang="fi-FI" dirty="0" err="1"/>
              <a:t>escisión</a:t>
            </a:r>
            <a:r>
              <a:rPr lang="fi-FI" dirty="0"/>
              <a:t> </a:t>
            </a:r>
            <a:r>
              <a:rPr lang="fi-FI" dirty="0" err="1"/>
              <a:t>mental</a:t>
            </a:r>
            <a:r>
              <a:rPr lang="fi-FI" dirty="0"/>
              <a:t>”.</a:t>
            </a:r>
          </a:p>
          <a:p>
            <a:pPr algn="l"/>
            <a:r>
              <a:rPr lang="fi-FI" dirty="0"/>
              <a:t>- </a:t>
            </a:r>
            <a:r>
              <a:rPr lang="fi-FI" dirty="0">
                <a:solidFill>
                  <a:srgbClr val="FF0000"/>
                </a:solidFill>
              </a:rPr>
              <a:t>La </a:t>
            </a:r>
            <a:r>
              <a:rPr lang="fi-FI" dirty="0" err="1">
                <a:solidFill>
                  <a:srgbClr val="FF0000"/>
                </a:solidFill>
              </a:rPr>
              <a:t>teoría</a:t>
            </a:r>
            <a:r>
              <a:rPr lang="fi-FI" dirty="0">
                <a:solidFill>
                  <a:srgbClr val="FF0000"/>
                </a:solidFill>
              </a:rPr>
              <a:t> de la </a:t>
            </a:r>
            <a:r>
              <a:rPr lang="fi-FI" dirty="0" err="1">
                <a:solidFill>
                  <a:srgbClr val="FF0000"/>
                </a:solidFill>
              </a:rPr>
              <a:t>moralidad</a:t>
            </a:r>
            <a:r>
              <a:rPr lang="fi-FI" dirty="0">
                <a:solidFill>
                  <a:srgbClr val="FF0000"/>
                </a:solidFill>
              </a:rPr>
              <a:t> de </a:t>
            </a:r>
            <a:r>
              <a:rPr lang="fi-FI" dirty="0" err="1">
                <a:solidFill>
                  <a:srgbClr val="FF0000"/>
                </a:solidFill>
              </a:rPr>
              <a:t>acciones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con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doble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efecto</a:t>
            </a:r>
            <a:endParaRPr lang="fi-FI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94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8A632-4256-4C8F-831A-298411ED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1060174"/>
          </a:xfrm>
        </p:spPr>
        <p:txBody>
          <a:bodyPr>
            <a:noAutofit/>
          </a:bodyPr>
          <a:lstStyle/>
          <a:p>
            <a:r>
              <a:rPr lang="en-US" sz="3200" b="1" dirty="0"/>
              <a:t>¿</a:t>
            </a:r>
            <a:r>
              <a:rPr lang="en-US" sz="3200" b="1" dirty="0" err="1"/>
              <a:t>Qué</a:t>
            </a:r>
            <a:r>
              <a:rPr lang="en-US" sz="3200" b="1" dirty="0"/>
              <a:t> </a:t>
            </a:r>
            <a:r>
              <a:rPr lang="en-US" sz="3200" b="1" dirty="0" err="1"/>
              <a:t>impide</a:t>
            </a:r>
            <a:r>
              <a:rPr lang="en-US" sz="3200" b="1" dirty="0"/>
              <a:t> la plena </a:t>
            </a:r>
            <a:r>
              <a:rPr lang="en-US" sz="3200" b="1" dirty="0" err="1"/>
              <a:t>armonía</a:t>
            </a:r>
            <a:r>
              <a:rPr lang="en-US" sz="3200" b="1" dirty="0"/>
              <a:t> entre la </a:t>
            </a:r>
            <a:r>
              <a:rPr lang="en-US" sz="3200" b="1" dirty="0" err="1"/>
              <a:t>física</a:t>
            </a:r>
            <a:br>
              <a:rPr lang="en-US" sz="3200" b="1" dirty="0"/>
            </a:br>
            <a:r>
              <a:rPr lang="en-US" sz="3200" b="1" dirty="0"/>
              <a:t>y la </a:t>
            </a:r>
            <a:r>
              <a:rPr lang="en-US" sz="3200" b="1" dirty="0" err="1"/>
              <a:t>teología</a:t>
            </a:r>
            <a:r>
              <a:rPr lang="en-US" sz="3200" b="1" dirty="0"/>
              <a:t> </a:t>
            </a:r>
            <a:r>
              <a:rPr lang="en-US" sz="3200" b="1" dirty="0" err="1"/>
              <a:t>cristiana</a:t>
            </a:r>
            <a:r>
              <a:rPr lang="en-US" sz="3200" b="1" dirty="0"/>
              <a:t>? – </a:t>
            </a:r>
            <a:r>
              <a:rPr lang="en-US" sz="2400" b="1" dirty="0">
                <a:solidFill>
                  <a:schemeClr val="accent1"/>
                </a:solidFill>
              </a:rPr>
              <a:t>4b. La </a:t>
            </a:r>
            <a:r>
              <a:rPr lang="en-US" sz="2400" b="1" dirty="0" err="1">
                <a:solidFill>
                  <a:schemeClr val="accent1"/>
                </a:solidFill>
              </a:rPr>
              <a:t>moralidad</a:t>
            </a:r>
            <a:r>
              <a:rPr lang="en-US" sz="2400" b="1" dirty="0">
                <a:solidFill>
                  <a:schemeClr val="accent1"/>
                </a:solidFill>
              </a:rPr>
              <a:t> de </a:t>
            </a:r>
            <a:r>
              <a:rPr lang="en-US" sz="2400" b="1" dirty="0" err="1">
                <a:solidFill>
                  <a:schemeClr val="accent1"/>
                </a:solidFill>
              </a:rPr>
              <a:t>acciones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profes</a:t>
            </a:r>
            <a:r>
              <a:rPr lang="en-US" sz="2400" b="1" dirty="0">
                <a:solidFill>
                  <a:schemeClr val="accent1"/>
                </a:solidFill>
              </a:rPr>
              <a:t> …</a:t>
            </a:r>
            <a:endParaRPr lang="fi-FI" sz="2400" dirty="0">
              <a:solidFill>
                <a:schemeClr val="accent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88EF40-3764-4A0E-90E1-A8A140A2E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1709530"/>
            <a:ext cx="10323444" cy="4333462"/>
          </a:xfrm>
        </p:spPr>
        <p:txBody>
          <a:bodyPr>
            <a:normAutofit lnSpcReduction="10000"/>
          </a:bodyPr>
          <a:lstStyle/>
          <a:p>
            <a:pPr algn="l"/>
            <a:endParaRPr lang="fi-FI" dirty="0"/>
          </a:p>
          <a:p>
            <a:pPr algn="l"/>
            <a:r>
              <a:rPr lang="fi-FI" dirty="0"/>
              <a:t>La </a:t>
            </a:r>
            <a:r>
              <a:rPr lang="fi-FI" dirty="0" err="1"/>
              <a:t>situación</a:t>
            </a:r>
            <a:r>
              <a:rPr lang="fi-FI" dirty="0"/>
              <a:t> de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físico</a:t>
            </a:r>
            <a:r>
              <a:rPr lang="fi-FI" dirty="0"/>
              <a:t> </a:t>
            </a:r>
            <a:r>
              <a:rPr lang="fi-FI" dirty="0" err="1"/>
              <a:t>con</a:t>
            </a:r>
            <a:r>
              <a:rPr lang="fi-FI" dirty="0"/>
              <a:t> </a:t>
            </a:r>
            <a:r>
              <a:rPr lang="fi-FI" dirty="0" err="1"/>
              <a:t>una</a:t>
            </a:r>
            <a:r>
              <a:rPr lang="fi-FI" dirty="0"/>
              <a:t> </a:t>
            </a:r>
            <a:r>
              <a:rPr lang="fi-FI" dirty="0" err="1"/>
              <a:t>fe</a:t>
            </a:r>
            <a:r>
              <a:rPr lang="fi-FI" dirty="0"/>
              <a:t> </a:t>
            </a:r>
            <a:r>
              <a:rPr lang="fi-FI" dirty="0" err="1"/>
              <a:t>que</a:t>
            </a:r>
            <a:r>
              <a:rPr lang="fi-FI" dirty="0"/>
              <a:t> </a:t>
            </a:r>
            <a:r>
              <a:rPr lang="fi-FI" dirty="0" err="1"/>
              <a:t>afirma</a:t>
            </a:r>
            <a:r>
              <a:rPr lang="fi-FI" dirty="0"/>
              <a:t> la </a:t>
            </a:r>
            <a:r>
              <a:rPr lang="fi-FI" dirty="0" err="1"/>
              <a:t>situación</a:t>
            </a:r>
            <a:r>
              <a:rPr lang="fi-FI" dirty="0"/>
              <a:t> </a:t>
            </a:r>
            <a:r>
              <a:rPr lang="fi-FI" dirty="0" err="1"/>
              <a:t>creada</a:t>
            </a:r>
            <a:r>
              <a:rPr lang="fi-FI" dirty="0"/>
              <a:t> de este </a:t>
            </a:r>
            <a:r>
              <a:rPr lang="fi-FI" dirty="0" err="1"/>
              <a:t>mundo</a:t>
            </a:r>
            <a:r>
              <a:rPr lang="fi-FI" dirty="0"/>
              <a:t> y la </a:t>
            </a:r>
            <a:r>
              <a:rPr lang="fi-FI" dirty="0" err="1"/>
              <a:t>existencia</a:t>
            </a:r>
            <a:r>
              <a:rPr lang="fi-FI" dirty="0"/>
              <a:t> del </a:t>
            </a:r>
            <a:r>
              <a:rPr lang="fi-FI" dirty="0" err="1"/>
              <a:t>Creador</a:t>
            </a:r>
            <a:r>
              <a:rPr lang="fi-FI" dirty="0"/>
              <a:t> (</a:t>
            </a:r>
            <a:r>
              <a:rPr lang="fi-FI" dirty="0" err="1"/>
              <a:t>Cristianos</a:t>
            </a:r>
            <a:r>
              <a:rPr lang="fi-FI" dirty="0"/>
              <a:t>, </a:t>
            </a:r>
            <a:r>
              <a:rPr lang="fi-FI" dirty="0" err="1"/>
              <a:t>Judíos</a:t>
            </a:r>
            <a:r>
              <a:rPr lang="fi-FI" dirty="0"/>
              <a:t>, </a:t>
            </a:r>
            <a:r>
              <a:rPr lang="fi-FI" dirty="0" err="1"/>
              <a:t>Musulmanes</a:t>
            </a:r>
            <a:r>
              <a:rPr lang="fi-FI" dirty="0"/>
              <a:t>) se </a:t>
            </a:r>
            <a:r>
              <a:rPr lang="fi-FI" dirty="0" err="1"/>
              <a:t>agrava</a:t>
            </a:r>
            <a:r>
              <a:rPr lang="fi-FI" dirty="0"/>
              <a:t>, </a:t>
            </a:r>
            <a:r>
              <a:rPr lang="fi-FI" dirty="0" err="1"/>
              <a:t>ya</a:t>
            </a:r>
            <a:r>
              <a:rPr lang="fi-FI" dirty="0"/>
              <a:t> </a:t>
            </a:r>
            <a:r>
              <a:rPr lang="fi-FI" dirty="0" err="1"/>
              <a:t>que</a:t>
            </a:r>
            <a:r>
              <a:rPr lang="fi-FI" dirty="0"/>
              <a:t> no </a:t>
            </a:r>
            <a:r>
              <a:rPr lang="fi-FI" dirty="0" err="1"/>
              <a:t>sólo</a:t>
            </a:r>
            <a:r>
              <a:rPr lang="fi-FI" dirty="0"/>
              <a:t> </a:t>
            </a:r>
            <a:r>
              <a:rPr lang="fi-FI" dirty="0" err="1"/>
              <a:t>mantiene</a:t>
            </a:r>
            <a:r>
              <a:rPr lang="fi-FI" dirty="0"/>
              <a:t> y </a:t>
            </a:r>
            <a:r>
              <a:rPr lang="fi-FI" dirty="0" err="1"/>
              <a:t>petrifica</a:t>
            </a:r>
            <a:r>
              <a:rPr lang="fi-FI" dirty="0"/>
              <a:t> </a:t>
            </a:r>
            <a:r>
              <a:rPr lang="fi-FI" dirty="0" err="1"/>
              <a:t>una</a:t>
            </a:r>
            <a:r>
              <a:rPr lang="fi-FI" dirty="0"/>
              <a:t> </a:t>
            </a:r>
            <a:r>
              <a:rPr lang="fi-FI" dirty="0" err="1"/>
              <a:t>escisión</a:t>
            </a:r>
            <a:r>
              <a:rPr lang="fi-FI" dirty="0"/>
              <a:t> </a:t>
            </a:r>
            <a:r>
              <a:rPr lang="fi-FI" dirty="0" err="1"/>
              <a:t>mental</a:t>
            </a:r>
            <a:r>
              <a:rPr lang="fi-FI" dirty="0"/>
              <a:t> </a:t>
            </a:r>
            <a:r>
              <a:rPr lang="fi-FI" dirty="0" err="1"/>
              <a:t>propia</a:t>
            </a:r>
            <a:r>
              <a:rPr lang="fi-FI" dirty="0"/>
              <a:t> </a:t>
            </a:r>
            <a:r>
              <a:rPr lang="fi-FI" dirty="0" err="1"/>
              <a:t>sino</a:t>
            </a:r>
            <a:r>
              <a:rPr lang="fi-FI" dirty="0"/>
              <a:t>, </a:t>
            </a:r>
            <a:r>
              <a:rPr lang="fi-FI" dirty="0" err="1"/>
              <a:t>con</a:t>
            </a:r>
            <a:r>
              <a:rPr lang="fi-FI" dirty="0"/>
              <a:t> </a:t>
            </a:r>
            <a:r>
              <a:rPr lang="fi-FI" dirty="0" err="1"/>
              <a:t>eso</a:t>
            </a:r>
            <a:r>
              <a:rPr lang="fi-FI" dirty="0"/>
              <a:t> </a:t>
            </a:r>
            <a:r>
              <a:rPr lang="fi-FI" dirty="0" err="1"/>
              <a:t>mismo</a:t>
            </a:r>
            <a:r>
              <a:rPr lang="fi-FI" dirty="0"/>
              <a:t>, </a:t>
            </a:r>
            <a:r>
              <a:rPr lang="fi-FI" dirty="0" err="1"/>
              <a:t>perturba</a:t>
            </a:r>
            <a:r>
              <a:rPr lang="fi-FI" dirty="0"/>
              <a:t> la </a:t>
            </a:r>
            <a:r>
              <a:rPr lang="fi-FI" dirty="0" err="1">
                <a:solidFill>
                  <a:srgbClr val="FF0000"/>
                </a:solidFill>
              </a:rPr>
              <a:t>relación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 err="1">
                <a:solidFill>
                  <a:srgbClr val="FF0000"/>
                </a:solidFill>
              </a:rPr>
              <a:t>con</a:t>
            </a:r>
            <a:r>
              <a:rPr lang="fi-FI" dirty="0">
                <a:solidFill>
                  <a:srgbClr val="FF0000"/>
                </a:solidFill>
              </a:rPr>
              <a:t> su </a:t>
            </a:r>
            <a:r>
              <a:rPr lang="fi-FI" dirty="0" err="1">
                <a:solidFill>
                  <a:srgbClr val="FF0000"/>
                </a:solidFill>
              </a:rPr>
              <a:t>Creador</a:t>
            </a:r>
            <a:r>
              <a:rPr lang="fi-FI" dirty="0"/>
              <a:t>.</a:t>
            </a:r>
          </a:p>
          <a:p>
            <a:pPr algn="l"/>
            <a:r>
              <a:rPr lang="fi-FI" dirty="0"/>
              <a:t>En </a:t>
            </a:r>
            <a:r>
              <a:rPr lang="fi-FI" dirty="0" err="1"/>
              <a:t>particular</a:t>
            </a:r>
            <a:r>
              <a:rPr lang="fi-FI" dirty="0"/>
              <a:t>, </a:t>
            </a:r>
            <a:r>
              <a:rPr lang="fi-FI" dirty="0" err="1"/>
              <a:t>un</a:t>
            </a:r>
            <a:r>
              <a:rPr lang="fi-FI" dirty="0"/>
              <a:t> </a:t>
            </a:r>
            <a:r>
              <a:rPr lang="fi-FI" dirty="0" err="1"/>
              <a:t>cristiano</a:t>
            </a:r>
            <a:r>
              <a:rPr lang="fi-FI" dirty="0"/>
              <a:t> es </a:t>
            </a:r>
            <a:r>
              <a:rPr lang="fi-FI" dirty="0" err="1"/>
              <a:t>exhortado</a:t>
            </a:r>
            <a:r>
              <a:rPr lang="fi-FI" dirty="0"/>
              <a:t> de </a:t>
            </a:r>
            <a:r>
              <a:rPr lang="fi-FI" dirty="0" err="1"/>
              <a:t>hacer</a:t>
            </a:r>
            <a:r>
              <a:rPr lang="fi-FI" dirty="0"/>
              <a:t> </a:t>
            </a:r>
            <a:r>
              <a:rPr lang="fi-FI" dirty="0" err="1"/>
              <a:t>todo</a:t>
            </a:r>
            <a:r>
              <a:rPr lang="fi-FI" dirty="0"/>
              <a:t> </a:t>
            </a:r>
            <a:r>
              <a:rPr lang="fi-FI" dirty="0" err="1"/>
              <a:t>para</a:t>
            </a:r>
            <a:r>
              <a:rPr lang="fi-FI" dirty="0"/>
              <a:t> la gloria de su </a:t>
            </a:r>
            <a:r>
              <a:rPr lang="fi-FI" dirty="0" err="1"/>
              <a:t>Creador</a:t>
            </a:r>
            <a:r>
              <a:rPr lang="fi-FI" dirty="0"/>
              <a:t> (1.Cor 10,31). </a:t>
            </a:r>
            <a:r>
              <a:rPr lang="fi-FI" dirty="0" err="1"/>
              <a:t>Pero</a:t>
            </a:r>
            <a:r>
              <a:rPr lang="fi-FI" dirty="0"/>
              <a:t> </a:t>
            </a:r>
            <a:r>
              <a:rPr lang="fi-FI" dirty="0" err="1"/>
              <a:t>una</a:t>
            </a:r>
            <a:r>
              <a:rPr lang="fi-FI" dirty="0"/>
              <a:t> ”</a:t>
            </a:r>
            <a:r>
              <a:rPr lang="fi-FI" dirty="0" err="1"/>
              <a:t>escisión</a:t>
            </a:r>
            <a:r>
              <a:rPr lang="fi-FI" dirty="0"/>
              <a:t> </a:t>
            </a:r>
            <a:r>
              <a:rPr lang="fi-FI" dirty="0" err="1"/>
              <a:t>mental</a:t>
            </a:r>
            <a:r>
              <a:rPr lang="fi-FI" dirty="0"/>
              <a:t>” </a:t>
            </a:r>
            <a:r>
              <a:rPr lang="fi-FI" dirty="0" err="1"/>
              <a:t>más</a:t>
            </a:r>
            <a:r>
              <a:rPr lang="fi-FI" dirty="0"/>
              <a:t> </a:t>
            </a:r>
            <a:r>
              <a:rPr lang="fi-FI" dirty="0" err="1"/>
              <a:t>bien</a:t>
            </a:r>
            <a:r>
              <a:rPr lang="fi-FI" dirty="0"/>
              <a:t> </a:t>
            </a:r>
            <a:r>
              <a:rPr lang="fi-FI" dirty="0" err="1"/>
              <a:t>disminuye</a:t>
            </a:r>
            <a:r>
              <a:rPr lang="fi-FI" dirty="0"/>
              <a:t> la gloria del </a:t>
            </a:r>
            <a:r>
              <a:rPr lang="fi-FI" dirty="0" err="1"/>
              <a:t>Creador</a:t>
            </a:r>
            <a:r>
              <a:rPr lang="fi-FI" dirty="0"/>
              <a:t>, y </a:t>
            </a:r>
            <a:r>
              <a:rPr lang="fi-FI" dirty="0" err="1"/>
              <a:t>más</a:t>
            </a:r>
            <a:r>
              <a:rPr lang="fi-FI" dirty="0"/>
              <a:t> </a:t>
            </a:r>
            <a:r>
              <a:rPr lang="fi-FI" dirty="0" err="1"/>
              <a:t>aún</a:t>
            </a:r>
            <a:r>
              <a:rPr lang="fi-FI" dirty="0"/>
              <a:t>, </a:t>
            </a:r>
            <a:r>
              <a:rPr lang="fi-FI" dirty="0" err="1"/>
              <a:t>si</a:t>
            </a:r>
            <a:r>
              <a:rPr lang="fi-FI" dirty="0"/>
              <a:t> la persona en </a:t>
            </a:r>
            <a:r>
              <a:rPr lang="fi-FI" dirty="0" err="1"/>
              <a:t>cuestión</a:t>
            </a:r>
            <a:r>
              <a:rPr lang="fi-FI" dirty="0"/>
              <a:t> </a:t>
            </a:r>
            <a:r>
              <a:rPr lang="fi-FI" dirty="0" err="1">
                <a:solidFill>
                  <a:srgbClr val="FF0000"/>
                </a:solidFill>
              </a:rPr>
              <a:t>contribuye</a:t>
            </a:r>
            <a:r>
              <a:rPr lang="fi-FI" dirty="0">
                <a:solidFill>
                  <a:srgbClr val="FF0000"/>
                </a:solidFill>
              </a:rPr>
              <a:t> a </a:t>
            </a:r>
            <a:r>
              <a:rPr lang="fi-FI" dirty="0" err="1">
                <a:solidFill>
                  <a:srgbClr val="FF0000"/>
                </a:solidFill>
              </a:rPr>
              <a:t>mantener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dirty="0"/>
              <a:t>la ”</a:t>
            </a:r>
            <a:r>
              <a:rPr lang="fi-FI" dirty="0" err="1"/>
              <a:t>escisión</a:t>
            </a:r>
            <a:r>
              <a:rPr lang="fi-FI" dirty="0"/>
              <a:t> </a:t>
            </a:r>
            <a:r>
              <a:rPr lang="fi-FI" dirty="0" err="1"/>
              <a:t>mental</a:t>
            </a:r>
            <a:r>
              <a:rPr lang="fi-FI" dirty="0"/>
              <a:t>”.</a:t>
            </a:r>
          </a:p>
          <a:p>
            <a:pPr algn="l"/>
            <a:endParaRPr lang="fi-FI" dirty="0"/>
          </a:p>
          <a:p>
            <a:pPr algn="l"/>
            <a:r>
              <a:rPr lang="fi-FI" dirty="0"/>
              <a:t>No </a:t>
            </a:r>
            <a:r>
              <a:rPr lang="fi-FI" dirty="0" err="1"/>
              <a:t>quiero</a:t>
            </a:r>
            <a:r>
              <a:rPr lang="fi-FI" dirty="0"/>
              <a:t> </a:t>
            </a:r>
            <a:r>
              <a:rPr lang="fi-FI" dirty="0" err="1"/>
              <a:t>cargar</a:t>
            </a:r>
            <a:r>
              <a:rPr lang="fi-FI" dirty="0"/>
              <a:t> </a:t>
            </a:r>
            <a:r>
              <a:rPr lang="fi-FI" dirty="0" err="1"/>
              <a:t>las</a:t>
            </a:r>
            <a:r>
              <a:rPr lang="fi-FI" dirty="0"/>
              <a:t> </a:t>
            </a:r>
            <a:r>
              <a:rPr lang="fi-FI" dirty="0" err="1"/>
              <a:t>tintas</a:t>
            </a:r>
            <a:r>
              <a:rPr lang="fi-FI" dirty="0"/>
              <a:t>, </a:t>
            </a:r>
            <a:r>
              <a:rPr lang="fi-FI" dirty="0" err="1"/>
              <a:t>pero</a:t>
            </a:r>
            <a:r>
              <a:rPr lang="fi-FI" dirty="0"/>
              <a:t> </a:t>
            </a:r>
            <a:r>
              <a:rPr lang="fi-FI" dirty="0" err="1"/>
              <a:t>todo</a:t>
            </a:r>
            <a:r>
              <a:rPr lang="fi-FI" dirty="0"/>
              <a:t> esto me </a:t>
            </a:r>
            <a:r>
              <a:rPr lang="fi-FI" dirty="0" err="1"/>
              <a:t>parece</a:t>
            </a:r>
            <a:r>
              <a:rPr lang="fi-FI" dirty="0"/>
              <a:t> </a:t>
            </a:r>
            <a:r>
              <a:rPr lang="fi-FI" dirty="0" err="1"/>
              <a:t>ser</a:t>
            </a:r>
            <a:r>
              <a:rPr lang="fi-FI" dirty="0"/>
              <a:t> </a:t>
            </a:r>
            <a:r>
              <a:rPr lang="fi-FI" dirty="0" err="1"/>
              <a:t>sutil</a:t>
            </a:r>
            <a:r>
              <a:rPr lang="fi-FI" dirty="0"/>
              <a:t> y </a:t>
            </a:r>
            <a:r>
              <a:rPr lang="fi-FI" dirty="0" err="1"/>
              <a:t>eficazmente</a:t>
            </a:r>
            <a:r>
              <a:rPr lang="fi-FI" dirty="0"/>
              <a:t> </a:t>
            </a:r>
            <a:r>
              <a:rPr lang="fi-FI" dirty="0" err="1"/>
              <a:t>destructor</a:t>
            </a:r>
            <a:r>
              <a:rPr lang="fi-FI" dirty="0"/>
              <a:t> a largo </a:t>
            </a:r>
            <a:r>
              <a:rPr lang="fi-FI" dirty="0" err="1"/>
              <a:t>plazo</a:t>
            </a:r>
            <a:r>
              <a:rPr lang="fi-FI" dirty="0"/>
              <a:t>.</a:t>
            </a:r>
          </a:p>
          <a:p>
            <a:pPr algn="l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7321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868A632-4256-4C8F-831A-298411EDC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3583"/>
            <a:ext cx="9144000" cy="1060174"/>
          </a:xfrm>
        </p:spPr>
        <p:txBody>
          <a:bodyPr>
            <a:noAutofit/>
          </a:bodyPr>
          <a:lstStyle/>
          <a:p>
            <a:r>
              <a:rPr lang="en-US" sz="3200" b="1" dirty="0"/>
              <a:t>¿</a:t>
            </a:r>
            <a:r>
              <a:rPr lang="en-US" sz="3200" b="1" dirty="0" err="1"/>
              <a:t>Qué</a:t>
            </a:r>
            <a:r>
              <a:rPr lang="en-US" sz="3200" b="1" dirty="0"/>
              <a:t> </a:t>
            </a:r>
            <a:r>
              <a:rPr lang="en-US" sz="3200" b="1" dirty="0" err="1"/>
              <a:t>impide</a:t>
            </a:r>
            <a:r>
              <a:rPr lang="en-US" sz="3200" b="1" dirty="0"/>
              <a:t> la plena </a:t>
            </a:r>
            <a:r>
              <a:rPr lang="en-US" sz="3200" b="1" dirty="0" err="1"/>
              <a:t>armonía</a:t>
            </a:r>
            <a:r>
              <a:rPr lang="en-US" sz="3200" b="1" dirty="0"/>
              <a:t> entre la </a:t>
            </a:r>
            <a:r>
              <a:rPr lang="en-US" sz="3200" b="1" dirty="0" err="1"/>
              <a:t>física</a:t>
            </a:r>
            <a:br>
              <a:rPr lang="en-US" sz="3200" b="1" dirty="0"/>
            </a:br>
            <a:r>
              <a:rPr lang="en-US" sz="3200" b="1" dirty="0"/>
              <a:t>y la </a:t>
            </a:r>
            <a:r>
              <a:rPr lang="en-US" sz="3200" b="1" dirty="0" err="1"/>
              <a:t>teología</a:t>
            </a:r>
            <a:r>
              <a:rPr lang="en-US" sz="3200" b="1" dirty="0"/>
              <a:t> </a:t>
            </a:r>
            <a:r>
              <a:rPr lang="en-US" sz="3200" b="1" dirty="0" err="1"/>
              <a:t>cristiana</a:t>
            </a:r>
            <a:r>
              <a:rPr lang="en-US" sz="3200" b="1" dirty="0"/>
              <a:t>? – </a:t>
            </a:r>
            <a:r>
              <a:rPr lang="en-US" sz="2400" b="1" dirty="0">
                <a:solidFill>
                  <a:schemeClr val="accent1"/>
                </a:solidFill>
              </a:rPr>
              <a:t>6. </a:t>
            </a:r>
            <a:r>
              <a:rPr lang="en-US" sz="2400" b="1" dirty="0" err="1">
                <a:solidFill>
                  <a:schemeClr val="accent1"/>
                </a:solidFill>
              </a:rPr>
              <a:t>Bibliografía</a:t>
            </a:r>
            <a:endParaRPr lang="fi-FI" sz="2400" dirty="0">
              <a:solidFill>
                <a:schemeClr val="accent1"/>
              </a:solidFill>
            </a:endParaRP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C88EF40-3764-4A0E-90E1-A8A140A2EF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0904" y="1709530"/>
            <a:ext cx="10323444" cy="4333462"/>
          </a:xfrm>
        </p:spPr>
        <p:txBody>
          <a:bodyPr>
            <a:normAutofit lnSpcReduction="10000"/>
          </a:bodyPr>
          <a:lstStyle/>
          <a:p>
            <a:pPr algn="l"/>
            <a:endParaRPr lang="en-GB" sz="1800" b="1" i="1" dirty="0"/>
          </a:p>
          <a:p>
            <a:pPr algn="l"/>
            <a:r>
              <a:rPr lang="en-GB" sz="1800" b="1" i="1" dirty="0"/>
              <a:t>Why is it Not so Easy for a Present-Day Physicist to be Genuinely a Christian?</a:t>
            </a:r>
            <a:r>
              <a:rPr lang="en-GB" sz="1800" i="1" dirty="0"/>
              <a:t> </a:t>
            </a:r>
            <a:r>
              <a:rPr lang="en-US" sz="1800" dirty="0"/>
              <a:t>in: </a:t>
            </a:r>
            <a:r>
              <a:rPr lang="en-US" sz="1800" dirty="0" err="1"/>
              <a:t>Mokslo</a:t>
            </a:r>
            <a:r>
              <a:rPr lang="en-US" sz="1800" dirty="0"/>
              <a:t> </a:t>
            </a:r>
            <a:r>
              <a:rPr lang="en-US" sz="1800" dirty="0" err="1"/>
              <a:t>ir</a:t>
            </a:r>
            <a:r>
              <a:rPr lang="en-US" sz="1800" dirty="0"/>
              <a:t> </a:t>
            </a:r>
            <a:r>
              <a:rPr lang="en-US" sz="1800" dirty="0" err="1"/>
              <a:t>tikėjimo</a:t>
            </a:r>
            <a:r>
              <a:rPr lang="en-US" sz="1800" dirty="0"/>
              <a:t> </a:t>
            </a:r>
            <a:r>
              <a:rPr lang="en-US" sz="1800" dirty="0" err="1"/>
              <a:t>dialogai</a:t>
            </a:r>
            <a:r>
              <a:rPr lang="en-US" sz="1800" dirty="0"/>
              <a:t>. </a:t>
            </a:r>
            <a:r>
              <a:rPr lang="en-US" sz="1800" dirty="0" err="1"/>
              <a:t>Tiltai</a:t>
            </a:r>
            <a:r>
              <a:rPr lang="en-US" sz="1800" dirty="0"/>
              <a:t>. </a:t>
            </a:r>
            <a:r>
              <a:rPr lang="en-US" sz="1800" dirty="0" err="1"/>
              <a:t>Priedas</a:t>
            </a:r>
            <a:r>
              <a:rPr lang="en-US" sz="1800" dirty="0"/>
              <a:t>: </a:t>
            </a:r>
            <a:r>
              <a:rPr lang="en-US" sz="1800" dirty="0" err="1"/>
              <a:t>Mokslo</a:t>
            </a:r>
            <a:r>
              <a:rPr lang="en-US" sz="1800" dirty="0"/>
              <a:t> </a:t>
            </a:r>
            <a:r>
              <a:rPr lang="en-US" sz="1800" dirty="0" err="1"/>
              <a:t>darbai</a:t>
            </a:r>
            <a:r>
              <a:rPr lang="en-US" sz="1800" dirty="0"/>
              <a:t> (</a:t>
            </a:r>
            <a:r>
              <a:rPr lang="fi-FI" sz="1800" dirty="0" err="1"/>
              <a:t>Dialogues</a:t>
            </a:r>
            <a:r>
              <a:rPr lang="fi-FI" sz="1800" dirty="0"/>
              <a:t> </a:t>
            </a:r>
            <a:r>
              <a:rPr lang="fi-FI" sz="1800" dirty="0" err="1"/>
              <a:t>between</a:t>
            </a:r>
            <a:r>
              <a:rPr lang="fi-FI" sz="1800" dirty="0"/>
              <a:t> science and </a:t>
            </a:r>
            <a:r>
              <a:rPr lang="fi-FI" sz="1800" dirty="0" err="1"/>
              <a:t>faith</a:t>
            </a:r>
            <a:r>
              <a:rPr lang="fi-FI" sz="1800" dirty="0"/>
              <a:t>. </a:t>
            </a:r>
            <a:r>
              <a:rPr lang="fi-FI" sz="1800" dirty="0" err="1"/>
              <a:t>Bridges</a:t>
            </a:r>
            <a:r>
              <a:rPr lang="fi-FI" sz="1800" dirty="0"/>
              <a:t>. Appendix: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Papers</a:t>
            </a:r>
            <a:r>
              <a:rPr lang="en-US" sz="1800" dirty="0"/>
              <a:t>), Vol 5(</a:t>
            </a:r>
            <a:r>
              <a:rPr lang="en-US" sz="1800" b="1" dirty="0"/>
              <a:t>2019</a:t>
            </a:r>
            <a:r>
              <a:rPr lang="en-US" sz="1800" dirty="0"/>
              <a:t>). </a:t>
            </a:r>
            <a:r>
              <a:rPr lang="en-US" sz="1800" u="sng" dirty="0">
                <a:hlinkClick r:id="rId2"/>
              </a:rPr>
              <a:t>http://journals.ku.lt/index.php/MTD/article/view/2012/pdf</a:t>
            </a:r>
            <a:r>
              <a:rPr lang="en-US" sz="1800" u="sng" dirty="0"/>
              <a:t>.</a:t>
            </a:r>
          </a:p>
          <a:p>
            <a:pPr algn="l"/>
            <a:r>
              <a:rPr lang="en-US" sz="1800" b="1" i="1" dirty="0"/>
              <a:t>A Case of Human Reason’s Liberation from its Positivist Self-Limitation</a:t>
            </a:r>
            <a:r>
              <a:rPr lang="en-US" sz="1800" b="1" dirty="0"/>
              <a:t>. </a:t>
            </a:r>
            <a:r>
              <a:rPr lang="en-US" sz="1800" dirty="0"/>
              <a:t>The Return of Philosophy through the Solution of a Problem of Physics is a Flanking Aid to Evangelization. In: </a:t>
            </a:r>
            <a:r>
              <a:rPr lang="en-US" sz="1800" dirty="0" err="1"/>
              <a:t>Mokslo</a:t>
            </a:r>
            <a:r>
              <a:rPr lang="en-US" sz="1800" dirty="0"/>
              <a:t> </a:t>
            </a:r>
            <a:r>
              <a:rPr lang="en-US" sz="1800" dirty="0" err="1"/>
              <a:t>ir</a:t>
            </a:r>
            <a:r>
              <a:rPr lang="en-US" sz="1800" dirty="0"/>
              <a:t> </a:t>
            </a:r>
            <a:r>
              <a:rPr lang="en-US" sz="1800" dirty="0" err="1"/>
              <a:t>tikėjimo</a:t>
            </a:r>
            <a:r>
              <a:rPr lang="en-US" sz="1800" dirty="0"/>
              <a:t> </a:t>
            </a:r>
            <a:r>
              <a:rPr lang="en-US" sz="1800" dirty="0" err="1"/>
              <a:t>dialogai</a:t>
            </a:r>
            <a:r>
              <a:rPr lang="en-US" sz="1800" dirty="0"/>
              <a:t>. </a:t>
            </a:r>
            <a:r>
              <a:rPr lang="en-US" sz="1800" dirty="0" err="1"/>
              <a:t>Tiltai</a:t>
            </a:r>
            <a:r>
              <a:rPr lang="en-US" sz="1800" dirty="0"/>
              <a:t>. </a:t>
            </a:r>
            <a:r>
              <a:rPr lang="en-US" sz="1800" dirty="0" err="1"/>
              <a:t>Priedas</a:t>
            </a:r>
            <a:r>
              <a:rPr lang="en-US" sz="1800" dirty="0"/>
              <a:t>: </a:t>
            </a:r>
            <a:r>
              <a:rPr lang="en-US" sz="1800" dirty="0" err="1"/>
              <a:t>Mokslo</a:t>
            </a:r>
            <a:r>
              <a:rPr lang="en-US" sz="1800" dirty="0"/>
              <a:t> </a:t>
            </a:r>
            <a:r>
              <a:rPr lang="en-US" sz="1800" dirty="0" err="1"/>
              <a:t>darbai</a:t>
            </a:r>
            <a:r>
              <a:rPr lang="en-US" sz="1800" dirty="0"/>
              <a:t> (</a:t>
            </a:r>
            <a:r>
              <a:rPr lang="fi-FI" sz="1800" dirty="0" err="1"/>
              <a:t>Dialogues</a:t>
            </a:r>
            <a:r>
              <a:rPr lang="fi-FI" sz="1800" dirty="0"/>
              <a:t> </a:t>
            </a:r>
            <a:r>
              <a:rPr lang="fi-FI" sz="1800" dirty="0" err="1"/>
              <a:t>between</a:t>
            </a:r>
            <a:r>
              <a:rPr lang="fi-FI" sz="1800" dirty="0"/>
              <a:t> science and </a:t>
            </a:r>
            <a:r>
              <a:rPr lang="fi-FI" sz="1800" dirty="0" err="1"/>
              <a:t>faith</a:t>
            </a:r>
            <a:r>
              <a:rPr lang="fi-FI" sz="1800" dirty="0"/>
              <a:t>. </a:t>
            </a:r>
            <a:r>
              <a:rPr lang="fi-FI" sz="1800" dirty="0" err="1"/>
              <a:t>Bridges</a:t>
            </a:r>
            <a:r>
              <a:rPr lang="fi-FI" sz="1800" dirty="0"/>
              <a:t>. Appendix: </a:t>
            </a:r>
            <a:r>
              <a:rPr lang="fi-FI" sz="1800" dirty="0" err="1"/>
              <a:t>Research</a:t>
            </a:r>
            <a:r>
              <a:rPr lang="fi-FI" sz="1800" dirty="0"/>
              <a:t> </a:t>
            </a:r>
            <a:r>
              <a:rPr lang="fi-FI" sz="1800" dirty="0" err="1"/>
              <a:t>Papers</a:t>
            </a:r>
            <a:r>
              <a:rPr lang="en-US" sz="1800" dirty="0"/>
              <a:t>), Vol 6(</a:t>
            </a:r>
            <a:r>
              <a:rPr lang="en-US" sz="1800" b="1" dirty="0"/>
              <a:t>2020</a:t>
            </a:r>
            <a:r>
              <a:rPr lang="en-US" sz="1800" dirty="0"/>
              <a:t>). </a:t>
            </a:r>
            <a:r>
              <a:rPr lang="en-US" sz="1800" u="sng" dirty="0">
                <a:hlinkClick r:id="rId3"/>
              </a:rPr>
              <a:t>http://journals.ku.lt/index.php/MTD/article/view/2202/pdf</a:t>
            </a:r>
            <a:r>
              <a:rPr lang="en-US" sz="1800" dirty="0"/>
              <a:t>.</a:t>
            </a:r>
            <a:endParaRPr lang="en-US" sz="1800" u="sng" dirty="0"/>
          </a:p>
          <a:p>
            <a:pPr algn="l"/>
            <a:r>
              <a:rPr lang="en-US" sz="1800" b="1" i="1" dirty="0"/>
              <a:t>On an Amendment of the Morality of a Physicist’s Professional Actions. </a:t>
            </a:r>
            <a:r>
              <a:rPr lang="en-US" sz="1800" dirty="0"/>
              <a:t>A New Element of Inculturation of Christianity into a Scientific-Technological Civilization. </a:t>
            </a:r>
            <a:r>
              <a:rPr lang="en-US" sz="1800" dirty="0" err="1"/>
              <a:t>Roczniki</a:t>
            </a:r>
            <a:r>
              <a:rPr lang="en-US" sz="1800" dirty="0"/>
              <a:t> </a:t>
            </a:r>
            <a:r>
              <a:rPr lang="en-US" sz="1800" dirty="0" err="1"/>
              <a:t>Teologiczne</a:t>
            </a:r>
            <a:r>
              <a:rPr lang="en-US" sz="1800" dirty="0"/>
              <a:t>, Tom LXVI, </a:t>
            </a:r>
            <a:r>
              <a:rPr lang="en-US" sz="1800" dirty="0" err="1"/>
              <a:t>zeszyt</a:t>
            </a:r>
            <a:r>
              <a:rPr lang="en-US" sz="1800" dirty="0"/>
              <a:t> 3 – </a:t>
            </a:r>
            <a:r>
              <a:rPr lang="en-US" sz="1800" b="1" dirty="0"/>
              <a:t>2019</a:t>
            </a:r>
            <a:r>
              <a:rPr lang="en-US" sz="1800" dirty="0"/>
              <a:t>. </a:t>
            </a:r>
            <a:r>
              <a:rPr lang="en-US" sz="1800" u="sng" dirty="0">
                <a:hlinkClick r:id="rId4"/>
              </a:rPr>
              <a:t>https://ojs.tnkul.pl/index.php/rt/article/view/9710/9445</a:t>
            </a:r>
            <a:r>
              <a:rPr lang="en-US" sz="1800" u="sng" dirty="0"/>
              <a:t>.</a:t>
            </a:r>
          </a:p>
          <a:p>
            <a:pPr algn="l"/>
            <a:r>
              <a:rPr lang="en-GB" sz="1800" b="1" i="1" dirty="0"/>
              <a:t>Physics – ‘Alienation from’ instead of ‘Orientation towards’ the Creator?</a:t>
            </a:r>
            <a:r>
              <a:rPr lang="en-GB" sz="1800" dirty="0"/>
              <a:t> On the Morality of the Professional Work of Physicists and the Convenience of an Internal Reform of Physics. </a:t>
            </a:r>
            <a:r>
              <a:rPr lang="en-US" sz="1800" dirty="0" err="1"/>
              <a:t>Roczniki</a:t>
            </a:r>
            <a:r>
              <a:rPr lang="en-US" sz="1800" dirty="0"/>
              <a:t> </a:t>
            </a:r>
            <a:r>
              <a:rPr lang="en-US" sz="1800" dirty="0" err="1"/>
              <a:t>Teologii</a:t>
            </a:r>
            <a:r>
              <a:rPr lang="en-US" sz="1800" dirty="0"/>
              <a:t> </a:t>
            </a:r>
            <a:r>
              <a:rPr lang="en-US" sz="1800" dirty="0" err="1"/>
              <a:t>Moralnej</a:t>
            </a:r>
            <a:r>
              <a:rPr lang="en-US" sz="1800" dirty="0"/>
              <a:t> (</a:t>
            </a:r>
            <a:r>
              <a:rPr lang="en-US" sz="1800" dirty="0" err="1"/>
              <a:t>Anuario</a:t>
            </a:r>
            <a:r>
              <a:rPr lang="en-US" sz="1800" dirty="0"/>
              <a:t> de </a:t>
            </a:r>
            <a:r>
              <a:rPr lang="en-US" sz="1800" dirty="0" err="1"/>
              <a:t>Teología</a:t>
            </a:r>
            <a:r>
              <a:rPr lang="en-US" sz="1800" dirty="0"/>
              <a:t> Moral), Universidad </a:t>
            </a:r>
            <a:r>
              <a:rPr lang="en-US" sz="1800" dirty="0" err="1"/>
              <a:t>Católica</a:t>
            </a:r>
            <a:r>
              <a:rPr lang="en-US" sz="1800" dirty="0"/>
              <a:t> Lublin, Tom 3(58), </a:t>
            </a:r>
            <a:r>
              <a:rPr lang="en-US" sz="1800" b="1" dirty="0"/>
              <a:t>2011</a:t>
            </a:r>
            <a:r>
              <a:rPr lang="en-US" sz="1800" dirty="0"/>
              <a:t>. </a:t>
            </a:r>
            <a:r>
              <a:rPr lang="en-US" sz="1800" dirty="0">
                <a:hlinkClick r:id="rId5"/>
              </a:rPr>
              <a:t>http://cejsh.icm.edu.pl/cejsh/element/bwmeta1.element.desklight-92c8dcdd-f35a-44d5-818d-0a757f71d714</a:t>
            </a:r>
            <a:r>
              <a:rPr lang="en-US" sz="1800" dirty="0"/>
              <a:t>.</a:t>
            </a:r>
            <a:endParaRPr lang="en-US" sz="1800" u="sng" dirty="0"/>
          </a:p>
          <a:p>
            <a:pPr algn="l"/>
            <a:endParaRPr lang="en-US" sz="1800" u="sng" dirty="0"/>
          </a:p>
          <a:p>
            <a:pPr algn="l"/>
            <a:endParaRPr lang="en-US" sz="1800" u="sng" dirty="0"/>
          </a:p>
          <a:p>
            <a:pPr algn="l"/>
            <a:endParaRPr lang="en-US" sz="1800" u="sng" dirty="0"/>
          </a:p>
        </p:txBody>
      </p:sp>
    </p:spTree>
    <p:extLst>
      <p:ext uri="{BB962C8B-B14F-4D97-AF65-F5344CB8AC3E}">
        <p14:creationId xmlns:p14="http://schemas.microsoft.com/office/powerpoint/2010/main" val="448602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1259</TotalTime>
  <Words>1275</Words>
  <Application>Microsoft Office PowerPoint</Application>
  <PresentationFormat>Laajakuva</PresentationFormat>
  <Paragraphs>54</Paragraphs>
  <Slides>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¿Qué impide la plena armonía entre la física y la teología cristiana? - Indice</vt:lpstr>
      <vt:lpstr>¿Qué impide la plena armonía entre la física y la teología cristiana? – 1. Casos concretos</vt:lpstr>
      <vt:lpstr>¿Qué impide la plena armonía entre la física y la teología cristiana? – 2. La mediación filosófica - a</vt:lpstr>
      <vt:lpstr>¿Qué impide la plena armonía entre la física y la teología cristiana? – 2. La mediación filosófica - b</vt:lpstr>
      <vt:lpstr>¿Qué impide la plena armonía entre la física y la teología cristiana? – 3. La mediación filosófica - c</vt:lpstr>
      <vt:lpstr>¿Qué impide la plena armonía entre la física y la teología cristiana? – 4a. La moralidad de acciones profes…</vt:lpstr>
      <vt:lpstr>¿Qué impide la plena armonía entre la física y la teología cristiana? – 4b. La moralidad de acciones profes …</vt:lpstr>
      <vt:lpstr>¿Qué impide la plena armonía entre la física y la teología cristiana? – 6. 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Sobre tres límites intrínsecos de la física y su tratamiento filosófico</dc:title>
  <dc:creator>Soria Ruiz-Ogarrio, Jorge J</dc:creator>
  <cp:lastModifiedBy>Soria Ruiz-Ogarrio, Jorge J</cp:lastModifiedBy>
  <cp:revision>97</cp:revision>
  <dcterms:created xsi:type="dcterms:W3CDTF">2021-09-14T14:11:53Z</dcterms:created>
  <dcterms:modified xsi:type="dcterms:W3CDTF">2021-09-24T17:08:58Z</dcterms:modified>
</cp:coreProperties>
</file>