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8F9180-7B9A-E9BF-48AF-EBA72C36D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E97540F-64ED-1A4D-087C-C1118ABD9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A483F5-C4DF-44C8-AFF7-2E0FD92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6642DE-168D-4BA2-E129-ED7C993D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A24FB-1CA8-737B-9ADA-929CBEAC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9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8C6A36-2BD8-2F7F-4A72-E2FB84A6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8D78969-6503-CAFF-97C6-F5D13EB20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0A5CF5-CFBB-DF0F-2412-18349D8B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1C5332-1BF1-0D0B-0788-3C454A35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0440FE-9862-5A29-390F-3760D2D2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3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E120DBB-DA7E-4817-059B-8D60D8CBE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2F8645-71B8-43E6-AFBF-45FC2242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569490-B5A0-6303-7C34-C7DF2196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0030D7-C0C6-C323-85A5-1ED9E757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0D318E-1602-74DE-EA9A-FD4E7537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47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2029E-C322-F936-7C13-641C1DD8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200BFC-85CE-AFB7-49AF-BA8426686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ED6B2E-C965-DFE8-BAF9-6615E15A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049DD9-D952-3566-0F88-7BACB8BC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E0E0DD-88E3-F470-E219-FFDC66ED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49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5B061-4AAE-571E-89BE-6C8C6980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99A92C-1643-0525-3B64-ED6741CFC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A89475-DAEF-255D-42B0-3A110F47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BF70FA-BF20-9D38-8A68-752ED21E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322232-4C05-2583-9217-3272F27B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70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579BB6-DA5E-5ECA-535B-ADBFEC85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44E1AB-0363-817E-48AD-CFA35AA4A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3A28ED-7CB8-94EB-708D-EB678EB11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17F453-72F3-D4A3-2175-5CD2093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0E7AF0-4728-032C-5B57-EDC7EA4E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72C1789-E1B6-2C0A-CDD1-116AE399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72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B11DA-0C4C-FCDC-4D3C-C4921954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DD052B-A2FA-1C07-7B43-435AE35A4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877F1E-EB02-1043-8F86-83245700D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253CAB4-69FA-EC57-BEA4-DA30F4FCC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D2E1AC4-3DB7-F1B0-AE01-139031CF2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1832C92-3CD3-D8A1-65D7-496614CE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85C81C-66F3-C1EC-34B0-A8652144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640B6B-5EC1-DDCB-FF4C-8223FA7F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9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8D8F8E-DD65-9E6B-93B7-EB84244A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C8D8D5C-9E54-73EB-35B3-A2E88044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55700-7C5D-8E81-9178-CD3B642E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BEC0C6-21B2-C07C-4FD3-B618D7FB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35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D6593A-FBFB-431D-7CDA-F5AB6BFA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725105B-3525-BBB9-017A-F8CCB10F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828C24-86C4-5E46-29C0-E21C87C0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40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7D4242-30BD-A5A4-8D0C-40882A19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475839-C8C6-C4DD-1AA1-C591BF327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9861EF-AE43-7CE2-471C-10C4D08A1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C3790A-D4F3-F509-55C8-EEB870FE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B1890D-A05F-EAC6-3EF2-CFED0931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13CCF4-53D9-A5E6-8B8C-65D1316D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44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0BAEC-7C64-5A59-EC7B-068FBE7E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956FCCF-1CBC-8594-9627-5C746E76C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9D72112-A9BC-EB9B-39A1-F5BCF9663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DDD4A9-5F90-C44C-FEF6-74F35F53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A814BE-7EE8-000D-69E6-2CE2BF86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509110-B76B-A66C-6499-EC63D0C1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34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8FB4E64-C7D7-7418-2ED8-B06C0A03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E7F813-697F-496F-F59D-DCF7CC07C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9257FD-D96A-5B61-0F35-BCE6D1D0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6CBF-19C3-4D2B-AEF3-925121D898A2}" type="datetimeFigureOut">
              <a:rPr lang="fi-FI" smtClean="0"/>
              <a:t>28.6.2023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9EC7A9-7FA7-DE44-AD25-960AFAABD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6E7929-F2ED-7911-86AC-5C9D36BBF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EE72-46A3-43DC-9F01-CF9F10AA5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87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7AA0E-B870-468A-B710-9E7E7C59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Overcoming the Alleged Alienation </a:t>
            </a:r>
            <a:r>
              <a:rPr lang="en-GB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br>
              <a:rPr lang="en-GB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Christianity and Physics                                                           1</a:t>
            </a:r>
            <a:endParaRPr lang="fi-F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B962E0-4E3F-F33D-3640-EFDA964D2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200" dirty="0"/>
              <a:t>       </a:t>
            </a:r>
            <a:r>
              <a:rPr lang="fi-FI" sz="3200" dirty="0" err="1"/>
              <a:t>Introduction</a:t>
            </a:r>
            <a:endParaRPr lang="fi-FI" sz="3200" dirty="0"/>
          </a:p>
          <a:p>
            <a:pPr marL="0" indent="0">
              <a:buNone/>
            </a:pPr>
            <a:r>
              <a:rPr lang="fi-FI" sz="3200" dirty="0"/>
              <a:t>1.  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Encouragement</a:t>
            </a:r>
            <a:r>
              <a:rPr lang="fi-FI" sz="3200" dirty="0"/>
              <a:t> </a:t>
            </a:r>
            <a:r>
              <a:rPr lang="fi-FI" sz="3200" dirty="0" err="1"/>
              <a:t>by</a:t>
            </a:r>
            <a:r>
              <a:rPr lang="fi-FI" sz="3200" dirty="0"/>
              <a:t> Christian </a:t>
            </a:r>
            <a:r>
              <a:rPr lang="fi-FI" sz="3200" dirty="0" err="1"/>
              <a:t>Revelation</a:t>
            </a:r>
            <a:r>
              <a:rPr lang="fi-FI" sz="3200" dirty="0"/>
              <a:t> as </a:t>
            </a:r>
            <a:r>
              <a:rPr lang="fi-FI" sz="3200" dirty="0" err="1"/>
              <a:t>reflected</a:t>
            </a:r>
            <a:br>
              <a:rPr lang="fi-FI" sz="3200" dirty="0"/>
            </a:br>
            <a:r>
              <a:rPr lang="fi-FI" sz="3200" dirty="0"/>
              <a:t>       in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Catholic</a:t>
            </a:r>
            <a:r>
              <a:rPr lang="fi-FI" sz="3200" dirty="0"/>
              <a:t> </a:t>
            </a:r>
            <a:r>
              <a:rPr lang="fi-FI" sz="3200" dirty="0" err="1"/>
              <a:t>Magisterium</a:t>
            </a:r>
            <a:endParaRPr lang="fi-FI" sz="3200" dirty="0"/>
          </a:p>
          <a:p>
            <a:pPr marL="0" indent="0">
              <a:buNone/>
            </a:pPr>
            <a:r>
              <a:rPr lang="en-GB" sz="3200" dirty="0">
                <a:cs typeface="Arial" panose="020B0604020202020204" pitchFamily="34" charset="0"/>
              </a:rPr>
              <a:t>2.   Two Seminal Consequences for Physics</a:t>
            </a:r>
          </a:p>
          <a:p>
            <a:pPr marL="0" indent="0">
              <a:buNone/>
            </a:pPr>
            <a:r>
              <a:rPr lang="en-GB" sz="3200" dirty="0">
                <a:cs typeface="Arial" panose="020B0604020202020204" pitchFamily="34" charset="0"/>
              </a:rPr>
              <a:t>       Conclusion</a:t>
            </a:r>
            <a:endParaRPr lang="fi-FI" sz="32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6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1DF1C4-86AB-1B25-7ED2-0E779AC0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Overcoming the Alleged Alienation </a:t>
            </a:r>
            <a: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b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Christianity and Physics                                                           2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232C71-4F6C-A06E-107E-40DD3DB6D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solidFill>
                  <a:srgbClr val="FF0000"/>
                </a:solidFill>
              </a:rPr>
              <a:t>Introduction</a:t>
            </a:r>
            <a:endParaRPr lang="fi-FI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400" dirty="0"/>
              <a:t>    -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two</a:t>
            </a:r>
            <a:r>
              <a:rPr lang="fi-FI" sz="2400" dirty="0"/>
              <a:t> </a:t>
            </a:r>
            <a:r>
              <a:rPr lang="fi-FI" sz="2400" dirty="0" err="1"/>
              <a:t>roles</a:t>
            </a:r>
            <a:r>
              <a:rPr lang="fi-FI" sz="2400" dirty="0"/>
              <a:t> of </a:t>
            </a:r>
            <a:r>
              <a:rPr lang="fi-FI" sz="2400" dirty="0" err="1"/>
              <a:t>theology</a:t>
            </a:r>
            <a:r>
              <a:rPr lang="fi-FI" sz="2400" dirty="0"/>
              <a:t>: </a:t>
            </a:r>
            <a:r>
              <a:rPr lang="fi-FI" sz="2400" dirty="0" err="1"/>
              <a:t>explanation</a:t>
            </a:r>
            <a:r>
              <a:rPr lang="fi-FI" sz="2400" dirty="0"/>
              <a:t> and </a:t>
            </a:r>
            <a:r>
              <a:rPr lang="fi-FI" sz="2400" dirty="0" err="1"/>
              <a:t>encouragement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    - </a:t>
            </a:r>
            <a:r>
              <a:rPr lang="fi-FI" sz="2400" dirty="0" err="1"/>
              <a:t>Restriction</a:t>
            </a:r>
            <a:r>
              <a:rPr lang="fi-FI" sz="2400" dirty="0"/>
              <a:t> to </a:t>
            </a:r>
            <a:r>
              <a:rPr lang="fi-FI" sz="2400" dirty="0" err="1"/>
              <a:t>Catholic</a:t>
            </a:r>
            <a:r>
              <a:rPr lang="fi-FI" sz="2400" dirty="0"/>
              <a:t> </a:t>
            </a:r>
            <a:r>
              <a:rPr lang="fi-FI" sz="2400" dirty="0" err="1"/>
              <a:t>theology</a:t>
            </a:r>
            <a:r>
              <a:rPr lang="fi-FI" sz="2400" dirty="0"/>
              <a:t> and </a:t>
            </a:r>
            <a:r>
              <a:rPr lang="fi-FI" sz="2400" dirty="0" err="1"/>
              <a:t>Physics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    - </a:t>
            </a:r>
            <a:r>
              <a:rPr lang="fi-FI" sz="2400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alienation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each</a:t>
            </a:r>
            <a:r>
              <a:rPr lang="fi-FI" sz="2400" dirty="0"/>
              <a:t> </a:t>
            </a:r>
            <a:r>
              <a:rPr lang="fi-FI" sz="2400" dirty="0" err="1"/>
              <a:t>other</a:t>
            </a:r>
            <a:r>
              <a:rPr lang="fi-FI" sz="2400" dirty="0"/>
              <a:t> is </a:t>
            </a:r>
            <a:r>
              <a:rPr lang="fi-FI" sz="2400" dirty="0" err="1"/>
              <a:t>mainly</a:t>
            </a:r>
            <a:r>
              <a:rPr lang="fi-FI" sz="2400" dirty="0"/>
              <a:t> </a:t>
            </a:r>
            <a:r>
              <a:rPr lang="fi-FI" sz="2400" dirty="0" err="1"/>
              <a:t>caused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opposition of </a:t>
            </a:r>
            <a:r>
              <a:rPr lang="fi-FI" sz="2400" dirty="0" err="1"/>
              <a:t>mindsets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    - </a:t>
            </a:r>
            <a:r>
              <a:rPr lang="fi-FI" sz="2400" dirty="0" err="1"/>
              <a:t>The</a:t>
            </a:r>
            <a:r>
              <a:rPr lang="fi-FI" sz="2400" dirty="0"/>
              <a:t> ”</a:t>
            </a:r>
            <a:r>
              <a:rPr lang="fi-FI" sz="2400" dirty="0" err="1"/>
              <a:t>strategy</a:t>
            </a:r>
            <a:r>
              <a:rPr lang="fi-FI" sz="2400" dirty="0"/>
              <a:t>”: </a:t>
            </a:r>
            <a:r>
              <a:rPr lang="fi-FI" sz="2400" dirty="0" err="1"/>
              <a:t>beginning</a:t>
            </a:r>
            <a:r>
              <a:rPr lang="fi-FI" sz="2400" dirty="0"/>
              <a:t> to </a:t>
            </a:r>
            <a:r>
              <a:rPr lang="fi-FI" sz="2400" dirty="0" err="1"/>
              <a:t>dissolve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alienation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i="1" dirty="0" err="1"/>
              <a:t>within</a:t>
            </a:r>
            <a:r>
              <a:rPr lang="fi-FI" sz="2400" dirty="0"/>
              <a:t> </a:t>
            </a:r>
            <a:r>
              <a:rPr lang="fi-FI" sz="2400" dirty="0" err="1"/>
              <a:t>Physics</a:t>
            </a:r>
            <a:br>
              <a:rPr lang="fi-FI" sz="2400" dirty="0"/>
            </a:br>
            <a:r>
              <a:rPr lang="fi-FI" sz="2400" dirty="0"/>
              <a:t>       </a:t>
            </a:r>
            <a:r>
              <a:rPr lang="fi-FI" sz="2400" dirty="0" err="1"/>
              <a:t>beginning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ordinary</a:t>
            </a:r>
            <a:r>
              <a:rPr lang="fi-FI" sz="2400" dirty="0"/>
              <a:t> </a:t>
            </a:r>
            <a:r>
              <a:rPr lang="fi-FI" sz="2400" dirty="0" err="1"/>
              <a:t>experience</a:t>
            </a:r>
            <a:r>
              <a:rPr lang="fi-FI" sz="2400" dirty="0"/>
              <a:t> as </a:t>
            </a:r>
            <a:r>
              <a:rPr lang="fi-FI" sz="2400" dirty="0" err="1"/>
              <a:t>encouraged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</a:t>
            </a:r>
            <a:r>
              <a:rPr lang="fi-FI" sz="2400" dirty="0" err="1"/>
              <a:t>Catholic</a:t>
            </a:r>
            <a:r>
              <a:rPr lang="fi-FI" sz="2400" dirty="0"/>
              <a:t> </a:t>
            </a:r>
            <a:r>
              <a:rPr lang="fi-FI" sz="2400" dirty="0" err="1"/>
              <a:t>theology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52415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5B884-BA13-01EC-A864-8FED7B52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Overcoming the Alleged Alienation </a:t>
            </a:r>
            <a: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b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Christianity and Physics                                                           3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8FD23B-5EEE-0872-538F-1770DCF1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sz="2800" dirty="0"/>
          </a:p>
          <a:p>
            <a:pPr marL="0" indent="0">
              <a:lnSpc>
                <a:spcPct val="130000"/>
              </a:lnSpc>
              <a:spcAft>
                <a:spcPts val="2000"/>
              </a:spcAft>
              <a:buNone/>
            </a:pPr>
            <a:r>
              <a:rPr lang="fi-FI" sz="3500" dirty="0">
                <a:solidFill>
                  <a:srgbClr val="FF0000"/>
                </a:solidFill>
              </a:rPr>
              <a:t>1.  </a:t>
            </a:r>
            <a:r>
              <a:rPr lang="fi-FI" sz="3500" dirty="0" err="1">
                <a:solidFill>
                  <a:srgbClr val="FF0000"/>
                </a:solidFill>
              </a:rPr>
              <a:t>The</a:t>
            </a:r>
            <a:r>
              <a:rPr lang="fi-FI" sz="3500" dirty="0">
                <a:solidFill>
                  <a:srgbClr val="FF0000"/>
                </a:solidFill>
              </a:rPr>
              <a:t> </a:t>
            </a:r>
            <a:r>
              <a:rPr lang="fi-FI" sz="3500" i="1" dirty="0" err="1">
                <a:solidFill>
                  <a:srgbClr val="FF0000"/>
                </a:solidFill>
              </a:rPr>
              <a:t>Encouragement</a:t>
            </a:r>
            <a:r>
              <a:rPr lang="fi-FI" sz="3500" dirty="0">
                <a:solidFill>
                  <a:srgbClr val="FF0000"/>
                </a:solidFill>
              </a:rPr>
              <a:t> </a:t>
            </a:r>
            <a:r>
              <a:rPr lang="fi-FI" sz="3500" dirty="0" err="1">
                <a:solidFill>
                  <a:srgbClr val="FF0000"/>
                </a:solidFill>
              </a:rPr>
              <a:t>by</a:t>
            </a:r>
            <a:r>
              <a:rPr lang="fi-FI" sz="3500" dirty="0">
                <a:solidFill>
                  <a:srgbClr val="FF0000"/>
                </a:solidFill>
              </a:rPr>
              <a:t> Christian </a:t>
            </a:r>
            <a:r>
              <a:rPr lang="fi-FI" sz="3500" dirty="0" err="1">
                <a:solidFill>
                  <a:srgbClr val="FF0000"/>
                </a:solidFill>
              </a:rPr>
              <a:t>Revelation</a:t>
            </a:r>
            <a:br>
              <a:rPr lang="fi-FI" sz="3500" dirty="0">
                <a:solidFill>
                  <a:srgbClr val="FF0000"/>
                </a:solidFill>
              </a:rPr>
            </a:br>
            <a:r>
              <a:rPr lang="fi-FI" sz="3500" dirty="0">
                <a:solidFill>
                  <a:srgbClr val="FF0000"/>
                </a:solidFill>
              </a:rPr>
              <a:t>      as </a:t>
            </a:r>
            <a:r>
              <a:rPr lang="fi-FI" sz="3500" dirty="0" err="1">
                <a:solidFill>
                  <a:srgbClr val="FF0000"/>
                </a:solidFill>
              </a:rPr>
              <a:t>reflected</a:t>
            </a:r>
            <a:r>
              <a:rPr lang="fi-FI" sz="3500" dirty="0">
                <a:solidFill>
                  <a:srgbClr val="FF0000"/>
                </a:solidFill>
              </a:rPr>
              <a:t> in </a:t>
            </a:r>
            <a:r>
              <a:rPr lang="fi-FI" sz="3500" dirty="0" err="1">
                <a:solidFill>
                  <a:srgbClr val="FF0000"/>
                </a:solidFill>
              </a:rPr>
              <a:t>the</a:t>
            </a:r>
            <a:r>
              <a:rPr lang="fi-FI" sz="3500" dirty="0">
                <a:solidFill>
                  <a:srgbClr val="FF0000"/>
                </a:solidFill>
              </a:rPr>
              <a:t> </a:t>
            </a:r>
            <a:r>
              <a:rPr lang="fi-FI" sz="3500" dirty="0" err="1">
                <a:solidFill>
                  <a:srgbClr val="FF0000"/>
                </a:solidFill>
              </a:rPr>
              <a:t>Catholic</a:t>
            </a:r>
            <a:r>
              <a:rPr lang="fi-FI" sz="3500" dirty="0">
                <a:solidFill>
                  <a:srgbClr val="FF0000"/>
                </a:solidFill>
              </a:rPr>
              <a:t> </a:t>
            </a:r>
            <a:r>
              <a:rPr lang="fi-FI" sz="3500" dirty="0" err="1">
                <a:solidFill>
                  <a:srgbClr val="FF0000"/>
                </a:solidFill>
              </a:rPr>
              <a:t>Magisterium</a:t>
            </a:r>
            <a:endParaRPr lang="fi-FI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/>
              <a:t>     - </a:t>
            </a:r>
            <a:r>
              <a:rPr lang="fi-FI" dirty="0" err="1"/>
              <a:t>possibility</a:t>
            </a:r>
            <a:r>
              <a:rPr lang="fi-FI" dirty="0"/>
              <a:t> of </a:t>
            </a:r>
            <a:r>
              <a:rPr lang="fi-FI" dirty="0" err="1"/>
              <a:t>recognizing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as </a:t>
            </a:r>
            <a:r>
              <a:rPr lang="fi-FI" dirty="0" err="1"/>
              <a:t>created</a:t>
            </a:r>
            <a:r>
              <a:rPr lang="fi-FI" dirty="0"/>
              <a:t> (</a:t>
            </a:r>
            <a:r>
              <a:rPr lang="fi-FI" sz="1800" dirty="0" err="1"/>
              <a:t>Vat</a:t>
            </a:r>
            <a:r>
              <a:rPr lang="fi-FI" sz="1800" dirty="0"/>
              <a:t>. I, </a:t>
            </a:r>
            <a:r>
              <a:rPr lang="fi-FI" sz="1800" dirty="0" err="1"/>
              <a:t>Dei</a:t>
            </a:r>
            <a:r>
              <a:rPr lang="fi-FI" sz="1800" dirty="0"/>
              <a:t> </a:t>
            </a:r>
            <a:r>
              <a:rPr lang="fi-FI" sz="1800" dirty="0" err="1"/>
              <a:t>Filius</a:t>
            </a:r>
            <a:r>
              <a:rPr lang="fi-FI" sz="1800" dirty="0"/>
              <a:t>, c.2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sz="2800" dirty="0"/>
              <a:t>     - ”</a:t>
            </a:r>
            <a:r>
              <a:rPr lang="fi-FI" sz="2800" dirty="0" err="1"/>
              <a:t>sapiential</a:t>
            </a:r>
            <a:r>
              <a:rPr lang="fi-FI" sz="2800" dirty="0"/>
              <a:t> </a:t>
            </a:r>
            <a:r>
              <a:rPr lang="fi-FI" sz="2800" dirty="0" err="1"/>
              <a:t>horizon</a:t>
            </a:r>
            <a:r>
              <a:rPr lang="fi-FI" sz="2800" dirty="0"/>
              <a:t>” (</a:t>
            </a:r>
            <a:r>
              <a:rPr lang="fi-FI" sz="1800" dirty="0"/>
              <a:t>JP II, </a:t>
            </a:r>
            <a:r>
              <a:rPr lang="fi-FI" sz="1800" dirty="0" err="1"/>
              <a:t>Fides</a:t>
            </a:r>
            <a:r>
              <a:rPr lang="fi-FI" sz="1800" dirty="0"/>
              <a:t> et </a:t>
            </a:r>
            <a:r>
              <a:rPr lang="fi-FI" sz="1800" dirty="0" err="1"/>
              <a:t>ratio</a:t>
            </a:r>
            <a:r>
              <a:rPr lang="fi-FI" sz="1800" dirty="0"/>
              <a:t>, 106,2</a:t>
            </a:r>
            <a:r>
              <a:rPr lang="fi-FI" sz="2800" dirty="0"/>
              <a:t>)</a:t>
            </a:r>
          </a:p>
          <a:p>
            <a:pPr marL="0" indent="0">
              <a:buNone/>
            </a:pPr>
            <a:r>
              <a:rPr lang="fi-FI" dirty="0"/>
              <a:t>     - </a:t>
            </a:r>
            <a:r>
              <a:rPr lang="fi-FI" dirty="0" err="1"/>
              <a:t>parallelism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Incarnation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Word of </a:t>
            </a:r>
            <a:r>
              <a:rPr lang="fi-FI" dirty="0" err="1"/>
              <a:t>God</a:t>
            </a:r>
            <a:r>
              <a:rPr lang="fi-FI" dirty="0"/>
              <a:t> and</a:t>
            </a:r>
            <a:br>
              <a:rPr lang="fi-FI" dirty="0"/>
            </a:br>
            <a:r>
              <a:rPr lang="fi-FI" dirty="0"/>
              <a:t>     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revelation</a:t>
            </a:r>
            <a:r>
              <a:rPr lang="fi-FI" dirty="0"/>
              <a:t> of Word of </a:t>
            </a:r>
            <a:r>
              <a:rPr lang="fi-FI" dirty="0" err="1"/>
              <a:t>God</a:t>
            </a:r>
            <a:r>
              <a:rPr lang="fi-FI" dirty="0"/>
              <a:t> in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(</a:t>
            </a:r>
            <a:r>
              <a:rPr lang="fi-FI" sz="1800" dirty="0"/>
              <a:t>”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Interpretation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br>
              <a:rPr lang="fi-FI" sz="1800" dirty="0"/>
            </a:br>
            <a:r>
              <a:rPr lang="fi-FI" sz="1800" dirty="0"/>
              <a:t>           </a:t>
            </a:r>
            <a:r>
              <a:rPr lang="fi-FI" sz="1800" dirty="0" err="1"/>
              <a:t>Bible</a:t>
            </a:r>
            <a:r>
              <a:rPr lang="fi-FI" sz="1800" dirty="0"/>
              <a:t> in </a:t>
            </a:r>
            <a:r>
              <a:rPr lang="fi-FI" sz="1800" dirty="0" err="1"/>
              <a:t>the</a:t>
            </a:r>
            <a:r>
              <a:rPr lang="fi-FI" sz="1800" dirty="0"/>
              <a:t> Church”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800" dirty="0"/>
              <a:t>     - </a:t>
            </a:r>
            <a:r>
              <a:rPr lang="fi-FI" sz="2800" dirty="0" err="1"/>
              <a:t>remove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”</a:t>
            </a:r>
            <a:r>
              <a:rPr lang="fi-FI" sz="2800" dirty="0" err="1"/>
              <a:t>self-limitation</a:t>
            </a:r>
            <a:r>
              <a:rPr lang="fi-FI" sz="2800" dirty="0"/>
              <a:t> of </a:t>
            </a:r>
            <a:r>
              <a:rPr lang="fi-FI" sz="2800" dirty="0" err="1"/>
              <a:t>reason</a:t>
            </a:r>
            <a:r>
              <a:rPr lang="fi-FI" sz="2800" dirty="0"/>
              <a:t>” (</a:t>
            </a:r>
            <a:r>
              <a:rPr lang="fi-FI" sz="1800" dirty="0"/>
              <a:t>B XVI, </a:t>
            </a:r>
            <a:r>
              <a:rPr lang="fi-FI" sz="1800" dirty="0" err="1"/>
              <a:t>Regensburg</a:t>
            </a:r>
            <a:r>
              <a:rPr lang="fi-FI" sz="1800" dirty="0"/>
              <a:t> </a:t>
            </a:r>
            <a:r>
              <a:rPr lang="fi-FI" sz="1800" dirty="0" err="1"/>
              <a:t>lecture</a:t>
            </a:r>
            <a:r>
              <a:rPr lang="fi-FI" sz="2800" dirty="0"/>
              <a:t>)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643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08C4C-88FF-B3DC-9064-302E974C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Overcoming the Alleged Alienation </a:t>
            </a:r>
            <a: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b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Christianity and Physics                                                           4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C13A30-ED4F-9F67-D3D7-6E2D0B29D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spcAft>
                <a:spcPts val="2400"/>
              </a:spcAft>
              <a:buNone/>
            </a:pPr>
            <a:r>
              <a:rPr lang="fi-FI" sz="3200" dirty="0"/>
              <a:t>2. </a:t>
            </a:r>
            <a:r>
              <a:rPr lang="fi-FI" sz="3200" dirty="0" err="1">
                <a:solidFill>
                  <a:srgbClr val="FF0000"/>
                </a:solidFill>
              </a:rPr>
              <a:t>Two</a:t>
            </a:r>
            <a:r>
              <a:rPr lang="fi-FI" sz="3200" dirty="0">
                <a:solidFill>
                  <a:srgbClr val="FF0000"/>
                </a:solidFill>
              </a:rPr>
              <a:t> </a:t>
            </a:r>
            <a:r>
              <a:rPr lang="fi-FI" sz="3200" dirty="0" err="1">
                <a:solidFill>
                  <a:srgbClr val="FF0000"/>
                </a:solidFill>
              </a:rPr>
              <a:t>Seminal</a:t>
            </a:r>
            <a:r>
              <a:rPr lang="fi-FI" sz="3200" dirty="0">
                <a:solidFill>
                  <a:srgbClr val="FF0000"/>
                </a:solidFill>
              </a:rPr>
              <a:t> </a:t>
            </a:r>
            <a:r>
              <a:rPr lang="fi-FI" sz="3200" dirty="0" err="1">
                <a:solidFill>
                  <a:srgbClr val="FF0000"/>
                </a:solidFill>
              </a:rPr>
              <a:t>Consequences</a:t>
            </a:r>
            <a:r>
              <a:rPr lang="fi-FI" sz="3200" dirty="0">
                <a:solidFill>
                  <a:srgbClr val="FF0000"/>
                </a:solidFill>
              </a:rPr>
              <a:t> </a:t>
            </a:r>
            <a:r>
              <a:rPr lang="fi-FI" sz="3200" dirty="0" err="1">
                <a:solidFill>
                  <a:srgbClr val="FF0000"/>
                </a:solidFill>
              </a:rPr>
              <a:t>from</a:t>
            </a:r>
            <a:r>
              <a:rPr lang="fi-FI" sz="3200" dirty="0">
                <a:solidFill>
                  <a:srgbClr val="FF0000"/>
                </a:solidFill>
              </a:rPr>
              <a:t> and for </a:t>
            </a:r>
            <a:r>
              <a:rPr lang="fi-FI" sz="3200" dirty="0" err="1">
                <a:solidFill>
                  <a:srgbClr val="FF0000"/>
                </a:solidFill>
              </a:rPr>
              <a:t>Physics</a:t>
            </a:r>
            <a:endParaRPr lang="fi-FI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3200" dirty="0"/>
              <a:t>   - </a:t>
            </a:r>
            <a:r>
              <a:rPr lang="fi-FI" sz="3200" i="1" dirty="0" err="1"/>
              <a:t>ambivalence</a:t>
            </a:r>
            <a:r>
              <a:rPr lang="fi-FI" sz="3200" dirty="0"/>
              <a:t> (</a:t>
            </a:r>
            <a:r>
              <a:rPr lang="fi-FI" sz="3200" dirty="0" err="1"/>
              <a:t>intrinsic</a:t>
            </a:r>
            <a:r>
              <a:rPr lang="fi-FI" sz="3200" dirty="0"/>
              <a:t> to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method</a:t>
            </a:r>
            <a:r>
              <a:rPr lang="fi-FI" sz="3200" dirty="0"/>
              <a:t> of </a:t>
            </a:r>
            <a:r>
              <a:rPr lang="fi-FI" sz="3200" dirty="0" err="1"/>
              <a:t>physics</a:t>
            </a:r>
            <a:r>
              <a:rPr lang="fi-FI" sz="3200" dirty="0"/>
              <a:t>)</a:t>
            </a:r>
          </a:p>
          <a:p>
            <a:pPr marL="0" indent="0">
              <a:buNone/>
            </a:pPr>
            <a:r>
              <a:rPr lang="fi-FI" sz="3200" dirty="0"/>
              <a:t>   - </a:t>
            </a:r>
            <a:r>
              <a:rPr lang="fi-FI" sz="3200" i="1" dirty="0" err="1"/>
              <a:t>overinterpretation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double</a:t>
            </a:r>
            <a:r>
              <a:rPr lang="fi-FI" sz="3200" dirty="0"/>
              <a:t> </a:t>
            </a:r>
            <a:r>
              <a:rPr lang="fi-FI" sz="3200" dirty="0" err="1"/>
              <a:t>slit</a:t>
            </a:r>
            <a:r>
              <a:rPr lang="fi-FI" sz="3200" dirty="0"/>
              <a:t> </a:t>
            </a:r>
            <a:r>
              <a:rPr lang="fi-FI" sz="3200" dirty="0" err="1"/>
              <a:t>experiment</a:t>
            </a:r>
            <a:r>
              <a:rPr lang="fi-FI" sz="3200" dirty="0"/>
              <a:t> (</a:t>
            </a:r>
            <a:r>
              <a:rPr lang="fi-FI" sz="3200" dirty="0" err="1"/>
              <a:t>see</a:t>
            </a:r>
            <a:r>
              <a:rPr lang="fi-FI" sz="3200" dirty="0"/>
              <a:t> 4*)</a:t>
            </a:r>
            <a:br>
              <a:rPr lang="fi-FI" sz="3200" dirty="0"/>
            </a:br>
            <a:r>
              <a:rPr lang="fi-FI" sz="3200" dirty="0"/>
              <a:t>     (</a:t>
            </a:r>
            <a:r>
              <a:rPr lang="fi-FI" sz="2400" dirty="0" err="1"/>
              <a:t>logical</a:t>
            </a:r>
            <a:r>
              <a:rPr lang="fi-FI" sz="2400" dirty="0"/>
              <a:t> </a:t>
            </a:r>
            <a:r>
              <a:rPr lang="fi-FI" sz="2400" dirty="0" err="1"/>
              <a:t>mistake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constitutes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particle-wave</a:t>
            </a:r>
            <a:r>
              <a:rPr lang="fi-FI" sz="2400" dirty="0"/>
              <a:t> </a:t>
            </a:r>
            <a:r>
              <a:rPr lang="fi-FI" sz="2400" dirty="0" err="1"/>
              <a:t>dualism</a:t>
            </a:r>
            <a:r>
              <a:rPr lang="fi-FI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83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08C4C-88FF-B3DC-9064-302E974C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Overcoming the Alleged Alienation </a:t>
            </a:r>
            <a: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b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Christianity and Physics                                                          4*</a:t>
            </a:r>
            <a:endParaRPr lang="fi-FI" sz="2800" dirty="0"/>
          </a:p>
        </p:txBody>
      </p:sp>
      <p:pic>
        <p:nvPicPr>
          <p:cNvPr id="5" name="Sisällön paikkamerkki 4" descr="Kuva, joka sisältää kohteen kuvio, mustavalkoinen, taide">
            <a:extLst>
              <a:ext uri="{FF2B5EF4-FFF2-40B4-BE49-F238E27FC236}">
                <a16:creationId xmlns:a16="http://schemas.microsoft.com/office/drawing/2014/main" id="{0F129DB2-777F-B313-1122-7164A378C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1798321"/>
            <a:ext cx="10261600" cy="4694554"/>
          </a:xfrm>
        </p:spPr>
      </p:pic>
    </p:spTree>
    <p:extLst>
      <p:ext uri="{BB962C8B-B14F-4D97-AF65-F5344CB8AC3E}">
        <p14:creationId xmlns:p14="http://schemas.microsoft.com/office/powerpoint/2010/main" val="90471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B79113-6539-E864-6BD9-AF0A4EEA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Overcoming the Alleged Alienation </a:t>
            </a:r>
            <a: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b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Christianity and Physics                                                             </a:t>
            </a:r>
            <a: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B0B998-1734-5B53-E936-F37187A6F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solidFill>
                  <a:srgbClr val="FF0000"/>
                </a:solidFill>
              </a:rPr>
              <a:t>Conclusion</a:t>
            </a:r>
            <a:endParaRPr lang="fi-FI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r>
              <a:rPr lang="fi-FI" sz="2400" dirty="0" err="1"/>
              <a:t>Catholic</a:t>
            </a:r>
            <a:r>
              <a:rPr lang="fi-FI" sz="2400" dirty="0"/>
              <a:t> </a:t>
            </a:r>
            <a:r>
              <a:rPr lang="fi-FI" sz="2400" dirty="0" err="1"/>
              <a:t>theology</a:t>
            </a:r>
            <a:r>
              <a:rPr lang="fi-FI" sz="2400" dirty="0"/>
              <a:t>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fi-FI" sz="2400" dirty="0" err="1"/>
              <a:t>two</a:t>
            </a:r>
            <a:r>
              <a:rPr lang="fi-FI" sz="2400" dirty="0"/>
              <a:t> </a:t>
            </a:r>
            <a:r>
              <a:rPr lang="fi-FI" sz="2400" dirty="0" err="1"/>
              <a:t>functions</a:t>
            </a:r>
            <a:r>
              <a:rPr lang="fi-FI" sz="2400" dirty="0"/>
              <a:t>: </a:t>
            </a:r>
            <a:r>
              <a:rPr lang="fi-FI" sz="2400" dirty="0" err="1"/>
              <a:t>explanation</a:t>
            </a:r>
            <a:r>
              <a:rPr lang="fi-FI" sz="2400" dirty="0"/>
              <a:t> and </a:t>
            </a:r>
            <a:r>
              <a:rPr lang="fi-FI" sz="2400" dirty="0" err="1">
                <a:solidFill>
                  <a:srgbClr val="FF0000"/>
                </a:solidFill>
              </a:rPr>
              <a:t>encouragement</a:t>
            </a:r>
            <a:endParaRPr lang="fi-FI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i-FI" sz="2400" dirty="0" err="1"/>
              <a:t>This</a:t>
            </a:r>
            <a:r>
              <a:rPr lang="fi-FI" sz="2400" dirty="0"/>
              <a:t> </a:t>
            </a:r>
            <a:r>
              <a:rPr lang="fi-FI" sz="2400" dirty="0" err="1"/>
              <a:t>encouragement</a:t>
            </a:r>
            <a:r>
              <a:rPr lang="fi-FI" sz="2400" dirty="0"/>
              <a:t> </a:t>
            </a:r>
            <a:r>
              <a:rPr lang="fi-FI" sz="2400" dirty="0" err="1"/>
              <a:t>refers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high</a:t>
            </a:r>
            <a:r>
              <a:rPr lang="fi-FI" sz="2400" dirty="0"/>
              <a:t> </a:t>
            </a:r>
            <a:r>
              <a:rPr lang="fi-FI" sz="2400" dirty="0" err="1"/>
              <a:t>cognitive</a:t>
            </a:r>
            <a:r>
              <a:rPr lang="fi-FI" sz="2400" dirty="0"/>
              <a:t> </a:t>
            </a:r>
            <a:r>
              <a:rPr lang="fi-FI" sz="2400" dirty="0" err="1"/>
              <a:t>value</a:t>
            </a:r>
            <a:r>
              <a:rPr lang="fi-FI" sz="2400" dirty="0"/>
              <a:t> of </a:t>
            </a:r>
            <a:r>
              <a:rPr lang="fi-FI" sz="2400" dirty="0" err="1"/>
              <a:t>human</a:t>
            </a:r>
            <a:br>
              <a:rPr lang="fi-FI" sz="2400" dirty="0"/>
            </a:br>
            <a:r>
              <a:rPr lang="fi-FI" sz="2400" dirty="0" err="1"/>
              <a:t>cognitive</a:t>
            </a:r>
            <a:r>
              <a:rPr lang="fi-FI" sz="2400" dirty="0"/>
              <a:t> </a:t>
            </a:r>
            <a:r>
              <a:rPr lang="fi-FI" sz="2400" dirty="0" err="1"/>
              <a:t>capacities</a:t>
            </a:r>
            <a:r>
              <a:rPr lang="fi-FI" sz="2400" dirty="0"/>
              <a:t> (</a:t>
            </a:r>
            <a:r>
              <a:rPr lang="fi-FI" sz="2400" dirty="0" err="1"/>
              <a:t>unaided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</a:t>
            </a:r>
            <a:r>
              <a:rPr lang="fi-FI" sz="2400" dirty="0" err="1"/>
              <a:t>grace</a:t>
            </a:r>
            <a:r>
              <a:rPr lang="fi-FI" sz="2400" dirty="0"/>
              <a:t>): </a:t>
            </a:r>
            <a:r>
              <a:rPr lang="fi-FI" sz="2400" dirty="0">
                <a:solidFill>
                  <a:srgbClr val="FF0000"/>
                </a:solidFill>
              </a:rPr>
              <a:t>”</a:t>
            </a:r>
            <a:r>
              <a:rPr lang="fi-FI" sz="2400" dirty="0" err="1">
                <a:solidFill>
                  <a:srgbClr val="FF0000"/>
                </a:solidFill>
              </a:rPr>
              <a:t>trust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your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eyes</a:t>
            </a:r>
            <a:r>
              <a:rPr lang="fi-FI" sz="2400" dirty="0">
                <a:solidFill>
                  <a:srgbClr val="FF0000"/>
                </a:solidFill>
              </a:rPr>
              <a:t> and </a:t>
            </a:r>
            <a:r>
              <a:rPr lang="fi-FI" sz="2400" dirty="0" err="1">
                <a:solidFill>
                  <a:srgbClr val="FF0000"/>
                </a:solidFill>
              </a:rPr>
              <a:t>your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mind</a:t>
            </a:r>
            <a:r>
              <a:rPr lang="fi-FI" sz="2400" dirty="0">
                <a:solidFill>
                  <a:srgbClr val="FF0000"/>
                </a:solidFill>
              </a:rPr>
              <a:t>”</a:t>
            </a:r>
          </a:p>
          <a:p>
            <a:pPr>
              <a:buFontTx/>
              <a:buChar char="-"/>
            </a:pPr>
            <a:r>
              <a:rPr lang="fi-FI" sz="2400" dirty="0" err="1"/>
              <a:t>Two</a:t>
            </a:r>
            <a:r>
              <a:rPr lang="fi-FI" sz="2400" dirty="0"/>
              <a:t> </a:t>
            </a:r>
            <a:r>
              <a:rPr lang="fi-FI" sz="2400" dirty="0" err="1"/>
              <a:t>results</a:t>
            </a:r>
            <a:r>
              <a:rPr lang="fi-FI" sz="2400" dirty="0"/>
              <a:t> of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encouragement</a:t>
            </a:r>
            <a:r>
              <a:rPr lang="fi-FI" sz="2400" dirty="0"/>
              <a:t>:</a:t>
            </a:r>
          </a:p>
          <a:p>
            <a:pPr marL="0" indent="0">
              <a:buNone/>
            </a:pPr>
            <a:r>
              <a:rPr lang="fi-FI" sz="2400" dirty="0"/>
              <a:t>    -  </a:t>
            </a:r>
            <a:r>
              <a:rPr lang="fi-FI" sz="2400" dirty="0" err="1">
                <a:solidFill>
                  <a:srgbClr val="FF0000"/>
                </a:solidFill>
              </a:rPr>
              <a:t>ambivalence</a:t>
            </a:r>
            <a:r>
              <a:rPr lang="fi-FI" sz="2400" dirty="0"/>
              <a:t> </a:t>
            </a:r>
            <a:r>
              <a:rPr lang="fi-FI" dirty="0"/>
              <a:t>(</a:t>
            </a:r>
            <a:r>
              <a:rPr lang="fi-FI" sz="2000" dirty="0" err="1"/>
              <a:t>possibly</a:t>
            </a:r>
            <a:r>
              <a:rPr lang="fi-FI" sz="2000" dirty="0"/>
              <a:t> a </a:t>
            </a:r>
            <a:r>
              <a:rPr lang="fi-FI" sz="2000" dirty="0" err="1"/>
              <a:t>way</a:t>
            </a:r>
            <a:r>
              <a:rPr lang="fi-FI" sz="2000" dirty="0"/>
              <a:t> to some </a:t>
            </a:r>
            <a:r>
              <a:rPr lang="fi-FI" sz="2000" dirty="0" err="1"/>
              <a:t>insight</a:t>
            </a:r>
            <a:r>
              <a:rPr lang="fi-FI" sz="2000" dirty="0"/>
              <a:t> into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role</a:t>
            </a:r>
            <a:r>
              <a:rPr lang="fi-FI" sz="2000" dirty="0"/>
              <a:t> of </a:t>
            </a:r>
            <a:r>
              <a:rPr lang="fi-FI" sz="2000" dirty="0" err="1"/>
              <a:t>mathematics</a:t>
            </a:r>
            <a:r>
              <a:rPr lang="fi-FI" sz="2000" dirty="0"/>
              <a:t> in </a:t>
            </a:r>
            <a:r>
              <a:rPr lang="fi-FI" sz="2000" dirty="0" err="1"/>
              <a:t>physics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   -  </a:t>
            </a:r>
            <a:r>
              <a:rPr lang="fi-FI" sz="2400" dirty="0" err="1">
                <a:solidFill>
                  <a:srgbClr val="FF0000"/>
                </a:solidFill>
              </a:rPr>
              <a:t>particle-wave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dualism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dirty="0"/>
              <a:t>(</a:t>
            </a:r>
            <a:r>
              <a:rPr lang="fi-FI" sz="2000" dirty="0" err="1"/>
              <a:t>correction</a:t>
            </a:r>
            <a:r>
              <a:rPr lang="fi-FI" sz="2000" dirty="0"/>
              <a:t> of a </a:t>
            </a:r>
            <a:r>
              <a:rPr lang="fi-FI" sz="2000" dirty="0" err="1"/>
              <a:t>logical</a:t>
            </a:r>
            <a:r>
              <a:rPr lang="fi-FI" sz="2000" dirty="0"/>
              <a:t> </a:t>
            </a:r>
            <a:r>
              <a:rPr lang="fi-FI" sz="2000" dirty="0" err="1"/>
              <a:t>mistake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755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Laajakuva</PresentationFormat>
  <Paragraphs>37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On Overcoming the Alleged Alienation between Christianity and Physics                                                           1</vt:lpstr>
      <vt:lpstr>On Overcoming the Alleged Alienation between Christianity and Physics                                                           2</vt:lpstr>
      <vt:lpstr>On Overcoming the Alleged Alienation between Christianity and Physics                                                           3</vt:lpstr>
      <vt:lpstr>On Overcoming the Alleged Alienation between Christianity and Physics                                                           4</vt:lpstr>
      <vt:lpstr>On Overcoming the Alleged Alienation between Christianity and Physics                                                          4*</vt:lpstr>
      <vt:lpstr>On Overcoming the Alleged Alienation between Christianity and Physics                                                            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Overcoming the Alienation of Physics from Christianity   1</dc:title>
  <dc:creator>Rudolf Larenz</dc:creator>
  <cp:lastModifiedBy>Rudolf Larenz</cp:lastModifiedBy>
  <cp:revision>50</cp:revision>
  <dcterms:created xsi:type="dcterms:W3CDTF">2023-06-22T15:44:53Z</dcterms:created>
  <dcterms:modified xsi:type="dcterms:W3CDTF">2023-06-28T13:09:52Z</dcterms:modified>
</cp:coreProperties>
</file>