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70" r:id="rId6"/>
    <p:sldId id="271" r:id="rId7"/>
    <p:sldId id="272" r:id="rId8"/>
    <p:sldId id="273" r:id="rId9"/>
    <p:sldId id="284" r:id="rId10"/>
    <p:sldId id="274" r:id="rId11"/>
    <p:sldId id="263" r:id="rId12"/>
    <p:sldId id="275" r:id="rId13"/>
    <p:sldId id="276" r:id="rId14"/>
    <p:sldId id="277" r:id="rId15"/>
    <p:sldId id="278" r:id="rId16"/>
    <p:sldId id="279" r:id="rId17"/>
    <p:sldId id="280" r:id="rId18"/>
    <p:sldId id="281" r:id="rId19"/>
    <p:sldId id="282" r:id="rId20"/>
    <p:sldId id="264" r:id="rId21"/>
    <p:sldId id="283"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29B"/>
    <a:srgbClr val="1B5089"/>
    <a:srgbClr val="2E2E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95" autoAdjust="0"/>
    <p:restoredTop sz="94660"/>
  </p:normalViewPr>
  <p:slideViewPr>
    <p:cSldViewPr snapToGrid="0">
      <p:cViewPr varScale="1">
        <p:scale>
          <a:sx n="90" d="100"/>
          <a:sy n="90" d="100"/>
        </p:scale>
        <p:origin x="780" y="66"/>
      </p:cViewPr>
      <p:guideLst>
        <p:guide orient="horz"/>
        <p:guide pos="3817"/>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45" d="100"/>
          <a:sy n="145" d="100"/>
        </p:scale>
        <p:origin x="629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282B2A-05B9-DA43-B020-0E17B43099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880F47-F956-A04A-B651-0BD4539C20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3D6820-C90F-314A-B635-C792A02598A9}" type="datetimeFigureOut">
              <a:rPr lang="en-US" smtClean="0"/>
              <a:t>12/18/2024</a:t>
            </a:fld>
            <a:endParaRPr lang="en-US"/>
          </a:p>
        </p:txBody>
      </p:sp>
      <p:sp>
        <p:nvSpPr>
          <p:cNvPr id="4" name="Footer Placeholder 3">
            <a:extLst>
              <a:ext uri="{FF2B5EF4-FFF2-40B4-BE49-F238E27FC236}">
                <a16:creationId xmlns:a16="http://schemas.microsoft.com/office/drawing/2014/main" id="{790E4E16-EE10-FD4C-BD38-5D3EA4A780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E22654-B272-734A-8F53-4FAFEF8572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3C2991-C7D9-7247-8934-6D802DBD201F}" type="slidenum">
              <a:rPr lang="en-US" smtClean="0"/>
              <a:t>‹#›</a:t>
            </a:fld>
            <a:endParaRPr lang="en-US"/>
          </a:p>
        </p:txBody>
      </p:sp>
    </p:spTree>
    <p:extLst>
      <p:ext uri="{BB962C8B-B14F-4D97-AF65-F5344CB8AC3E}">
        <p14:creationId xmlns:p14="http://schemas.microsoft.com/office/powerpoint/2010/main" val="2432696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DD683-F048-40F2-8F8B-BB5C49C79AC2}" type="datetimeFigureOut">
              <a:rPr lang="en-US" smtClean="0"/>
              <a:t>12/18/2024</a:t>
            </a:fld>
            <a:endParaRPr lang="en-US"/>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C0BB03-6D45-4B7D-B28F-151C74B803EE}" type="slidenum">
              <a:rPr lang="en-US" smtClean="0"/>
              <a:t>‹#›</a:t>
            </a:fld>
            <a:endParaRPr lang="en-US"/>
          </a:p>
        </p:txBody>
      </p:sp>
    </p:spTree>
    <p:extLst>
      <p:ext uri="{BB962C8B-B14F-4D97-AF65-F5344CB8AC3E}">
        <p14:creationId xmlns:p14="http://schemas.microsoft.com/office/powerpoint/2010/main" val="237379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a:p>
        </p:txBody>
      </p:sp>
      <p:sp>
        <p:nvSpPr>
          <p:cNvPr id="4" name="Slaida numura vietturis 3"/>
          <p:cNvSpPr>
            <a:spLocks noGrp="1"/>
          </p:cNvSpPr>
          <p:nvPr>
            <p:ph type="sldNum" sz="quarter" idx="10"/>
          </p:nvPr>
        </p:nvSpPr>
        <p:spPr/>
        <p:txBody>
          <a:bodyPr/>
          <a:lstStyle/>
          <a:p>
            <a:fld id="{8DC0BB03-6D45-4B7D-B28F-151C74B803EE}" type="slidenum">
              <a:rPr lang="en-US" smtClean="0"/>
              <a:t>1</a:t>
            </a:fld>
            <a:endParaRPr lang="en-US"/>
          </a:p>
        </p:txBody>
      </p:sp>
    </p:spTree>
    <p:extLst>
      <p:ext uri="{BB962C8B-B14F-4D97-AF65-F5344CB8AC3E}">
        <p14:creationId xmlns:p14="http://schemas.microsoft.com/office/powerpoint/2010/main" val="388869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dirty="0"/>
              <a:t>Rediģēt šablona virsraksta stilu</a:t>
            </a:r>
            <a:endParaRPr lang="en-US" dirty="0"/>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Rediģēt šablona apakšvirsraksta stilu</a:t>
            </a:r>
            <a:endParaRPr lang="en-US" dirty="0"/>
          </a:p>
        </p:txBody>
      </p:sp>
      <p:sp>
        <p:nvSpPr>
          <p:cNvPr id="4" name="Rectangle 3">
            <a:extLst>
              <a:ext uri="{FF2B5EF4-FFF2-40B4-BE49-F238E27FC236}">
                <a16:creationId xmlns:a16="http://schemas.microsoft.com/office/drawing/2014/main" id="{3518C710-B841-284D-A600-58291455ABCB}"/>
              </a:ext>
            </a:extLst>
          </p:cNvPr>
          <p:cNvSpPr/>
          <p:nvPr userDrawn="1"/>
        </p:nvSpPr>
        <p:spPr>
          <a:xfrm>
            <a:off x="0" y="5755342"/>
            <a:ext cx="12192000" cy="1272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B9B900A-6B68-0342-8952-BF3D282C41F1}"/>
              </a:ext>
            </a:extLst>
          </p:cNvPr>
          <p:cNvSpPr/>
          <p:nvPr userDrawn="1"/>
        </p:nvSpPr>
        <p:spPr>
          <a:xfrm>
            <a:off x="0" y="2316162"/>
            <a:ext cx="12192000" cy="4712167"/>
          </a:xfrm>
          <a:prstGeom prst="rect">
            <a:avLst/>
          </a:prstGeom>
          <a:solidFill>
            <a:srgbClr val="1B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AE78F8-1E9B-BC4F-BD1C-5BD1F8C4D6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236"/>
          <a:stretch/>
        </p:blipFill>
        <p:spPr>
          <a:xfrm>
            <a:off x="1315452" y="100778"/>
            <a:ext cx="5218978" cy="2215383"/>
          </a:xfrm>
          <a:prstGeom prst="rect">
            <a:avLst/>
          </a:prstGeom>
        </p:spPr>
      </p:pic>
    </p:spTree>
    <p:extLst>
      <p:ext uri="{BB962C8B-B14F-4D97-AF65-F5344CB8AC3E}">
        <p14:creationId xmlns:p14="http://schemas.microsoft.com/office/powerpoint/2010/main" val="2863977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endParaRPr lang="en-US"/>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p:cNvSpPr>
            <a:spLocks noGrp="1"/>
          </p:cNvSpPr>
          <p:nvPr>
            <p:ph type="dt" sz="half" idx="10"/>
          </p:nvPr>
        </p:nvSpPr>
        <p:spPr>
          <a:xfrm>
            <a:off x="838200" y="6356350"/>
            <a:ext cx="2743200" cy="365125"/>
          </a:xfrm>
          <a:prstGeom prst="rect">
            <a:avLst/>
          </a:prstGeom>
        </p:spPr>
        <p:txBody>
          <a:bodyPr/>
          <a:lstStyle/>
          <a:p>
            <a:endParaRPr lang="en-US"/>
          </a:p>
        </p:txBody>
      </p:sp>
      <p:sp>
        <p:nvSpPr>
          <p:cNvPr id="5" name="Kājenes vietturis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aida numura vietturis 5"/>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1716431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a:t>Rediģēt šablona virsraksta stilu</a:t>
            </a:r>
            <a:endParaRPr lang="en-US"/>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p:cNvSpPr>
            <a:spLocks noGrp="1"/>
          </p:cNvSpPr>
          <p:nvPr>
            <p:ph type="dt" sz="half" idx="10"/>
          </p:nvPr>
        </p:nvSpPr>
        <p:spPr>
          <a:xfrm>
            <a:off x="838200" y="6356350"/>
            <a:ext cx="2743200" cy="365125"/>
          </a:xfrm>
          <a:prstGeom prst="rect">
            <a:avLst/>
          </a:prstGeom>
        </p:spPr>
        <p:txBody>
          <a:bodyPr/>
          <a:lstStyle/>
          <a:p>
            <a:endParaRPr lang="en-US"/>
          </a:p>
        </p:txBody>
      </p:sp>
      <p:sp>
        <p:nvSpPr>
          <p:cNvPr id="5" name="Kājenes vietturis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aida numura vietturis 5"/>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261859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rsraksts un saturs">
    <p:spTree>
      <p:nvGrpSpPr>
        <p:cNvPr id="1" name=""/>
        <p:cNvGrpSpPr/>
        <p:nvPr/>
      </p:nvGrpSpPr>
      <p:grpSpPr>
        <a:xfrm>
          <a:off x="0" y="0"/>
          <a:ext cx="0" cy="0"/>
          <a:chOff x="0" y="0"/>
          <a:chExt cx="0" cy="0"/>
        </a:xfrm>
      </p:grpSpPr>
      <p:sp>
        <p:nvSpPr>
          <p:cNvPr id="6" name="Slaida numura vietturis 5"/>
          <p:cNvSpPr>
            <a:spLocks noGrp="1"/>
          </p:cNvSpPr>
          <p:nvPr>
            <p:ph type="sldNum" sz="quarter" idx="12"/>
          </p:nvPr>
        </p:nvSpPr>
        <p:spPr>
          <a:xfrm>
            <a:off x="11645929" y="6256960"/>
            <a:ext cx="605110" cy="332685"/>
          </a:xfrm>
          <a:prstGeom prst="rect">
            <a:avLst/>
          </a:prstGeom>
        </p:spPr>
        <p:txBody>
          <a:bodyPr/>
          <a:lstStyle>
            <a:lvl1pPr algn="ctr">
              <a:defRPr b="0" i="0">
                <a:solidFill>
                  <a:schemeClr val="bg1"/>
                </a:solidFill>
                <a:latin typeface="Arial" panose="020B0604020202020204" pitchFamily="34" charset="0"/>
                <a:cs typeface="Arial" panose="020B0604020202020204" pitchFamily="34" charset="0"/>
              </a:defRPr>
            </a:lvl1pPr>
          </a:lstStyle>
          <a:p>
            <a:fld id="{52874D3B-0145-4B40-BC41-2631D243DCC0}" type="slidenum">
              <a:rPr lang="en-US" smtClean="0"/>
              <a:pPr/>
              <a:t>‹#›</a:t>
            </a:fld>
            <a:endParaRPr lang="en-US" dirty="0"/>
          </a:p>
        </p:txBody>
      </p:sp>
    </p:spTree>
    <p:extLst>
      <p:ext uri="{BB962C8B-B14F-4D97-AF65-F5344CB8AC3E}">
        <p14:creationId xmlns:p14="http://schemas.microsoft.com/office/powerpoint/2010/main" val="366525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US"/>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p:cNvSpPr>
            <a:spLocks noGrp="1"/>
          </p:cNvSpPr>
          <p:nvPr>
            <p:ph type="dt" sz="half" idx="10"/>
          </p:nvPr>
        </p:nvSpPr>
        <p:spPr>
          <a:xfrm>
            <a:off x="838200" y="6356350"/>
            <a:ext cx="2743200" cy="365125"/>
          </a:xfrm>
          <a:prstGeom prst="rect">
            <a:avLst/>
          </a:prstGeom>
        </p:spPr>
        <p:txBody>
          <a:bodyPr/>
          <a:lstStyle/>
          <a:p>
            <a:endParaRPr lang="en-US"/>
          </a:p>
        </p:txBody>
      </p:sp>
      <p:sp>
        <p:nvSpPr>
          <p:cNvPr id="5" name="Kājenes vietturis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aida numura vietturis 5"/>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147535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lv-LV" dirty="0"/>
              <a:t>Rediģēt šablona virsraksta stilu</a:t>
            </a:r>
            <a:endParaRPr lang="en-US" dirty="0"/>
          </a:p>
        </p:txBody>
      </p:sp>
      <p:sp>
        <p:nvSpPr>
          <p:cNvPr id="3" name="Satura vietturis 2"/>
          <p:cNvSpPr>
            <a:spLocks noGrp="1"/>
          </p:cNvSpPr>
          <p:nvPr>
            <p:ph sz="half" idx="1"/>
          </p:nvPr>
        </p:nvSpPr>
        <p:spPr>
          <a:xfrm>
            <a:off x="274319" y="1269961"/>
            <a:ext cx="5745481" cy="490700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endParaRPr lang="en-US" dirty="0"/>
          </a:p>
        </p:txBody>
      </p:sp>
      <p:sp>
        <p:nvSpPr>
          <p:cNvPr id="4" name="Satura vietturis 3"/>
          <p:cNvSpPr>
            <a:spLocks noGrp="1"/>
          </p:cNvSpPr>
          <p:nvPr>
            <p:ph sz="half" idx="2"/>
          </p:nvPr>
        </p:nvSpPr>
        <p:spPr>
          <a:xfrm>
            <a:off x="6172200" y="1269961"/>
            <a:ext cx="5814752" cy="490700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endParaRPr lang="en-US" dirty="0"/>
          </a:p>
        </p:txBody>
      </p:sp>
      <p:sp>
        <p:nvSpPr>
          <p:cNvPr id="5" name="Datuma vietturis 4"/>
          <p:cNvSpPr>
            <a:spLocks noGrp="1"/>
          </p:cNvSpPr>
          <p:nvPr>
            <p:ph type="dt" sz="half" idx="10"/>
          </p:nvPr>
        </p:nvSpPr>
        <p:spPr>
          <a:xfrm>
            <a:off x="838200" y="6356350"/>
            <a:ext cx="2743200" cy="365125"/>
          </a:xfrm>
          <a:prstGeom prst="rect">
            <a:avLst/>
          </a:prstGeom>
        </p:spPr>
        <p:txBody>
          <a:bodyPr/>
          <a:lstStyle/>
          <a:p>
            <a:endParaRPr lang="en-US"/>
          </a:p>
        </p:txBody>
      </p:sp>
      <p:sp>
        <p:nvSpPr>
          <p:cNvPr id="6" name="Kājenes vietturis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aida numura vietturis 6"/>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935391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399011" y="199506"/>
            <a:ext cx="11438313" cy="972590"/>
          </a:xfrm>
        </p:spPr>
        <p:txBody>
          <a:bodyPr/>
          <a:lstStyle/>
          <a:p>
            <a:r>
              <a:rPr lang="lv-LV" dirty="0"/>
              <a:t>Rediģēt šablona virsraksta stilu</a:t>
            </a:r>
            <a:endParaRPr lang="en-US" dirty="0"/>
          </a:p>
        </p:txBody>
      </p:sp>
      <p:sp>
        <p:nvSpPr>
          <p:cNvPr id="3" name="Teksta vietturis 2"/>
          <p:cNvSpPr>
            <a:spLocks noGrp="1"/>
          </p:cNvSpPr>
          <p:nvPr>
            <p:ph type="body" idx="1"/>
          </p:nvPr>
        </p:nvSpPr>
        <p:spPr>
          <a:xfrm>
            <a:off x="399012" y="1426629"/>
            <a:ext cx="55985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a:t>Rediģēt šablona teksta stilus</a:t>
            </a:r>
          </a:p>
        </p:txBody>
      </p:sp>
      <p:sp>
        <p:nvSpPr>
          <p:cNvPr id="4" name="Satura vietturis 3"/>
          <p:cNvSpPr>
            <a:spLocks noGrp="1"/>
          </p:cNvSpPr>
          <p:nvPr>
            <p:ph sz="half" idx="2"/>
          </p:nvPr>
        </p:nvSpPr>
        <p:spPr>
          <a:xfrm>
            <a:off x="399012" y="2310938"/>
            <a:ext cx="5598564" cy="3878725"/>
          </a:xfrm>
        </p:spPr>
        <p:txBody>
          <a:body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endParaRPr lang="en-US" dirty="0"/>
          </a:p>
        </p:txBody>
      </p:sp>
      <p:sp>
        <p:nvSpPr>
          <p:cNvPr id="5" name="Teksta vietturis 4"/>
          <p:cNvSpPr>
            <a:spLocks noGrp="1"/>
          </p:cNvSpPr>
          <p:nvPr>
            <p:ph type="body" sz="quarter" idx="3"/>
          </p:nvPr>
        </p:nvSpPr>
        <p:spPr>
          <a:xfrm>
            <a:off x="6172200" y="1426629"/>
            <a:ext cx="56651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p:cNvSpPr>
            <a:spLocks noGrp="1"/>
          </p:cNvSpPr>
          <p:nvPr>
            <p:ph sz="quarter" idx="4"/>
          </p:nvPr>
        </p:nvSpPr>
        <p:spPr>
          <a:xfrm>
            <a:off x="6172200" y="2310938"/>
            <a:ext cx="5665124" cy="3878725"/>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7" name="Datuma vietturis 6"/>
          <p:cNvSpPr>
            <a:spLocks noGrp="1"/>
          </p:cNvSpPr>
          <p:nvPr>
            <p:ph type="dt" sz="half" idx="10"/>
          </p:nvPr>
        </p:nvSpPr>
        <p:spPr>
          <a:xfrm>
            <a:off x="838200" y="6356350"/>
            <a:ext cx="2743200" cy="365125"/>
          </a:xfrm>
          <a:prstGeom prst="rect">
            <a:avLst/>
          </a:prstGeom>
        </p:spPr>
        <p:txBody>
          <a:bodyPr/>
          <a:lstStyle/>
          <a:p>
            <a:endParaRPr lang="en-US"/>
          </a:p>
        </p:txBody>
      </p:sp>
      <p:sp>
        <p:nvSpPr>
          <p:cNvPr id="8" name="Kājenes vietturis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aida numura vietturis 8"/>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155144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endParaRPr lang="en-US"/>
          </a:p>
        </p:txBody>
      </p:sp>
      <p:sp>
        <p:nvSpPr>
          <p:cNvPr id="3" name="Datuma vietturis 2"/>
          <p:cNvSpPr>
            <a:spLocks noGrp="1"/>
          </p:cNvSpPr>
          <p:nvPr>
            <p:ph type="dt" sz="half" idx="10"/>
          </p:nvPr>
        </p:nvSpPr>
        <p:spPr>
          <a:xfrm>
            <a:off x="838200" y="6356350"/>
            <a:ext cx="2743200" cy="365125"/>
          </a:xfrm>
          <a:prstGeom prst="rect">
            <a:avLst/>
          </a:prstGeom>
        </p:spPr>
        <p:txBody>
          <a:bodyPr/>
          <a:lstStyle/>
          <a:p>
            <a:endParaRPr lang="en-US"/>
          </a:p>
        </p:txBody>
      </p:sp>
      <p:sp>
        <p:nvSpPr>
          <p:cNvPr id="4" name="Kājenes vietturis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aida numura vietturis 4"/>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48786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a:xfrm>
            <a:off x="838200" y="6356350"/>
            <a:ext cx="2743200" cy="365125"/>
          </a:xfrm>
          <a:prstGeom prst="rect">
            <a:avLst/>
          </a:prstGeom>
        </p:spPr>
        <p:txBody>
          <a:bodyPr/>
          <a:lstStyle/>
          <a:p>
            <a:endParaRPr lang="en-US"/>
          </a:p>
        </p:txBody>
      </p:sp>
      <p:sp>
        <p:nvSpPr>
          <p:cNvPr id="3" name="Kājenes vietturis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aida numura vietturis 3"/>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398349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a:xfrm>
            <a:off x="838200" y="6356350"/>
            <a:ext cx="2743200" cy="365125"/>
          </a:xfrm>
          <a:prstGeom prst="rect">
            <a:avLst/>
          </a:prstGeom>
        </p:spPr>
        <p:txBody>
          <a:bodyPr/>
          <a:lstStyle/>
          <a:p>
            <a:endParaRPr lang="en-US"/>
          </a:p>
        </p:txBody>
      </p:sp>
      <p:sp>
        <p:nvSpPr>
          <p:cNvPr id="6" name="Kājenes vietturis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aida numura vietturis 6"/>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30916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a:xfrm>
            <a:off x="838200" y="6356350"/>
            <a:ext cx="2743200" cy="365125"/>
          </a:xfrm>
          <a:prstGeom prst="rect">
            <a:avLst/>
          </a:prstGeom>
        </p:spPr>
        <p:txBody>
          <a:bodyPr/>
          <a:lstStyle/>
          <a:p>
            <a:endParaRPr lang="en-US"/>
          </a:p>
        </p:txBody>
      </p:sp>
      <p:sp>
        <p:nvSpPr>
          <p:cNvPr id="6" name="Kājenes vietturis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aida numura vietturis 6"/>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2155869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315882" y="517138"/>
            <a:ext cx="11712633" cy="794828"/>
          </a:xfrm>
          <a:prstGeom prst="rect">
            <a:avLst/>
          </a:prstGeom>
        </p:spPr>
        <p:txBody>
          <a:bodyPr vert="horz" lIns="91440" tIns="45720" rIns="91440" bIns="45720" rtlCol="0" anchor="ctr">
            <a:normAutofit/>
          </a:bodyPr>
          <a:lstStyle/>
          <a:p>
            <a:r>
              <a:rPr lang="lv-LV" dirty="0"/>
              <a:t>Rediģēt šablona virsraksta stilu</a:t>
            </a:r>
            <a:endParaRPr lang="en-US" dirty="0"/>
          </a:p>
        </p:txBody>
      </p:sp>
      <p:sp>
        <p:nvSpPr>
          <p:cNvPr id="3" name="Teksta vietturis 2"/>
          <p:cNvSpPr>
            <a:spLocks noGrp="1"/>
          </p:cNvSpPr>
          <p:nvPr>
            <p:ph type="body" idx="1"/>
          </p:nvPr>
        </p:nvSpPr>
        <p:spPr>
          <a:xfrm>
            <a:off x="315882" y="1709531"/>
            <a:ext cx="11712633" cy="1928191"/>
          </a:xfrm>
          <a:prstGeom prst="rect">
            <a:avLst/>
          </a:prstGeom>
        </p:spPr>
        <p:txBody>
          <a:bodyPr vert="horz" lIns="91440" tIns="45720" rIns="91440" bIns="45720" rtlCol="0">
            <a:normAutofit/>
          </a:body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endParaRPr lang="en-US" dirty="0"/>
          </a:p>
        </p:txBody>
      </p:sp>
      <p:sp>
        <p:nvSpPr>
          <p:cNvPr id="9" name="Rectangle 8">
            <a:extLst>
              <a:ext uri="{FF2B5EF4-FFF2-40B4-BE49-F238E27FC236}">
                <a16:creationId xmlns:a16="http://schemas.microsoft.com/office/drawing/2014/main" id="{5CC4F950-DFF2-F042-952F-DAC967054040}"/>
              </a:ext>
            </a:extLst>
          </p:cNvPr>
          <p:cNvSpPr/>
          <p:nvPr userDrawn="1"/>
        </p:nvSpPr>
        <p:spPr>
          <a:xfrm>
            <a:off x="1" y="6341165"/>
            <a:ext cx="8948507" cy="1999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8235B9-3821-BA42-BA6A-FE61809AEEA0}"/>
              </a:ext>
            </a:extLst>
          </p:cNvPr>
          <p:cNvSpPr/>
          <p:nvPr userDrawn="1"/>
        </p:nvSpPr>
        <p:spPr>
          <a:xfrm>
            <a:off x="11329703" y="6341164"/>
            <a:ext cx="862297" cy="1999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78A729B-45CF-BC47-8E3F-E0596288AE8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34243" y="5905426"/>
            <a:ext cx="2209725" cy="1071382"/>
          </a:xfrm>
          <a:prstGeom prst="rect">
            <a:avLst/>
          </a:prstGeom>
        </p:spPr>
      </p:pic>
    </p:spTree>
    <p:extLst>
      <p:ext uri="{BB962C8B-B14F-4D97-AF65-F5344CB8AC3E}">
        <p14:creationId xmlns:p14="http://schemas.microsoft.com/office/powerpoint/2010/main" val="2032449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luai@lu.lv" TargetMode="External"/><Relationship Id="rId2" Type="http://schemas.openxmlformats.org/officeDocument/2006/relationships/hyperlink" Target="https://www.lu.lv/en/astr/about/history/" TargetMode="External"/><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hyperlink" Target="https://www.lu.lv/en/about-us/structure/ul-baldone-observator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adsabs.harvard.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space.lu.lv/dspace/handle/7/1171" TargetMode="External"/><Relationship Id="rId2" Type="http://schemas.openxmlformats.org/officeDocument/2006/relationships/hyperlink" Target="http://www.lu.lv/zv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astr.lu.lv/zv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428368" y="2321855"/>
            <a:ext cx="11417643" cy="1500502"/>
          </a:xfrm>
        </p:spPr>
        <p:txBody>
          <a:bodyPr>
            <a:normAutofit/>
          </a:bodyPr>
          <a:lstStyle/>
          <a:p>
            <a:r>
              <a:rPr lang="en-US" sz="4400" dirty="0">
                <a:solidFill>
                  <a:schemeClr val="bg2"/>
                </a:solidFill>
                <a:latin typeface="Arial" panose="020B0604020202020204" pitchFamily="34" charset="0"/>
                <a:cs typeface="Arial" panose="020B0604020202020204" pitchFamily="34" charset="0"/>
              </a:rPr>
              <a:t>Par </a:t>
            </a:r>
            <a:r>
              <a:rPr lang="en-US" sz="4400" dirty="0" err="1">
                <a:solidFill>
                  <a:schemeClr val="bg2"/>
                </a:solidFill>
                <a:latin typeface="Arial" panose="020B0604020202020204" pitchFamily="34" charset="0"/>
                <a:cs typeface="Arial" panose="020B0604020202020204" pitchFamily="34" charset="0"/>
              </a:rPr>
              <a:t>astronomiju</a:t>
            </a:r>
            <a:r>
              <a:rPr lang="en-US" sz="4400" dirty="0">
                <a:solidFill>
                  <a:schemeClr val="bg2"/>
                </a:solidFill>
                <a:latin typeface="Arial" panose="020B0604020202020204" pitchFamily="34" charset="0"/>
                <a:cs typeface="Arial" panose="020B0604020202020204" pitchFamily="34" charset="0"/>
              </a:rPr>
              <a:t> </a:t>
            </a:r>
            <a:r>
              <a:rPr lang="en-US" sz="4400" dirty="0" err="1">
                <a:solidFill>
                  <a:schemeClr val="bg2"/>
                </a:solidFill>
                <a:latin typeface="Arial" panose="020B0604020202020204" pitchFamily="34" charset="0"/>
                <a:cs typeface="Arial" panose="020B0604020202020204" pitchFamily="34" charset="0"/>
              </a:rPr>
              <a:t>Latvijas</a:t>
            </a:r>
            <a:r>
              <a:rPr lang="en-US" sz="4400" dirty="0">
                <a:solidFill>
                  <a:schemeClr val="bg2"/>
                </a:solidFill>
                <a:latin typeface="Arial" panose="020B0604020202020204" pitchFamily="34" charset="0"/>
                <a:cs typeface="Arial" panose="020B0604020202020204" pitchFamily="34" charset="0"/>
              </a:rPr>
              <a:t> </a:t>
            </a:r>
            <a:r>
              <a:rPr lang="en-US" sz="4400" dirty="0" err="1">
                <a:solidFill>
                  <a:schemeClr val="bg2"/>
                </a:solidFill>
                <a:latin typeface="Arial" panose="020B0604020202020204" pitchFamily="34" charset="0"/>
                <a:cs typeface="Arial" panose="020B0604020202020204" pitchFamily="34" charset="0"/>
              </a:rPr>
              <a:t>Universitātē</a:t>
            </a:r>
            <a:r>
              <a:rPr lang="en-US" sz="4400" dirty="0">
                <a:solidFill>
                  <a:schemeClr val="bg2"/>
                </a:solidFill>
                <a:latin typeface="Arial" panose="020B0604020202020204" pitchFamily="34" charset="0"/>
                <a:cs typeface="Arial" panose="020B0604020202020204" pitchFamily="34" charset="0"/>
              </a:rPr>
              <a:t> </a:t>
            </a:r>
            <a:r>
              <a:rPr lang="en-US" sz="4400" dirty="0" err="1">
                <a:solidFill>
                  <a:schemeClr val="bg2"/>
                </a:solidFill>
                <a:latin typeface="Arial" panose="020B0604020202020204" pitchFamily="34" charset="0"/>
                <a:cs typeface="Arial" panose="020B0604020202020204" pitchFamily="34" charset="0"/>
              </a:rPr>
              <a:t>kopš</a:t>
            </a:r>
            <a:r>
              <a:rPr lang="en-US" sz="4400" dirty="0">
                <a:solidFill>
                  <a:schemeClr val="bg2"/>
                </a:solidFill>
                <a:latin typeface="Arial" panose="020B0604020202020204" pitchFamily="34" charset="0"/>
                <a:cs typeface="Arial" panose="020B0604020202020204" pitchFamily="34" charset="0"/>
              </a:rPr>
              <a:t> 1997. </a:t>
            </a:r>
            <a:r>
              <a:rPr lang="en-US" sz="4400" dirty="0" err="1">
                <a:solidFill>
                  <a:schemeClr val="bg2"/>
                </a:solidFill>
                <a:latin typeface="Arial" panose="020B0604020202020204" pitchFamily="34" charset="0"/>
                <a:cs typeface="Arial" panose="020B0604020202020204" pitchFamily="34" charset="0"/>
              </a:rPr>
              <a:t>gada</a:t>
            </a:r>
            <a:endParaRPr lang="en-US" sz="4400" dirty="0">
              <a:solidFill>
                <a:schemeClr val="bg2"/>
              </a:solidFill>
              <a:latin typeface="Arial" panose="020B0604020202020204" pitchFamily="34" charset="0"/>
              <a:cs typeface="Arial" panose="020B0604020202020204" pitchFamily="34" charset="0"/>
            </a:endParaRPr>
          </a:p>
        </p:txBody>
      </p:sp>
      <p:sp>
        <p:nvSpPr>
          <p:cNvPr id="3" name="Apakšvirsraksts 2"/>
          <p:cNvSpPr>
            <a:spLocks noGrp="1"/>
          </p:cNvSpPr>
          <p:nvPr>
            <p:ph type="subTitle" idx="1"/>
          </p:nvPr>
        </p:nvSpPr>
        <p:spPr>
          <a:xfrm>
            <a:off x="1429691" y="4324865"/>
            <a:ext cx="9197119" cy="1788579"/>
          </a:xfrm>
        </p:spPr>
        <p:txBody>
          <a:bodyPr>
            <a:normAutofit/>
          </a:bodyPr>
          <a:lstStyle/>
          <a:p>
            <a:r>
              <a:rPr lang="lv-LV" sz="2800" dirty="0">
                <a:solidFill>
                  <a:schemeClr val="bg2"/>
                </a:solidFill>
                <a:latin typeface="Arial" panose="020B0604020202020204" pitchFamily="34" charset="0"/>
                <a:cs typeface="Arial" panose="020B0604020202020204" pitchFamily="34" charset="0"/>
              </a:rPr>
              <a:t>Irena Pundure, LU Astronomijas institūts</a:t>
            </a:r>
            <a:endParaRPr lang="en-US" sz="2800" dirty="0">
              <a:solidFill>
                <a:schemeClr val="bg2"/>
              </a:solidFill>
              <a:latin typeface="Arial" panose="020B0604020202020204" pitchFamily="34" charset="0"/>
              <a:cs typeface="Arial" panose="020B0604020202020204" pitchFamily="34" charset="0"/>
            </a:endParaRPr>
          </a:p>
          <a:p>
            <a:r>
              <a:rPr lang="en-US" sz="2800" dirty="0">
                <a:solidFill>
                  <a:schemeClr val="bg2"/>
                </a:solidFill>
                <a:latin typeface="Arial" panose="020B0604020202020204" pitchFamily="34" charset="0"/>
                <a:cs typeface="Arial" panose="020B0604020202020204" pitchFamily="34" charset="0"/>
              </a:rPr>
              <a:t>«</a:t>
            </a:r>
            <a:r>
              <a:rPr lang="lv-LV" sz="2800" dirty="0">
                <a:solidFill>
                  <a:schemeClr val="bg2"/>
                </a:solidFill>
                <a:latin typeface="Arial" panose="020B0604020202020204" pitchFamily="34" charset="0"/>
                <a:cs typeface="Arial" panose="020B0604020202020204" pitchFamily="34" charset="0"/>
              </a:rPr>
              <a:t>Zvaigžņotās Debess</a:t>
            </a:r>
            <a:r>
              <a:rPr lang="en-US" sz="2800" dirty="0">
                <a:solidFill>
                  <a:schemeClr val="bg2"/>
                </a:solidFill>
                <a:latin typeface="Arial" panose="020B0604020202020204" pitchFamily="34" charset="0"/>
                <a:cs typeface="Arial" panose="020B0604020202020204" pitchFamily="34" charset="0"/>
              </a:rPr>
              <a:t>» </a:t>
            </a:r>
            <a:r>
              <a:rPr lang="en-US" sz="2800" dirty="0" err="1">
                <a:solidFill>
                  <a:schemeClr val="bg2"/>
                </a:solidFill>
                <a:latin typeface="Arial" panose="020B0604020202020204" pitchFamily="34" charset="0"/>
                <a:cs typeface="Arial" panose="020B0604020202020204" pitchFamily="34" charset="0"/>
              </a:rPr>
              <a:t>atb.sekretāre</a:t>
            </a:r>
            <a:r>
              <a:rPr lang="en-US" sz="2800" dirty="0">
                <a:solidFill>
                  <a:schemeClr val="bg2"/>
                </a:solidFill>
                <a:latin typeface="Arial" panose="020B0604020202020204" pitchFamily="34" charset="0"/>
                <a:cs typeface="Arial" panose="020B0604020202020204" pitchFamily="34" charset="0"/>
              </a:rPr>
              <a:t> (1988-2018) </a:t>
            </a:r>
          </a:p>
          <a:p>
            <a:r>
              <a:rPr lang="lv-LV" sz="2800" dirty="0">
                <a:solidFill>
                  <a:schemeClr val="bg2"/>
                </a:solidFill>
                <a:latin typeface="Arial" panose="020B0604020202020204" pitchFamily="34" charset="0"/>
                <a:cs typeface="Arial" panose="020B0604020202020204" pitchFamily="34" charset="0"/>
              </a:rPr>
              <a:t>202</a:t>
            </a:r>
            <a:r>
              <a:rPr lang="fr-FR" sz="2800" dirty="0">
                <a:solidFill>
                  <a:schemeClr val="bg2"/>
                </a:solidFill>
                <a:latin typeface="Arial" panose="020B0604020202020204" pitchFamily="34" charset="0"/>
                <a:cs typeface="Arial" panose="020B0604020202020204" pitchFamily="34" charset="0"/>
              </a:rPr>
              <a:t>1. </a:t>
            </a:r>
            <a:r>
              <a:rPr lang="fr-FR" sz="2800" dirty="0" err="1">
                <a:solidFill>
                  <a:schemeClr val="bg2"/>
                </a:solidFill>
                <a:latin typeface="Arial" panose="020B0604020202020204" pitchFamily="34" charset="0"/>
                <a:cs typeface="Arial" panose="020B0604020202020204" pitchFamily="34" charset="0"/>
              </a:rPr>
              <a:t>gada</a:t>
            </a:r>
            <a:r>
              <a:rPr lang="fr-FR" sz="2800" dirty="0">
                <a:solidFill>
                  <a:schemeClr val="bg2"/>
                </a:solidFill>
                <a:latin typeface="Arial" panose="020B0604020202020204" pitchFamily="34" charset="0"/>
                <a:cs typeface="Arial" panose="020B0604020202020204" pitchFamily="34" charset="0"/>
              </a:rPr>
              <a:t> 11.</a:t>
            </a:r>
            <a:r>
              <a:rPr lang="lv-LV" sz="2800" dirty="0">
                <a:solidFill>
                  <a:schemeClr val="bg2"/>
                </a:solidFill>
                <a:latin typeface="Arial" panose="020B0604020202020204" pitchFamily="34" charset="0"/>
                <a:cs typeface="Arial" panose="020B0604020202020204" pitchFamily="34" charset="0"/>
              </a:rPr>
              <a:t> </a:t>
            </a:r>
            <a:r>
              <a:rPr lang="fr-FR" sz="2800" dirty="0" err="1">
                <a:solidFill>
                  <a:schemeClr val="bg2"/>
                </a:solidFill>
                <a:latin typeface="Arial" panose="020B0604020202020204" pitchFamily="34" charset="0"/>
                <a:cs typeface="Arial" panose="020B0604020202020204" pitchFamily="34" charset="0"/>
              </a:rPr>
              <a:t>martā</a:t>
            </a:r>
            <a:endParaRPr lang="en-US" sz="2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600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10</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387179" y="228846"/>
            <a:ext cx="11804821" cy="758456"/>
          </a:xfrm>
        </p:spPr>
        <p:txBody>
          <a:bodyPr>
            <a:noAutofit/>
          </a:bodyPr>
          <a:lstStyle/>
          <a:p>
            <a:pPr algn="ctr"/>
            <a:r>
              <a:rPr lang="lv-LV" sz="3600" dirty="0">
                <a:solidFill>
                  <a:srgbClr val="1B5089"/>
                </a:solidFill>
                <a:latin typeface="Arial" panose="020B0604020202020204" pitchFamily="34" charset="0"/>
                <a:cs typeface="Arial" panose="020B0604020202020204" pitchFamily="34" charset="0"/>
              </a:rPr>
              <a:t>Baldones Riekstukalnā sākti asteroīdu novērojumi   </a:t>
            </a:r>
            <a:endParaRPr lang="en-US" sz="3600"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480103" y="1095632"/>
            <a:ext cx="11618971" cy="4774723"/>
          </a:xfrm>
        </p:spPr>
        <p:txBody>
          <a:bodyPr lIns="72000" rIns="144000">
            <a:noAutofit/>
          </a:bodyPr>
          <a:lstStyle/>
          <a:p>
            <a:pPr marL="0" indent="0">
              <a:buNone/>
            </a:pPr>
            <a:r>
              <a:rPr lang="lv-LV" sz="2400" dirty="0"/>
              <a:t>	</a:t>
            </a:r>
            <a:r>
              <a:rPr lang="lv-LV" sz="2400" dirty="0">
                <a:latin typeface="Arial" panose="020B0604020202020204" pitchFamily="34" charset="0"/>
                <a:cs typeface="Arial" panose="020B0604020202020204" pitchFamily="34" charset="0"/>
              </a:rPr>
              <a:t>LUAI Astrofizikas observatorijas Šmidta teleskops Baldones Riekstukalnā pēc spoguļa atjaunošanas un apgādāšanas ar jaunu jutīgu uztveršanas aparatūru ir no jauna iesaistīts LU Astronomiskajā observatorijā agrāk populārajā Saules sistēmas mazo ķermeņu pētniecības virzienā, sākot asteroīdu, tostarp Zemei bīstamo (</a:t>
            </a:r>
            <a:r>
              <a:rPr lang="lv-LV" sz="2400" i="1" dirty="0">
                <a:latin typeface="Arial" panose="020B0604020202020204" pitchFamily="34" charset="0"/>
                <a:cs typeface="Arial" panose="020B0604020202020204" pitchFamily="34" charset="0"/>
              </a:rPr>
              <a:t>NEOA</a:t>
            </a:r>
            <a:r>
              <a:rPr lang="lv-LV" sz="2400" dirty="0">
                <a:latin typeface="Arial" panose="020B0604020202020204" pitchFamily="34" charset="0"/>
                <a:cs typeface="Arial" panose="020B0604020202020204" pitchFamily="34" charset="0"/>
              </a:rPr>
              <a:t> tipa), novērojumus. Latvijas astronomijā pirmo reizi 2008. gadā atklāti un reģistrēti starptautiskajā Mazo planētu centrā </a:t>
            </a:r>
            <a:r>
              <a:rPr lang="lv-LV" sz="2400" i="1" dirty="0">
                <a:latin typeface="Arial" panose="020B0604020202020204" pitchFamily="34" charset="0"/>
                <a:cs typeface="Arial" panose="020B0604020202020204" pitchFamily="34" charset="0"/>
              </a:rPr>
              <a:t>(Minor Planet Center, Smithsonian Astrophysical Observatory, U.S.A.)</a:t>
            </a:r>
            <a:r>
              <a:rPr lang="lv-LV" sz="2400" dirty="0">
                <a:latin typeface="Arial" panose="020B0604020202020204" pitchFamily="34" charset="0"/>
                <a:cs typeface="Arial" panose="020B0604020202020204" pitchFamily="34" charset="0"/>
              </a:rPr>
              <a:t> vairāk nekā 20 jauni asteroīdi. Darbs tiek veikts sadarbībā ar Viļņas universitātes Teorētiskās fizikas un astronomijas institūtu (Lietuva). </a:t>
            </a:r>
            <a:r>
              <a:rPr lang="lv-LV" sz="2400" dirty="0">
                <a:solidFill>
                  <a:srgbClr val="002060"/>
                </a:solidFill>
                <a:latin typeface="Arial" panose="020B0604020202020204" pitchFamily="34" charset="0"/>
                <a:cs typeface="Arial" panose="020B0604020202020204" pitchFamily="34" charset="0"/>
              </a:rPr>
              <a:t>/Alksnis, Ābele, Eglītis u.c., 2009/</a:t>
            </a:r>
            <a:r>
              <a:rPr lang="lv-LV" sz="2400" dirty="0">
                <a:latin typeface="Arial" panose="020B0604020202020204" pitchFamily="34" charset="0"/>
                <a:cs typeface="Arial" panose="020B0604020202020204" pitchFamily="34" charset="0"/>
              </a:rPr>
              <a:t> </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lv-LV" sz="2400" b="1" dirty="0">
                <a:latin typeface="Arial" panose="020B0604020202020204" pitchFamily="34" charset="0"/>
                <a:cs typeface="Arial" panose="020B0604020202020204" pitchFamily="34" charset="0"/>
              </a:rPr>
              <a:t>	2010.</a:t>
            </a:r>
            <a:r>
              <a:rPr lang="lv-LV" sz="2400" dirty="0">
                <a:latin typeface="Arial" panose="020B0604020202020204" pitchFamily="34" charset="0"/>
                <a:cs typeface="Arial" panose="020B0604020202020204" pitchFamily="34" charset="0"/>
              </a:rPr>
              <a:t> gadā izveidota trīs institūtu – LU Atomfizikas un spektroskopijas, LU Astronomijas un LU Ģeodēzijas un ģeoinformātikas – asociācija FOTONIKA-LV (fotonika 21. gs. būs tikpat nozīmīga kā elektronika 20. gs. vai tvaika dzinēji 19. gs.). </a:t>
            </a:r>
            <a:r>
              <a:rPr lang="lv-LV" sz="2400" dirty="0">
                <a:solidFill>
                  <a:srgbClr val="1F229B"/>
                </a:solidFill>
                <a:latin typeface="Arial" panose="020B0604020202020204" pitchFamily="34" charset="0"/>
                <a:cs typeface="Arial" panose="020B0604020202020204" pitchFamily="34" charset="0"/>
              </a:rPr>
              <a:t>/Ūbelis, 2011/</a:t>
            </a:r>
            <a:r>
              <a:rPr lang="lv-LV"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buNone/>
            </a:pPr>
            <a:r>
              <a:rPr lang="lv-LV"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6707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C6787-D30C-D84A-A701-180BCEFEC8F6}"/>
              </a:ext>
            </a:extLst>
          </p:cNvPr>
          <p:cNvSpPr>
            <a:spLocks noGrp="1"/>
          </p:cNvSpPr>
          <p:nvPr>
            <p:ph type="title"/>
          </p:nvPr>
        </p:nvSpPr>
        <p:spPr>
          <a:xfrm>
            <a:off x="423745" y="288324"/>
            <a:ext cx="11452303" cy="2611395"/>
          </a:xfrm>
        </p:spPr>
        <p:txBody>
          <a:bodyPr>
            <a:normAutofit fontScale="90000"/>
          </a:bodyPr>
          <a:lstStyle/>
          <a:p>
            <a:br>
              <a:rPr lang="lv-LV" sz="3600" dirty="0">
                <a:solidFill>
                  <a:srgbClr val="1B5089"/>
                </a:solidFill>
              </a:rPr>
            </a:br>
            <a:br>
              <a:rPr lang="lv-LV" sz="3600" dirty="0">
                <a:solidFill>
                  <a:srgbClr val="1B5089"/>
                </a:solidFill>
              </a:rPr>
            </a:br>
            <a:r>
              <a:rPr lang="en-US" sz="3100" dirty="0" err="1">
                <a:solidFill>
                  <a:srgbClr val="1B5089"/>
                </a:solidFill>
              </a:rPr>
              <a:t>Jaunas</a:t>
            </a:r>
            <a:r>
              <a:rPr lang="en-US" sz="3100" dirty="0">
                <a:solidFill>
                  <a:srgbClr val="1B5089"/>
                </a:solidFill>
              </a:rPr>
              <a:t> </a:t>
            </a:r>
            <a:r>
              <a:rPr lang="en-US" sz="3100" dirty="0" err="1">
                <a:solidFill>
                  <a:srgbClr val="1B5089"/>
                </a:solidFill>
              </a:rPr>
              <a:t>struktūrvienības</a:t>
            </a:r>
            <a:r>
              <a:rPr lang="lv-LV" sz="3100" dirty="0">
                <a:solidFill>
                  <a:srgbClr val="1B5089"/>
                </a:solidFill>
              </a:rPr>
              <a:t> </a:t>
            </a:r>
            <a:br>
              <a:rPr lang="lv-LV" sz="3100" dirty="0">
                <a:solidFill>
                  <a:srgbClr val="1B5089"/>
                </a:solidFill>
              </a:rPr>
            </a:br>
            <a:r>
              <a:rPr lang="lv-LV" sz="3100" dirty="0">
                <a:solidFill>
                  <a:srgbClr val="1B5089"/>
                </a:solidFill>
              </a:rPr>
              <a:t>	</a:t>
            </a:r>
            <a:r>
              <a:rPr lang="en-US" sz="2700" b="0" dirty="0" err="1"/>
              <a:t>Ap</a:t>
            </a:r>
            <a:r>
              <a:rPr lang="en-US" sz="2700" b="0" dirty="0"/>
              <a:t> 2017. </a:t>
            </a:r>
            <a:r>
              <a:rPr lang="en-US" sz="2700" b="0" dirty="0" err="1"/>
              <a:t>gadu</a:t>
            </a:r>
            <a:r>
              <a:rPr lang="en-US" sz="2700" b="0" dirty="0"/>
              <a:t> </a:t>
            </a:r>
            <a:r>
              <a:rPr lang="en-US" sz="2700" b="0" dirty="0" err="1"/>
              <a:t>parādās</a:t>
            </a:r>
            <a:r>
              <a:rPr lang="en-US" sz="2700" b="0" dirty="0"/>
              <a:t> </a:t>
            </a:r>
            <a:r>
              <a:rPr lang="en-US" sz="2700" b="0" dirty="0" err="1"/>
              <a:t>jaunas</a:t>
            </a:r>
            <a:r>
              <a:rPr lang="en-US" sz="2700" b="0" dirty="0"/>
              <a:t> LU </a:t>
            </a:r>
            <a:r>
              <a:rPr lang="en-US" sz="2700" b="0" dirty="0" err="1"/>
              <a:t>astronomiskas</a:t>
            </a:r>
            <a:r>
              <a:rPr lang="en-US" sz="2700" b="0" dirty="0"/>
              <a:t> </a:t>
            </a:r>
            <a:r>
              <a:rPr lang="en-US" sz="2700" b="0" dirty="0" err="1"/>
              <a:t>struktūrvienības</a:t>
            </a:r>
            <a:r>
              <a:rPr lang="en-US" sz="2700" b="0" dirty="0"/>
              <a:t>:</a:t>
            </a:r>
            <a:r>
              <a:rPr lang="en-US" sz="2000" b="0" dirty="0"/>
              <a:t> </a:t>
            </a:r>
            <a:br>
              <a:rPr lang="en-US" sz="2000" b="0" dirty="0"/>
            </a:br>
            <a:r>
              <a:rPr lang="lv-LV" sz="2000" b="0" dirty="0"/>
              <a:t>	</a:t>
            </a:r>
            <a:r>
              <a:rPr lang="en-US" sz="2000" dirty="0"/>
              <a:t>LU </a:t>
            </a:r>
            <a:r>
              <a:rPr lang="en-US" sz="2000" dirty="0" err="1"/>
              <a:t>Astronomijas</a:t>
            </a:r>
            <a:r>
              <a:rPr lang="en-US" sz="2000" dirty="0"/>
              <a:t> </a:t>
            </a:r>
            <a:r>
              <a:rPr lang="en-US" sz="2000" dirty="0" err="1"/>
              <a:t>institūts</a:t>
            </a:r>
            <a:r>
              <a:rPr lang="en-US" sz="2000" b="0" dirty="0"/>
              <a:t> (sk. </a:t>
            </a:r>
            <a:r>
              <a:rPr lang="en-US" sz="2000" b="0" u="sng" dirty="0">
                <a:hlinkClick r:id="rId2"/>
              </a:rPr>
              <a:t>History (lu.lv)</a:t>
            </a:r>
            <a:r>
              <a:rPr lang="en-US" sz="2000" b="0" dirty="0"/>
              <a:t>: 1997 – </a:t>
            </a:r>
            <a:r>
              <a:rPr lang="en-US" sz="2000" b="0" i="1" dirty="0"/>
              <a:t>Astronomical Institute of University of Latvia was founded by merging Astronomical Observatory of University of Latvia and </a:t>
            </a:r>
            <a:r>
              <a:rPr lang="en-US" sz="2000" b="0" i="1" dirty="0" err="1"/>
              <a:t>Baldone’s</a:t>
            </a:r>
            <a:r>
              <a:rPr lang="en-US" sz="2000" b="0" i="1" dirty="0"/>
              <a:t> Astrophysics Observatory of Latvian Academy of Sciences, e-mail:</a:t>
            </a:r>
            <a:r>
              <a:rPr lang="en-US" sz="2000" b="0" dirty="0"/>
              <a:t> </a:t>
            </a:r>
            <a:r>
              <a:rPr lang="en-US" sz="2000" b="0" u="sng" dirty="0">
                <a:hlinkClick r:id="rId3"/>
              </a:rPr>
              <a:t>luai@lu.lv</a:t>
            </a:r>
            <a:r>
              <a:rPr lang="en-US" sz="2000" b="0" dirty="0"/>
              <a:t>) – </a:t>
            </a:r>
            <a:r>
              <a:rPr lang="en-US" sz="2000" b="0" dirty="0" err="1"/>
              <a:t>vai</a:t>
            </a:r>
            <a:r>
              <a:rPr lang="en-US" sz="2000" b="0" dirty="0"/>
              <a:t> </a:t>
            </a:r>
            <a:r>
              <a:rPr lang="en-US" sz="2000" b="0" dirty="0" err="1"/>
              <a:t>tas</a:t>
            </a:r>
            <a:r>
              <a:rPr lang="en-US" sz="2000" b="0" dirty="0"/>
              <a:t> </a:t>
            </a:r>
            <a:r>
              <a:rPr lang="en-US" sz="2000" b="0" dirty="0" err="1"/>
              <a:t>ir</a:t>
            </a:r>
            <a:r>
              <a:rPr lang="en-US" sz="2000" b="0" dirty="0"/>
              <a:t> </a:t>
            </a:r>
            <a:r>
              <a:rPr lang="en-US" sz="2000" b="0" dirty="0" err="1"/>
              <a:t>tas</a:t>
            </a:r>
            <a:r>
              <a:rPr lang="en-US" sz="2000" b="0" dirty="0"/>
              <a:t> pats </a:t>
            </a:r>
            <a:r>
              <a:rPr lang="en-US" sz="2000" b="0" dirty="0" err="1"/>
              <a:t>institūts</a:t>
            </a:r>
            <a:r>
              <a:rPr lang="en-US" sz="2000" b="0" dirty="0"/>
              <a:t>, </a:t>
            </a:r>
            <a:r>
              <a:rPr lang="en-US" sz="2000" b="0" dirty="0" err="1"/>
              <a:t>kas</a:t>
            </a:r>
            <a:r>
              <a:rPr lang="en-US" sz="2000" b="0" dirty="0"/>
              <a:t> </a:t>
            </a:r>
            <a:r>
              <a:rPr lang="en-US" sz="2000" b="0" dirty="0" err="1"/>
              <a:t>izveidots</a:t>
            </a:r>
            <a:r>
              <a:rPr lang="en-US" sz="2000" b="0" dirty="0"/>
              <a:t> </a:t>
            </a:r>
            <a:r>
              <a:rPr lang="en-US" sz="2000" b="0" dirty="0" err="1"/>
              <a:t>ar</a:t>
            </a:r>
            <a:r>
              <a:rPr lang="en-US" sz="2000" b="0" dirty="0"/>
              <a:t> </a:t>
            </a:r>
            <a:r>
              <a:rPr lang="lv-LV" sz="2000" b="0" dirty="0"/>
              <a:t>LU Rektora 01.07.1997. pavēli Nr. 1/112</a:t>
            </a:r>
            <a:r>
              <a:rPr lang="en-US" sz="2000" b="0" dirty="0"/>
              <a:t>? </a:t>
            </a:r>
            <a:r>
              <a:rPr lang="en-US" sz="2000" b="0" dirty="0">
                <a:solidFill>
                  <a:srgbClr val="002060"/>
                </a:solidFill>
              </a:rPr>
              <a:t>/12, 13/</a:t>
            </a:r>
            <a:r>
              <a:rPr lang="en-US" sz="2000" b="0" dirty="0"/>
              <a:t> </a:t>
            </a:r>
            <a:br>
              <a:rPr lang="en-US" sz="2000" b="0" dirty="0"/>
            </a:br>
            <a:r>
              <a:rPr lang="en-US" sz="2000" b="0" dirty="0"/>
              <a:t>	</a:t>
            </a:r>
            <a:r>
              <a:rPr lang="en-US" sz="2000" dirty="0"/>
              <a:t>LU </a:t>
            </a:r>
            <a:r>
              <a:rPr lang="en-US" sz="2000" dirty="0" err="1"/>
              <a:t>Baldones</a:t>
            </a:r>
            <a:r>
              <a:rPr lang="en-US" sz="2000" dirty="0"/>
              <a:t> </a:t>
            </a:r>
            <a:r>
              <a:rPr lang="en-US" sz="2000" dirty="0" err="1"/>
              <a:t>observatorija</a:t>
            </a:r>
            <a:r>
              <a:rPr lang="en-US" sz="2000" b="0" dirty="0"/>
              <a:t> (sk. </a:t>
            </a:r>
            <a:r>
              <a:rPr lang="en-US" sz="2000" b="0" u="sng" dirty="0">
                <a:hlinkClick r:id="rId4"/>
              </a:rPr>
              <a:t>UL </a:t>
            </a:r>
            <a:r>
              <a:rPr lang="en-US" sz="2000" b="0" u="sng" dirty="0" err="1">
                <a:hlinkClick r:id="rId4"/>
              </a:rPr>
              <a:t>Baldone</a:t>
            </a:r>
            <a:r>
              <a:rPr lang="en-US" sz="2000" b="0" u="sng" dirty="0">
                <a:hlinkClick r:id="rId4"/>
              </a:rPr>
              <a:t> observatory (lu.lv)</a:t>
            </a:r>
            <a:r>
              <a:rPr lang="en-US" sz="2000" b="0" dirty="0"/>
              <a:t>: </a:t>
            </a:r>
            <a:r>
              <a:rPr lang="en-US" sz="2000" b="0" i="1" dirty="0"/>
              <a:t>UL </a:t>
            </a:r>
            <a:r>
              <a:rPr lang="en-US" sz="2000" b="0" i="1" dirty="0" err="1"/>
              <a:t>Baldone</a:t>
            </a:r>
            <a:r>
              <a:rPr lang="en-US" sz="2000" b="0" i="1" dirty="0"/>
              <a:t> observatory, Director </a:t>
            </a:r>
            <a:r>
              <a:rPr lang="en-US" sz="2000" b="0" i="1" dirty="0" err="1"/>
              <a:t>I.Eglītis</a:t>
            </a:r>
            <a:r>
              <a:rPr lang="en-US" sz="2000" b="0" dirty="0"/>
              <a:t>), </a:t>
            </a:r>
            <a:r>
              <a:rPr lang="en-US" sz="2000" b="0" dirty="0" err="1"/>
              <a:t>kuras</a:t>
            </a:r>
            <a:r>
              <a:rPr lang="en-US" sz="2000" b="0" dirty="0"/>
              <a:t> moto</a:t>
            </a:r>
            <a:r>
              <a:rPr lang="lv-LV" sz="2000" b="0" dirty="0"/>
              <a:t> </a:t>
            </a:r>
            <a:r>
              <a:rPr lang="lv-LV" sz="2000" b="0" i="1" dirty="0"/>
              <a:t>(sk. attēlus)</a:t>
            </a:r>
            <a:r>
              <a:rPr lang="en-US" sz="2000" b="0" dirty="0"/>
              <a:t>: </a:t>
            </a:r>
            <a:br>
              <a:rPr lang="lv-LV" sz="2000" b="0" dirty="0"/>
            </a:br>
            <a:r>
              <a:rPr lang="lv-LV" sz="2000" b="0" dirty="0"/>
              <a:t>	</a:t>
            </a:r>
            <a:r>
              <a:rPr lang="en-US" sz="2000" b="0" dirty="0"/>
              <a:t>BRAUC CIEMOS – TE IR LIELISKA VIETA, KUR ATPŪSTIES KOPĀ AR DRAUGIEM UN ĢIMENI! </a:t>
            </a:r>
            <a:br>
              <a:rPr lang="en-US" sz="2000" b="0" dirty="0"/>
            </a:br>
            <a:br>
              <a:rPr lang="lv-LV" dirty="0"/>
            </a:br>
            <a:endParaRPr lang="en-US" dirty="0"/>
          </a:p>
        </p:txBody>
      </p:sp>
      <p:pic>
        <p:nvPicPr>
          <p:cNvPr id="6" name="Content Placeholder 5"/>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526628" y="3039762"/>
            <a:ext cx="5483225" cy="2898525"/>
          </a:xfrm>
        </p:spPr>
      </p:pic>
      <p:pic>
        <p:nvPicPr>
          <p:cNvPr id="7" name="Content Placeholder 6"/>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425513" y="3039762"/>
            <a:ext cx="5227511" cy="2898525"/>
          </a:xfrm>
        </p:spPr>
      </p:pic>
      <p:sp>
        <p:nvSpPr>
          <p:cNvPr id="5" name="Slide Number Placeholder 4">
            <a:extLst>
              <a:ext uri="{FF2B5EF4-FFF2-40B4-BE49-F238E27FC236}">
                <a16:creationId xmlns:a16="http://schemas.microsoft.com/office/drawing/2014/main" id="{3E15A692-A9BE-124E-9693-C999C09EFEB9}"/>
              </a:ext>
            </a:extLst>
          </p:cNvPr>
          <p:cNvSpPr>
            <a:spLocks noGrp="1"/>
          </p:cNvSpPr>
          <p:nvPr>
            <p:ph type="sldNum" sz="quarter" idx="12"/>
          </p:nvPr>
        </p:nvSpPr>
        <p:spPr>
          <a:xfrm>
            <a:off x="11653024" y="6258177"/>
            <a:ext cx="538976" cy="365125"/>
          </a:xfrm>
        </p:spPr>
        <p:txBody>
          <a:bodyPr/>
          <a:lstStyle/>
          <a:p>
            <a:pPr algn="ctr"/>
            <a:fld id="{52874D3B-0145-4B40-BC41-2631D243DCC0}" type="slidenum">
              <a:rPr lang="en-US" smtClean="0">
                <a:solidFill>
                  <a:schemeClr val="bg1"/>
                </a:solidFill>
                <a:latin typeface="Arial" panose="020B0604020202020204" pitchFamily="34" charset="0"/>
                <a:cs typeface="Arial" panose="020B0604020202020204" pitchFamily="34" charset="0"/>
              </a:rPr>
              <a:pPr algn="ctr"/>
              <a:t>11</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003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12</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222423" y="186406"/>
            <a:ext cx="11804821" cy="758456"/>
          </a:xfrm>
        </p:spPr>
        <p:txBody>
          <a:bodyPr>
            <a:noAutofit/>
          </a:bodyPr>
          <a:lstStyle/>
          <a:p>
            <a:pPr algn="ctr"/>
            <a:r>
              <a:rPr lang="en-US" sz="3600" dirty="0" err="1">
                <a:solidFill>
                  <a:srgbClr val="1B5089"/>
                </a:solidFill>
                <a:latin typeface="Arial" panose="020B0604020202020204" pitchFamily="34" charset="0"/>
                <a:cs typeface="Arial" panose="020B0604020202020204" pitchFamily="34" charset="0"/>
              </a:rPr>
              <a:t>Kārļa</a:t>
            </a:r>
            <a:r>
              <a:rPr lang="en-US" sz="3600" dirty="0">
                <a:solidFill>
                  <a:srgbClr val="1B5089"/>
                </a:solidFill>
                <a:latin typeface="Arial" panose="020B0604020202020204" pitchFamily="34" charset="0"/>
                <a:cs typeface="Arial" panose="020B0604020202020204" pitchFamily="34" charset="0"/>
              </a:rPr>
              <a:t> </a:t>
            </a:r>
            <a:r>
              <a:rPr lang="en-US" sz="3600" dirty="0" err="1">
                <a:solidFill>
                  <a:srgbClr val="1B5089"/>
                </a:solidFill>
                <a:latin typeface="Arial" panose="020B0604020202020204" pitchFamily="34" charset="0"/>
                <a:cs typeface="Arial" panose="020B0604020202020204" pitchFamily="34" charset="0"/>
              </a:rPr>
              <a:t>Kaufmaņa</a:t>
            </a:r>
            <a:r>
              <a:rPr lang="en-US" sz="3600" dirty="0">
                <a:solidFill>
                  <a:srgbClr val="1B5089"/>
                </a:solidFill>
                <a:latin typeface="Arial" panose="020B0604020202020204" pitchFamily="34" charset="0"/>
                <a:cs typeface="Arial" panose="020B0604020202020204" pitchFamily="34" charset="0"/>
              </a:rPr>
              <a:t> </a:t>
            </a:r>
            <a:r>
              <a:rPr lang="en-US" sz="3600" dirty="0" err="1">
                <a:solidFill>
                  <a:srgbClr val="1B5089"/>
                </a:solidFill>
                <a:latin typeface="Arial" panose="020B0604020202020204" pitchFamily="34" charset="0"/>
                <a:cs typeface="Arial" panose="020B0604020202020204" pitchFamily="34" charset="0"/>
              </a:rPr>
              <a:t>piemiņas</a:t>
            </a:r>
            <a:r>
              <a:rPr lang="en-US" sz="3600" dirty="0">
                <a:solidFill>
                  <a:srgbClr val="1B5089"/>
                </a:solidFill>
                <a:latin typeface="Arial" panose="020B0604020202020204" pitchFamily="34" charset="0"/>
                <a:cs typeface="Arial" panose="020B0604020202020204" pitchFamily="34" charset="0"/>
              </a:rPr>
              <a:t> </a:t>
            </a:r>
            <a:r>
              <a:rPr lang="en-US" sz="3600" dirty="0" err="1">
                <a:solidFill>
                  <a:srgbClr val="1B5089"/>
                </a:solidFill>
                <a:latin typeface="Arial" panose="020B0604020202020204" pitchFamily="34" charset="0"/>
                <a:cs typeface="Arial" panose="020B0604020202020204" pitchFamily="34" charset="0"/>
              </a:rPr>
              <a:t>stipendija</a:t>
            </a:r>
            <a:r>
              <a:rPr lang="en-US" sz="3600" dirty="0">
                <a:solidFill>
                  <a:srgbClr val="1B5089"/>
                </a:solidFill>
                <a:latin typeface="Arial" panose="020B0604020202020204" pitchFamily="34" charset="0"/>
                <a:cs typeface="Arial" panose="020B0604020202020204" pitchFamily="34" charset="0"/>
              </a:rPr>
              <a:t> </a:t>
            </a:r>
            <a:r>
              <a:rPr lang="en-US" sz="3600" dirty="0" err="1">
                <a:solidFill>
                  <a:srgbClr val="1B5089"/>
                </a:solidFill>
                <a:latin typeface="Arial" panose="020B0604020202020204" pitchFamily="34" charset="0"/>
                <a:cs typeface="Arial" panose="020B0604020202020204" pitchFamily="34" charset="0"/>
              </a:rPr>
              <a:t>astronomijā</a:t>
            </a:r>
            <a:r>
              <a:rPr lang="lv-LV" sz="4000" dirty="0">
                <a:solidFill>
                  <a:srgbClr val="1B5089"/>
                </a:solidFill>
                <a:latin typeface="Arial" panose="020B0604020202020204" pitchFamily="34" charset="0"/>
                <a:cs typeface="Arial" panose="020B0604020202020204" pitchFamily="34" charset="0"/>
              </a:rPr>
              <a:t> </a:t>
            </a:r>
            <a:r>
              <a:rPr lang="lv-LV" dirty="0">
                <a:solidFill>
                  <a:srgbClr val="1B5089"/>
                </a:solidFill>
                <a:latin typeface="Arial" panose="020B0604020202020204" pitchFamily="34" charset="0"/>
                <a:cs typeface="Arial" panose="020B0604020202020204" pitchFamily="34" charset="0"/>
              </a:rPr>
              <a:t> </a:t>
            </a:r>
            <a:endParaRPr lang="en-US"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480103" y="1095632"/>
            <a:ext cx="11618971" cy="4868563"/>
          </a:xfrm>
        </p:spPr>
        <p:txBody>
          <a:bodyPr lIns="72000" rIns="144000">
            <a:noAutofit/>
          </a:bodyPr>
          <a:lstStyle/>
          <a:p>
            <a:pPr marL="0" indent="0">
              <a:buNone/>
            </a:pPr>
            <a:r>
              <a:rPr lang="en-US" dirty="0">
                <a:latin typeface="Arial" panose="020B0604020202020204" pitchFamily="34" charset="0"/>
                <a:cs typeface="Arial" panose="020B0604020202020204" pitchFamily="34" charset="0"/>
              </a:rPr>
              <a:t>Lai </a:t>
            </a:r>
            <a:r>
              <a:rPr lang="en-US" dirty="0" err="1">
                <a:latin typeface="Arial" panose="020B0604020202020204" pitchFamily="34" charset="0"/>
                <a:cs typeface="Arial" panose="020B0604020202020204" pitchFamily="34" charset="0"/>
              </a:rPr>
              <a:t>veicinātu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astronomijas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attīstību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Latvijā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latviešu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izcelsmes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Minesotas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universitātes</a:t>
            </a:r>
            <a:r>
              <a:rPr lang="en-US" dirty="0">
                <a:latin typeface="Arial" panose="020B0604020202020204" pitchFamily="34" charset="0"/>
                <a:cs typeface="Arial" panose="020B0604020202020204" pitchFamily="34" charset="0"/>
              </a:rPr>
              <a:t> (ASV) </a:t>
            </a:r>
            <a:r>
              <a:rPr lang="en-US" dirty="0" err="1">
                <a:latin typeface="Arial" panose="020B0604020202020204" pitchFamily="34" charset="0"/>
                <a:cs typeface="Arial" panose="020B0604020202020204" pitchFamily="34" charset="0"/>
              </a:rPr>
              <a:t>emeritētais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astronomijas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profesors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Kārlis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Kaufmanis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2003.</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gadā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Latvijas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Universitātei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testamentāri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novēlējis</a:t>
            </a:r>
            <a:r>
              <a:rPr lang="en-US" dirty="0">
                <a:latin typeface="Arial" panose="020B0604020202020204" pitchFamily="34" charset="0"/>
                <a:cs typeface="Arial" panose="020B0604020202020204" pitchFamily="34" charset="0"/>
              </a:rPr>
              <a:t> 100 000 </a:t>
            </a:r>
            <a:r>
              <a:rPr lang="en-US" i="1" dirty="0">
                <a:latin typeface="Arial" panose="020B0604020202020204" pitchFamily="34" charset="0"/>
                <a:cs typeface="Arial" panose="020B0604020202020204" pitchFamily="34" charset="0"/>
              </a:rPr>
              <a:t>USD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Saskaņā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K.Kaufmaņa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testamentā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pausto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gribu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piemiņas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stipendija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pienākas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studentiem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specializējas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astronomijā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Latvijas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Universitātē</a:t>
            </a:r>
            <a:r>
              <a:rPr lang="en-US" dirty="0">
                <a:latin typeface="Arial" panose="020B0604020202020204" pitchFamily="34" charset="0"/>
                <a:cs typeface="Arial" panose="020B0604020202020204" pitchFamily="34" charset="0"/>
              </a:rPr>
              <a:t>. </a:t>
            </a:r>
            <a:endParaRPr lang="lv-LV" dirty="0">
              <a:latin typeface="Arial" panose="020B0604020202020204" pitchFamily="34" charset="0"/>
              <a:cs typeface="Arial" panose="020B0604020202020204" pitchFamily="34" charset="0"/>
            </a:endParaRPr>
          </a:p>
          <a:p>
            <a:pPr marL="0" indent="0">
              <a:buNone/>
            </a:pPr>
            <a:r>
              <a:rPr lang="lv-LV"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2004.</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gadā</a:t>
            </a:r>
            <a:r>
              <a:rPr lang="en-US" dirty="0">
                <a:latin typeface="Arial" panose="020B0604020202020204" pitchFamily="34" charset="0"/>
                <a:cs typeface="Arial" panose="020B0604020202020204" pitchFamily="34" charset="0"/>
              </a:rPr>
              <a:t> LU </a:t>
            </a:r>
            <a:r>
              <a:rPr lang="en-US" dirty="0" err="1">
                <a:latin typeface="Arial" panose="020B0604020202020204" pitchFamily="34" charset="0"/>
                <a:cs typeface="Arial" panose="020B0604020202020204" pitchFamily="34" charset="0"/>
              </a:rPr>
              <a:t>Astronomijas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institūts</a:t>
            </a:r>
            <a:r>
              <a:rPr lang="en-US" dirty="0">
                <a:latin typeface="Arial" panose="020B0604020202020204" pitchFamily="34" charset="0"/>
                <a:cs typeface="Arial" panose="020B0604020202020204" pitchFamily="34" charset="0"/>
              </a:rPr>
              <a:t> tika </a:t>
            </a:r>
            <a:r>
              <a:rPr lang="en-US" dirty="0" err="1">
                <a:latin typeface="Arial" panose="020B0604020202020204" pitchFamily="34" charset="0"/>
                <a:cs typeface="Arial" panose="020B0604020202020204" pitchFamily="34" charset="0"/>
              </a:rPr>
              <a:t>aicināts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piedalīties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K.Kaufmaņa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piemiņas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stipendijas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Nolikuma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izstrādāšanā</a:t>
            </a:r>
            <a:r>
              <a:rPr lang="en-US" dirty="0">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/4/</a:t>
            </a:r>
            <a:r>
              <a:rPr lang="lv-LV" dirty="0">
                <a:solidFill>
                  <a:srgbClr val="002060"/>
                </a:solidFill>
                <a:latin typeface="Arial" panose="020B0604020202020204" pitchFamily="34" charset="0"/>
                <a:cs typeface="Arial" panose="020B0604020202020204" pitchFamily="34" charset="0"/>
              </a:rPr>
              <a:t> </a:t>
            </a:r>
            <a:endParaRPr lang="lv-LV" dirty="0">
              <a:latin typeface="Arial" panose="020B0604020202020204" pitchFamily="34" charset="0"/>
              <a:cs typeface="Arial" panose="020B0604020202020204" pitchFamily="34" charset="0"/>
            </a:endParaRPr>
          </a:p>
          <a:p>
            <a:pPr marL="0" indent="0">
              <a:buNone/>
            </a:pPr>
            <a:r>
              <a:rPr lang="lv-LV"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2005.</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gadā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iedibināta</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Kārļa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Kaufmaņa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piemiņas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stipendija</a:t>
            </a:r>
            <a:r>
              <a:rPr lang="en-US" dirty="0">
                <a:latin typeface="Arial" panose="020B0604020202020204" pitchFamily="34" charset="0"/>
                <a:cs typeface="Arial" panose="020B0604020202020204" pitchFamily="34" charset="0"/>
              </a:rPr>
              <a:t> un 1.okt.2005. LU </a:t>
            </a:r>
            <a:r>
              <a:rPr lang="en-US" dirty="0" err="1">
                <a:latin typeface="Arial" panose="020B0604020202020204" pitchFamily="34" charset="0"/>
                <a:cs typeface="Arial" panose="020B0604020202020204" pitchFamily="34" charset="0"/>
              </a:rPr>
              <a:t>Lielajā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aulā</a:t>
            </a:r>
            <a:r>
              <a:rPr lang="en-US" dirty="0">
                <a:latin typeface="Arial" panose="020B0604020202020204" pitchFamily="34" charset="0"/>
                <a:cs typeface="Arial" panose="020B0604020202020204" pitchFamily="34" charset="0"/>
              </a:rPr>
              <a:t> tika </a:t>
            </a:r>
            <a:r>
              <a:rPr lang="en-US" dirty="0" err="1">
                <a:latin typeface="Arial" panose="020B0604020202020204" pitchFamily="34" charset="0"/>
                <a:cs typeface="Arial" panose="020B0604020202020204" pitchFamily="34" charset="0"/>
              </a:rPr>
              <a:t>izsniegti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apliecinājumi</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pirmajiem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astronomijas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stipendiātiem</a:t>
            </a:r>
            <a:r>
              <a:rPr lang="en-US" dirty="0">
                <a:latin typeface="Arial" panose="020B0604020202020204" pitchFamily="34" charset="0"/>
                <a:cs typeface="Arial" panose="020B0604020202020204" pitchFamily="34" charset="0"/>
              </a:rPr>
              <a:t> – </a:t>
            </a:r>
            <a:r>
              <a:rPr lang="en-US" b="1" dirty="0" err="1">
                <a:latin typeface="Arial" panose="020B0604020202020204" pitchFamily="34" charset="0"/>
                <a:cs typeface="Arial" panose="020B0604020202020204" pitchFamily="34" charset="0"/>
              </a:rPr>
              <a:t>Arturam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Barzdim</a:t>
            </a:r>
            <a:r>
              <a:rPr lang="en-US" dirty="0">
                <a:latin typeface="Arial" panose="020B0604020202020204" pitchFamily="34" charset="0"/>
                <a:cs typeface="Arial" panose="020B0604020202020204" pitchFamily="34" charset="0"/>
              </a:rPr>
              <a:t> un </a:t>
            </a:r>
            <a:r>
              <a:rPr lang="en-US" b="1" dirty="0" err="1">
                <a:latin typeface="Arial" panose="020B0604020202020204" pitchFamily="34" charset="0"/>
                <a:cs typeface="Arial" panose="020B0604020202020204" pitchFamily="34" charset="0"/>
              </a:rPr>
              <a:t>Jurim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Kalvānam</a:t>
            </a:r>
            <a:r>
              <a:rPr lang="en-US" dirty="0">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a:t>
            </a:r>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7739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13</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222423" y="314002"/>
            <a:ext cx="11804821" cy="758456"/>
          </a:xfrm>
        </p:spPr>
        <p:txBody>
          <a:bodyPr>
            <a:noAutofit/>
          </a:bodyPr>
          <a:lstStyle/>
          <a:p>
            <a:pPr algn="ctr"/>
            <a:r>
              <a:rPr lang="en-US" sz="3600" dirty="0" err="1">
                <a:solidFill>
                  <a:srgbClr val="1B5089"/>
                </a:solidFill>
                <a:latin typeface="Arial" panose="020B0604020202020204" pitchFamily="34" charset="0"/>
                <a:cs typeface="Arial" panose="020B0604020202020204" pitchFamily="34" charset="0"/>
              </a:rPr>
              <a:t>Kārļa</a:t>
            </a:r>
            <a:r>
              <a:rPr lang="en-US" sz="3600" dirty="0">
                <a:solidFill>
                  <a:srgbClr val="1B5089"/>
                </a:solidFill>
                <a:latin typeface="Arial" panose="020B0604020202020204" pitchFamily="34" charset="0"/>
                <a:cs typeface="Arial" panose="020B0604020202020204" pitchFamily="34" charset="0"/>
              </a:rPr>
              <a:t> </a:t>
            </a:r>
            <a:r>
              <a:rPr lang="en-US" sz="3600" dirty="0" err="1">
                <a:solidFill>
                  <a:srgbClr val="1B5089"/>
                </a:solidFill>
                <a:latin typeface="Arial" panose="020B0604020202020204" pitchFamily="34" charset="0"/>
                <a:cs typeface="Arial" panose="020B0604020202020204" pitchFamily="34" charset="0"/>
              </a:rPr>
              <a:t>Kaufmaņa</a:t>
            </a:r>
            <a:r>
              <a:rPr lang="en-US" sz="3600" dirty="0">
                <a:solidFill>
                  <a:srgbClr val="1B5089"/>
                </a:solidFill>
                <a:latin typeface="Arial" panose="020B0604020202020204" pitchFamily="34" charset="0"/>
                <a:cs typeface="Arial" panose="020B0604020202020204" pitchFamily="34" charset="0"/>
              </a:rPr>
              <a:t> </a:t>
            </a:r>
            <a:r>
              <a:rPr lang="en-US" sz="3600" dirty="0" err="1">
                <a:solidFill>
                  <a:srgbClr val="1B5089"/>
                </a:solidFill>
                <a:latin typeface="Arial" panose="020B0604020202020204" pitchFamily="34" charset="0"/>
                <a:cs typeface="Arial" panose="020B0604020202020204" pitchFamily="34" charset="0"/>
              </a:rPr>
              <a:t>piemiņas</a:t>
            </a:r>
            <a:r>
              <a:rPr lang="en-US" sz="3600" dirty="0">
                <a:solidFill>
                  <a:srgbClr val="1B5089"/>
                </a:solidFill>
                <a:latin typeface="Arial" panose="020B0604020202020204" pitchFamily="34" charset="0"/>
                <a:cs typeface="Arial" panose="020B0604020202020204" pitchFamily="34" charset="0"/>
              </a:rPr>
              <a:t> </a:t>
            </a:r>
            <a:r>
              <a:rPr lang="en-US" sz="3600" dirty="0" err="1">
                <a:solidFill>
                  <a:srgbClr val="1B5089"/>
                </a:solidFill>
                <a:latin typeface="Arial" panose="020B0604020202020204" pitchFamily="34" charset="0"/>
                <a:cs typeface="Arial" panose="020B0604020202020204" pitchFamily="34" charset="0"/>
              </a:rPr>
              <a:t>stipendija</a:t>
            </a:r>
            <a:r>
              <a:rPr lang="en-US" sz="3600" dirty="0">
                <a:solidFill>
                  <a:srgbClr val="1B5089"/>
                </a:solidFill>
                <a:latin typeface="Arial" panose="020B0604020202020204" pitchFamily="34" charset="0"/>
                <a:cs typeface="Arial" panose="020B0604020202020204" pitchFamily="34" charset="0"/>
              </a:rPr>
              <a:t> </a:t>
            </a:r>
            <a:r>
              <a:rPr lang="en-US" sz="3600" dirty="0" err="1">
                <a:solidFill>
                  <a:srgbClr val="1B5089"/>
                </a:solidFill>
                <a:latin typeface="Arial" panose="020B0604020202020204" pitchFamily="34" charset="0"/>
                <a:cs typeface="Arial" panose="020B0604020202020204" pitchFamily="34" charset="0"/>
              </a:rPr>
              <a:t>astronomijā</a:t>
            </a:r>
            <a:r>
              <a:rPr lang="lv-LV" sz="4000" dirty="0">
                <a:solidFill>
                  <a:srgbClr val="1B5089"/>
                </a:solidFill>
                <a:latin typeface="Arial" panose="020B0604020202020204" pitchFamily="34" charset="0"/>
                <a:cs typeface="Arial" panose="020B0604020202020204" pitchFamily="34" charset="0"/>
              </a:rPr>
              <a:t> </a:t>
            </a:r>
            <a:r>
              <a:rPr lang="lv-LV" dirty="0">
                <a:solidFill>
                  <a:srgbClr val="1B5089"/>
                </a:solidFill>
                <a:latin typeface="Arial" panose="020B0604020202020204" pitchFamily="34" charset="0"/>
                <a:cs typeface="Arial" panose="020B0604020202020204" pitchFamily="34" charset="0"/>
              </a:rPr>
              <a:t> </a:t>
            </a:r>
            <a:endParaRPr lang="en-US"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480103" y="1095632"/>
            <a:ext cx="11618971" cy="4868563"/>
          </a:xfrm>
        </p:spPr>
        <p:txBody>
          <a:bodyPr lIns="72000" rIns="144000">
            <a:noAutofit/>
          </a:bodyPr>
          <a:lstStyle/>
          <a:p>
            <a:pPr marL="0" indent="0">
              <a:buNone/>
            </a:pPr>
            <a:endParaRPr lang="lv-LV" sz="800" dirty="0"/>
          </a:p>
          <a:p>
            <a:pPr marL="0" indent="0">
              <a:buNone/>
            </a:pPr>
            <a:r>
              <a:rPr lang="lv-LV" dirty="0"/>
              <a:t>	</a:t>
            </a:r>
            <a:r>
              <a:rPr lang="en-US" b="1" dirty="0">
                <a:latin typeface="Arial" panose="020B0604020202020204" pitchFamily="34" charset="0"/>
                <a:cs typeface="Arial" panose="020B0604020202020204" pitchFamily="34" charset="0"/>
              </a:rPr>
              <a:t>16 </a:t>
            </a:r>
            <a:r>
              <a:rPr lang="en-US" b="1" dirty="0" err="1">
                <a:latin typeface="Arial" panose="020B0604020202020204" pitchFamily="34" charset="0"/>
                <a:cs typeface="Arial" panose="020B0604020202020204" pitchFamily="34" charset="0"/>
              </a:rPr>
              <a:t>gados</a:t>
            </a:r>
            <a:r>
              <a:rPr lang="en-US"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kopš stipendijas iedibināšanas – </a:t>
            </a:r>
            <a:r>
              <a:rPr lang="en-US" b="1" dirty="0">
                <a:latin typeface="Arial" panose="020B0604020202020204" pitchFamily="34" charset="0"/>
                <a:cs typeface="Arial" panose="020B0604020202020204" pitchFamily="34" charset="0"/>
              </a:rPr>
              <a:t>12 </a:t>
            </a:r>
            <a:r>
              <a:rPr lang="en-US" b="1" dirty="0" err="1">
                <a:latin typeface="Arial" panose="020B0604020202020204" pitchFamily="34" charset="0"/>
                <a:cs typeface="Arial" panose="020B0604020202020204" pitchFamily="34" charset="0"/>
              </a:rPr>
              <a:t>astronomijas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stipendiāti</a:t>
            </a:r>
            <a:r>
              <a:rPr lang="en-US" dirty="0">
                <a:latin typeface="Arial" panose="020B0604020202020204" pitchFamily="34" charset="0"/>
                <a:cs typeface="Arial" panose="020B0604020202020204" pitchFamily="34" charset="0"/>
              </a:rPr>
              <a:t> (2005-2021)</a:t>
            </a:r>
            <a:r>
              <a:rPr lang="lv-LV"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sešus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akadēmiskos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gadus</a:t>
            </a:r>
            <a:r>
              <a:rPr lang="en-US"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šī stipendija</a:t>
            </a:r>
            <a:r>
              <a:rPr lang="en-US" dirty="0">
                <a:latin typeface="Arial" panose="020B0604020202020204" pitchFamily="34" charset="0"/>
                <a:cs typeface="Arial" panose="020B0604020202020204" pitchFamily="34" charset="0"/>
              </a:rPr>
              <a:t> nav </a:t>
            </a:r>
            <a:r>
              <a:rPr lang="en-US" dirty="0" err="1">
                <a:latin typeface="Arial" panose="020B0604020202020204" pitchFamily="34" charset="0"/>
                <a:cs typeface="Arial" panose="020B0604020202020204" pitchFamily="34" charset="0"/>
              </a:rPr>
              <a:t>piešķirta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Daži</a:t>
            </a:r>
            <a:r>
              <a:rPr lang="en-US"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to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ieguvuši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vairākkārtīgi</a:t>
            </a:r>
            <a:r>
              <a:rPr lang="en-US" dirty="0">
                <a:latin typeface="Arial" panose="020B0604020202020204" pitchFamily="34" charset="0"/>
                <a:cs typeface="Arial" panose="020B0604020202020204" pitchFamily="34" charset="0"/>
              </a:rPr>
              <a:t>: A</a:t>
            </a:r>
            <a:r>
              <a:rPr lang="lv-LV"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Barzdis</a:t>
            </a:r>
            <a:r>
              <a:rPr lang="en-US" dirty="0">
                <a:latin typeface="Arial" panose="020B0604020202020204" pitchFamily="34" charset="0"/>
                <a:cs typeface="Arial" panose="020B0604020202020204" pitchFamily="34" charset="0"/>
              </a:rPr>
              <a:t> – 2x, A</a:t>
            </a:r>
            <a:r>
              <a:rPr lang="lv-LV"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Laure – 2x un K</a:t>
            </a:r>
            <a:r>
              <a:rPr lang="lv-LV"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Puķītis</a:t>
            </a:r>
            <a:r>
              <a:rPr lang="en-US" dirty="0">
                <a:latin typeface="Arial" panose="020B0604020202020204" pitchFamily="34" charset="0"/>
                <a:cs typeface="Arial" panose="020B0604020202020204" pitchFamily="34" charset="0"/>
              </a:rPr>
              <a:t> – 3x. </a:t>
            </a:r>
            <a:endParaRPr lang="lv-LV" dirty="0">
              <a:latin typeface="Arial" panose="020B0604020202020204" pitchFamily="34" charset="0"/>
              <a:cs typeface="Arial" panose="020B0604020202020204" pitchFamily="34" charset="0"/>
            </a:endParaRPr>
          </a:p>
          <a:p>
            <a:pPr marL="0" indent="0">
              <a:buNone/>
            </a:pPr>
            <a:r>
              <a:rPr lang="lv-LV"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Četri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stipendiāti</a:t>
            </a:r>
            <a:r>
              <a:rPr lang="en-US" sz="3200" dirty="0">
                <a:latin typeface="Arial" panose="020B0604020202020204" pitchFamily="34" charset="0"/>
                <a:cs typeface="Arial" panose="020B0604020202020204" pitchFamily="34" charset="0"/>
              </a:rPr>
              <a:t> </a:t>
            </a:r>
            <a:r>
              <a:rPr lang="lv-LV" sz="3200" dirty="0">
                <a:latin typeface="Arial" panose="020B0604020202020204" pitchFamily="34" charset="0"/>
                <a:cs typeface="Arial" panose="020B0604020202020204" pitchFamily="34" charset="0"/>
              </a:rPr>
              <a:t>ir </a:t>
            </a:r>
            <a:r>
              <a:rPr lang="en-US" sz="3200" dirty="0" err="1">
                <a:latin typeface="Arial" panose="020B0604020202020204" pitchFamily="34" charset="0"/>
                <a:cs typeface="Arial" panose="020B0604020202020204" pitchFamily="34" charset="0"/>
              </a:rPr>
              <a:t>ieguvuši</a:t>
            </a:r>
            <a:r>
              <a:rPr lang="en-US" sz="3200"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zinātņu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doktora</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grādu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kādā</a:t>
            </a:r>
            <a:r>
              <a:rPr lang="en-US" sz="3200" dirty="0">
                <a:latin typeface="Arial" panose="020B0604020202020204" pitchFamily="34" charset="0"/>
                <a:cs typeface="Arial" panose="020B0604020202020204" pitchFamily="34" charset="0"/>
              </a:rPr>
              <a:t> no </a:t>
            </a:r>
            <a:r>
              <a:rPr lang="en-US" sz="3200" dirty="0" err="1">
                <a:latin typeface="Arial" panose="020B0604020202020204" pitchFamily="34" charset="0"/>
                <a:cs typeface="Arial" panose="020B0604020202020204" pitchFamily="34" charset="0"/>
              </a:rPr>
              <a:t>astronomijas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apakšnozarēm</a:t>
            </a:r>
            <a:r>
              <a:rPr lang="en-US" sz="3200" dirty="0">
                <a:latin typeface="Arial" panose="020B0604020202020204" pitchFamily="34" charset="0"/>
                <a:cs typeface="Arial" panose="020B0604020202020204" pitchFamily="34" charset="0"/>
              </a:rPr>
              <a:t>: </a:t>
            </a:r>
            <a:endParaRPr lang="lv-LV" sz="3200" dirty="0">
              <a:latin typeface="Arial" panose="020B0604020202020204" pitchFamily="34" charset="0"/>
              <a:cs typeface="Arial" panose="020B0604020202020204" pitchFamily="34" charset="0"/>
            </a:endParaRPr>
          </a:p>
          <a:p>
            <a:pPr marL="0" indent="0">
              <a:buNone/>
            </a:pPr>
            <a:r>
              <a:rPr lang="lv-LV"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Dr.phys</a:t>
            </a:r>
            <a:r>
              <a:rPr lang="en-US" i="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Arturs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Barzdis</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Dr.phys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Juris </a:t>
            </a:r>
            <a:r>
              <a:rPr lang="en-US" dirty="0" err="1">
                <a:latin typeface="Arial" panose="020B0604020202020204" pitchFamily="34" charset="0"/>
                <a:cs typeface="Arial" panose="020B0604020202020204" pitchFamily="34" charset="0"/>
              </a:rPr>
              <a:t>Kalvāns</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PhD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Elvijs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Matrozis</a:t>
            </a:r>
            <a:r>
              <a:rPr lang="en-US" dirty="0">
                <a:latin typeface="Arial" panose="020B0604020202020204" pitchFamily="34" charset="0"/>
                <a:cs typeface="Arial" panose="020B0604020202020204" pitchFamily="34" charset="0"/>
              </a:rPr>
              <a:t> un </a:t>
            </a:r>
            <a:r>
              <a:rPr lang="en-US" i="1" dirty="0" err="1">
                <a:latin typeface="Arial" panose="020B0604020202020204" pitchFamily="34" charset="0"/>
                <a:cs typeface="Arial" panose="020B0604020202020204" pitchFamily="34" charset="0"/>
              </a:rPr>
              <a:t>Dr.phys</a:t>
            </a:r>
            <a:r>
              <a:rPr lang="en-US" i="1"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Olesja</a:t>
            </a:r>
            <a:r>
              <a:rPr lang="en-US" dirty="0">
                <a:latin typeface="Arial" panose="020B0604020202020204" pitchFamily="34" charset="0"/>
                <a:cs typeface="Arial" panose="020B0604020202020204" pitchFamily="34" charset="0"/>
              </a:rPr>
              <a:t> Smirnova. </a:t>
            </a:r>
            <a:endParaRPr lang="lv-LV" dirty="0">
              <a:latin typeface="Arial" panose="020B0604020202020204" pitchFamily="34" charset="0"/>
              <a:cs typeface="Arial" panose="020B0604020202020204" pitchFamily="34" charset="0"/>
            </a:endParaRPr>
          </a:p>
          <a:p>
            <a:pPr marL="0" indent="0">
              <a:buNone/>
            </a:pPr>
            <a:r>
              <a:rPr lang="lv-LV"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Neviens</a:t>
            </a:r>
            <a:r>
              <a:rPr lang="en-US" sz="3200" dirty="0">
                <a:latin typeface="Arial" panose="020B0604020202020204" pitchFamily="34" charset="0"/>
                <a:cs typeface="Arial" panose="020B0604020202020204" pitchFamily="34" charset="0"/>
              </a:rPr>
              <a:t> no </a:t>
            </a:r>
            <a:r>
              <a:rPr lang="en-US" sz="3200" dirty="0" err="1">
                <a:latin typeface="Arial" panose="020B0604020202020204" pitchFamily="34" charset="0"/>
                <a:cs typeface="Arial" panose="020B0604020202020204" pitchFamily="34" charset="0"/>
              </a:rPr>
              <a:t>šiem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zinātņu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doktoriem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nestrādā</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Latvijas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Universitātē</a:t>
            </a:r>
            <a:r>
              <a:rPr lang="en-US" sz="3200" dirty="0">
                <a:latin typeface="Arial" panose="020B0604020202020204" pitchFamily="34" charset="0"/>
                <a:cs typeface="Arial" panose="020B0604020202020204" pitchFamily="34" charset="0"/>
              </a:rPr>
              <a:t>. </a:t>
            </a:r>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9314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14</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222423" y="143874"/>
            <a:ext cx="11804821" cy="724895"/>
          </a:xfrm>
        </p:spPr>
        <p:txBody>
          <a:bodyPr>
            <a:noAutofit/>
          </a:bodyPr>
          <a:lstStyle/>
          <a:p>
            <a:pPr algn="ctr"/>
            <a:r>
              <a:rPr lang="en-US" sz="3600" dirty="0" err="1">
                <a:solidFill>
                  <a:srgbClr val="1B5089"/>
                </a:solidFill>
                <a:latin typeface="Arial" panose="020B0604020202020204" pitchFamily="34" charset="0"/>
                <a:cs typeface="Arial" panose="020B0604020202020204" pitchFamily="34" charset="0"/>
              </a:rPr>
              <a:t>Kārļa</a:t>
            </a:r>
            <a:r>
              <a:rPr lang="en-US" sz="3600" dirty="0">
                <a:solidFill>
                  <a:srgbClr val="1B5089"/>
                </a:solidFill>
                <a:latin typeface="Arial" panose="020B0604020202020204" pitchFamily="34" charset="0"/>
                <a:cs typeface="Arial" panose="020B0604020202020204" pitchFamily="34" charset="0"/>
              </a:rPr>
              <a:t> </a:t>
            </a:r>
            <a:r>
              <a:rPr lang="en-US" sz="3600" dirty="0" err="1">
                <a:solidFill>
                  <a:srgbClr val="1B5089"/>
                </a:solidFill>
                <a:latin typeface="Arial" panose="020B0604020202020204" pitchFamily="34" charset="0"/>
                <a:cs typeface="Arial" panose="020B0604020202020204" pitchFamily="34" charset="0"/>
              </a:rPr>
              <a:t>Kaufmaņa</a:t>
            </a:r>
            <a:r>
              <a:rPr lang="en-US" sz="3600" dirty="0">
                <a:solidFill>
                  <a:srgbClr val="1B5089"/>
                </a:solidFill>
                <a:latin typeface="Arial" panose="020B0604020202020204" pitchFamily="34" charset="0"/>
                <a:cs typeface="Arial" panose="020B0604020202020204" pitchFamily="34" charset="0"/>
              </a:rPr>
              <a:t> </a:t>
            </a:r>
            <a:r>
              <a:rPr lang="en-US" sz="3600" dirty="0" err="1">
                <a:solidFill>
                  <a:srgbClr val="1B5089"/>
                </a:solidFill>
                <a:latin typeface="Arial" panose="020B0604020202020204" pitchFamily="34" charset="0"/>
                <a:cs typeface="Arial" panose="020B0604020202020204" pitchFamily="34" charset="0"/>
              </a:rPr>
              <a:t>piemiņas</a:t>
            </a:r>
            <a:r>
              <a:rPr lang="en-US" sz="3600" dirty="0">
                <a:solidFill>
                  <a:srgbClr val="1B5089"/>
                </a:solidFill>
                <a:latin typeface="Arial" panose="020B0604020202020204" pitchFamily="34" charset="0"/>
                <a:cs typeface="Arial" panose="020B0604020202020204" pitchFamily="34" charset="0"/>
              </a:rPr>
              <a:t> </a:t>
            </a:r>
            <a:r>
              <a:rPr lang="en-US" sz="3600" dirty="0" err="1">
                <a:solidFill>
                  <a:srgbClr val="1B5089"/>
                </a:solidFill>
                <a:latin typeface="Arial" panose="020B0604020202020204" pitchFamily="34" charset="0"/>
                <a:cs typeface="Arial" panose="020B0604020202020204" pitchFamily="34" charset="0"/>
              </a:rPr>
              <a:t>stipendija</a:t>
            </a:r>
            <a:r>
              <a:rPr lang="en-US" sz="3600" dirty="0">
                <a:solidFill>
                  <a:srgbClr val="1B5089"/>
                </a:solidFill>
                <a:latin typeface="Arial" panose="020B0604020202020204" pitchFamily="34" charset="0"/>
                <a:cs typeface="Arial" panose="020B0604020202020204" pitchFamily="34" charset="0"/>
              </a:rPr>
              <a:t> </a:t>
            </a:r>
            <a:r>
              <a:rPr lang="en-US" sz="3600" dirty="0" err="1">
                <a:solidFill>
                  <a:srgbClr val="1B5089"/>
                </a:solidFill>
                <a:latin typeface="Arial" panose="020B0604020202020204" pitchFamily="34" charset="0"/>
                <a:cs typeface="Arial" panose="020B0604020202020204" pitchFamily="34" charset="0"/>
              </a:rPr>
              <a:t>astronomijā</a:t>
            </a:r>
            <a:r>
              <a:rPr lang="lv-LV" sz="4000" dirty="0">
                <a:solidFill>
                  <a:srgbClr val="1B5089"/>
                </a:solidFill>
                <a:latin typeface="Arial" panose="020B0604020202020204" pitchFamily="34" charset="0"/>
                <a:cs typeface="Arial" panose="020B0604020202020204" pitchFamily="34" charset="0"/>
              </a:rPr>
              <a:t> </a:t>
            </a:r>
            <a:r>
              <a:rPr lang="lv-LV" dirty="0">
                <a:solidFill>
                  <a:srgbClr val="1B5089"/>
                </a:solidFill>
                <a:latin typeface="Arial" panose="020B0604020202020204" pitchFamily="34" charset="0"/>
                <a:cs typeface="Arial" panose="020B0604020202020204" pitchFamily="34" charset="0"/>
              </a:rPr>
              <a:t> </a:t>
            </a:r>
            <a:endParaRPr lang="en-US"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480103" y="947351"/>
            <a:ext cx="11618971" cy="5049795"/>
          </a:xfrm>
        </p:spPr>
        <p:txBody>
          <a:bodyPr lIns="72000" rIns="144000">
            <a:noAutofit/>
          </a:bodyPr>
          <a:lstStyle/>
          <a:p>
            <a:pPr marL="0" indent="0">
              <a:buNone/>
            </a:pPr>
            <a:r>
              <a:rPr lang="lv-LV" sz="24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Astrofizikas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datu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bāze</a:t>
            </a:r>
            <a:r>
              <a:rPr lang="en-US" sz="2000" dirty="0">
                <a:latin typeface="Arial" panose="020B0604020202020204" pitchFamily="34" charset="0"/>
                <a:cs typeface="Arial" panose="020B0604020202020204" pitchFamily="34" charset="0"/>
              </a:rPr>
              <a:t> </a:t>
            </a:r>
            <a:r>
              <a:rPr lang="en-US" sz="2000" i="1" dirty="0">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SAO/NASA Astrophysics Data System</a:t>
            </a:r>
            <a:r>
              <a:rPr lang="en-US" sz="2000" i="1" dirty="0">
                <a:latin typeface="Arial" panose="020B0604020202020204" pitchFamily="34" charset="0"/>
                <a:cs typeface="Arial" panose="020B0604020202020204" pitchFamily="34" charset="0"/>
              </a:rPr>
              <a:t> (ADS)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visvairāk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publikāciju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uzrāda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pirmo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gadu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stipendiātiem-zinātņu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doktoriem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A.Barzdim</a:t>
            </a:r>
            <a:r>
              <a:rPr lang="en-US" sz="2000" dirty="0">
                <a:latin typeface="Arial" panose="020B0604020202020204" pitchFamily="34" charset="0"/>
                <a:cs typeface="Arial" panose="020B0604020202020204" pitchFamily="34" charset="0"/>
              </a:rPr>
              <a:t> (13 </a:t>
            </a:r>
            <a:r>
              <a:rPr lang="lv-LV" sz="2000" dirty="0">
                <a:latin typeface="Arial" panose="020B0604020202020204" pitchFamily="34" charset="0"/>
                <a:cs typeface="Arial" panose="020B0604020202020204" pitchFamily="34" charset="0"/>
              </a:rPr>
              <a:t>publik. </a:t>
            </a:r>
            <a:r>
              <a:rPr lang="en-US" sz="2000" dirty="0">
                <a:latin typeface="Arial" panose="020B0604020202020204" pitchFamily="34" charset="0"/>
                <a:cs typeface="Arial" panose="020B0604020202020204" pitchFamily="34" charset="0"/>
              </a:rPr>
              <a:t>– 2003-2016), </a:t>
            </a:r>
            <a:r>
              <a:rPr lang="en-US" sz="2000" dirty="0" err="1">
                <a:latin typeface="Arial" panose="020B0604020202020204" pitchFamily="34" charset="0"/>
                <a:cs typeface="Arial" panose="020B0604020202020204" pitchFamily="34" charset="0"/>
              </a:rPr>
              <a:t>J.Kalvānam</a:t>
            </a:r>
            <a:r>
              <a:rPr lang="en-US" sz="2000" dirty="0">
                <a:latin typeface="Arial" panose="020B0604020202020204" pitchFamily="34" charset="0"/>
                <a:cs typeface="Arial" panose="020B0604020202020204" pitchFamily="34" charset="0"/>
              </a:rPr>
              <a:t> (21 – 2010-2021) un </a:t>
            </a:r>
            <a:r>
              <a:rPr lang="en-US" sz="2000" dirty="0" err="1">
                <a:latin typeface="Arial" panose="020B0604020202020204" pitchFamily="34" charset="0"/>
                <a:cs typeface="Arial" panose="020B0604020202020204" pitchFamily="34" charset="0"/>
              </a:rPr>
              <a:t>O.Smirnovai</a:t>
            </a:r>
            <a:r>
              <a:rPr lang="en-US" sz="2000" dirty="0">
                <a:latin typeface="Arial" panose="020B0604020202020204" pitchFamily="34" charset="0"/>
                <a:cs typeface="Arial" panose="020B0604020202020204" pitchFamily="34" charset="0"/>
              </a:rPr>
              <a:t> (&gt;20 – 2004-2020, </a:t>
            </a:r>
            <a:r>
              <a:rPr lang="en-US" sz="2000" dirty="0" err="1">
                <a:latin typeface="Arial" panose="020B0604020202020204" pitchFamily="34" charset="0"/>
                <a:cs typeface="Arial" panose="020B0604020202020204" pitchFamily="34" charset="0"/>
              </a:rPr>
              <a:t>pašlaik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Spānijā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Arī</a:t>
            </a:r>
            <a:r>
              <a:rPr lang="en-US" sz="2000" dirty="0">
                <a:latin typeface="Arial" panose="020B0604020202020204" pitchFamily="34" charset="0"/>
                <a:cs typeface="Arial" panose="020B0604020202020204" pitchFamily="34" charset="0"/>
              </a:rPr>
              <a:t> 2010./2011. </a:t>
            </a:r>
            <a:r>
              <a:rPr lang="en-US" sz="2000" dirty="0" err="1">
                <a:latin typeface="Arial" panose="020B0604020202020204" pitchFamily="34" charset="0"/>
                <a:cs typeface="Arial" panose="020B0604020202020204" pitchFamily="34" charset="0"/>
              </a:rPr>
              <a:t>akad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gada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stipendiātam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E.Matrozim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pašlaik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Vācijā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deviņi</a:t>
            </a:r>
            <a:r>
              <a:rPr lang="en-US" sz="2000" dirty="0">
                <a:latin typeface="Arial" panose="020B0604020202020204" pitchFamily="34" charset="0"/>
                <a:cs typeface="Arial" panose="020B0604020202020204" pitchFamily="34" charset="0"/>
              </a:rPr>
              <a:t> (2010-2017) </a:t>
            </a:r>
            <a:r>
              <a:rPr lang="en-US" sz="2000" dirty="0" err="1">
                <a:latin typeface="Arial" panose="020B0604020202020204" pitchFamily="34" charset="0"/>
                <a:cs typeface="Arial" panose="020B0604020202020204" pitchFamily="34" charset="0"/>
              </a:rPr>
              <a:t>zinātniskie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raksti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Pieteikdamies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Kārļa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Kaufmaņa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stipendijai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viņš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rakstīja</a:t>
            </a:r>
            <a:r>
              <a:rPr lang="en-US" sz="2000" dirty="0">
                <a:latin typeface="Arial" panose="020B0604020202020204" pitchFamily="34" charset="0"/>
                <a:cs typeface="Arial" panose="020B0604020202020204" pitchFamily="34" charset="0"/>
              </a:rPr>
              <a:t>: </a:t>
            </a:r>
            <a:r>
              <a:rPr lang="lv-LV" sz="2000" dirty="0">
                <a:latin typeface="Arial" panose="020B0604020202020204" pitchFamily="34" charset="0"/>
                <a:cs typeface="Arial" panose="020B0604020202020204" pitchFamily="34" charset="0"/>
              </a:rPr>
              <a:t>«</a:t>
            </a:r>
            <a:r>
              <a:rPr lang="en-US" sz="2400" i="1" dirty="0" err="1">
                <a:latin typeface="Arial" panose="020B0604020202020204" pitchFamily="34" charset="0"/>
                <a:cs typeface="Arial" panose="020B0604020202020204" pitchFamily="34" charset="0"/>
              </a:rPr>
              <a:t>Stipendijas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iegūšana</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nozīmē</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uzticības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garantu</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darbam</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ko</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daru</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uzliek</a:t>
            </a:r>
            <a:r>
              <a:rPr lang="en-US" sz="2400" i="1" dirty="0">
                <a:latin typeface="Arial" panose="020B0604020202020204" pitchFamily="34" charset="0"/>
                <a:cs typeface="Arial" panose="020B0604020202020204" pitchFamily="34" charset="0"/>
              </a:rPr>
              <a:t> par </a:t>
            </a:r>
            <a:r>
              <a:rPr lang="en-US" sz="2400" i="1" dirty="0" err="1">
                <a:latin typeface="Arial" panose="020B0604020202020204" pitchFamily="34" charset="0"/>
                <a:cs typeface="Arial" panose="020B0604020202020204" pitchFamily="34" charset="0"/>
              </a:rPr>
              <a:t>pienākumu</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ar</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savu</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darbu</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attaisnot</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stipendijas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mērķi</a:t>
            </a:r>
            <a:r>
              <a:rPr lang="en-US" sz="2400" i="1" dirty="0">
                <a:latin typeface="Arial" panose="020B0604020202020204" pitchFamily="34" charset="0"/>
                <a:cs typeface="Arial" panose="020B0604020202020204" pitchFamily="34" charset="0"/>
              </a:rPr>
              <a:t> – </a:t>
            </a:r>
            <a:r>
              <a:rPr lang="en-US" sz="2400" i="1" dirty="0" err="1">
                <a:latin typeface="Arial" panose="020B0604020202020204" pitchFamily="34" charset="0"/>
                <a:cs typeface="Arial" panose="020B0604020202020204" pitchFamily="34" charset="0"/>
              </a:rPr>
              <a:t>veicināt</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astronomijas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attīstību</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Latvijā</a:t>
            </a:r>
            <a:r>
              <a:rPr lang="en-US" sz="2400" i="1" dirty="0">
                <a:latin typeface="Arial" panose="020B0604020202020204" pitchFamily="34" charset="0"/>
                <a:cs typeface="Arial" panose="020B0604020202020204" pitchFamily="34" charset="0"/>
              </a:rPr>
              <a:t>.</a:t>
            </a:r>
            <a:r>
              <a:rPr lang="lv-LV" sz="24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a:t>
            </a:r>
            <a:r>
              <a:rPr lang="en-US" sz="2000" dirty="0" err="1">
                <a:solidFill>
                  <a:srgbClr val="002060"/>
                </a:solidFill>
                <a:latin typeface="Arial" panose="020B0604020202020204" pitchFamily="34" charset="0"/>
                <a:cs typeface="Arial" panose="020B0604020202020204" pitchFamily="34" charset="0"/>
              </a:rPr>
              <a:t>Matrozis</a:t>
            </a:r>
            <a:r>
              <a:rPr lang="en-US" sz="2000" dirty="0">
                <a:solidFill>
                  <a:srgbClr val="002060"/>
                </a:solidFill>
                <a:latin typeface="Arial" panose="020B0604020202020204" pitchFamily="34" charset="0"/>
                <a:cs typeface="Arial" panose="020B0604020202020204" pitchFamily="34" charset="0"/>
              </a:rPr>
              <a:t>, 2013/14/</a:t>
            </a:r>
            <a:r>
              <a:rPr lang="en-US" sz="2000" dirty="0">
                <a:latin typeface="Arial" panose="020B0604020202020204" pitchFamily="34" charset="0"/>
                <a:cs typeface="Arial" panose="020B0604020202020204" pitchFamily="34" charset="0"/>
              </a:rPr>
              <a:t> </a:t>
            </a:r>
          </a:p>
          <a:p>
            <a:pPr marL="0" indent="0">
              <a:buNone/>
            </a:pPr>
            <a:r>
              <a:rPr lang="lv-LV" sz="2000" dirty="0">
                <a:latin typeface="Arial" panose="020B0604020202020204" pitchFamily="34" charset="0"/>
                <a:cs typeface="Arial" panose="020B0604020202020204" pitchFamily="34" charset="0"/>
              </a:rPr>
              <a:t>	Fizikas, matemātikas un optometrijas fakultātes Lāzeru centrā (vadītājs M.Auziņš) strādā divi astronomijas stipendiāti: Aija Grankina (Laure) (6 publik. – 2008-2016) un Kārlis Puķītis (2 publik. – 2020-2021). Četru stipendiātu uzvārdi (A.Brauns, K.Nagainis, K.Šļumba, E.Veide) nav atrodami šai datu bāzē.</a:t>
            </a:r>
            <a:r>
              <a:rPr lang="lv-LV" sz="2000" u="sng" dirty="0">
                <a:latin typeface="Arial" panose="020B0604020202020204" pitchFamily="34" charset="0"/>
                <a:cs typeface="Arial" panose="020B0604020202020204" pitchFamily="34" charset="0"/>
              </a:rPr>
              <a:t> </a:t>
            </a:r>
          </a:p>
          <a:p>
            <a:pPr marL="0" indent="0">
              <a:buNone/>
            </a:pPr>
            <a:endParaRPr lang="en-US" sz="800" dirty="0">
              <a:latin typeface="Arial" panose="020B0604020202020204" pitchFamily="34" charset="0"/>
              <a:cs typeface="Arial" panose="020B0604020202020204" pitchFamily="34" charset="0"/>
            </a:endParaRPr>
          </a:p>
          <a:p>
            <a:pPr marL="0" indent="0">
              <a:buNone/>
            </a:pPr>
            <a:r>
              <a:rPr lang="lv-LV" sz="2400" dirty="0">
                <a:latin typeface="Arial" panose="020B0604020202020204" pitchFamily="34" charset="0"/>
                <a:cs typeface="Arial" panose="020B0604020202020204" pitchFamily="34" charset="0"/>
              </a:rPr>
              <a:t>	Paliek būtisks jautājums, kā tiek ievērots Mecenāta novēlējums Universitātei: «</a:t>
            </a:r>
            <a:r>
              <a:rPr lang="lv-LV" sz="2400" i="1" dirty="0">
                <a:latin typeface="Arial" panose="020B0604020202020204" pitchFamily="34" charset="0"/>
                <a:cs typeface="Arial" panose="020B0604020202020204" pitchFamily="34" charset="0"/>
              </a:rPr>
              <a:t>Savas mīļās darba druvas – astronomijas zinātnes – turpmākai kopšanai un uzplaukšanai Latvijā</a:t>
            </a:r>
            <a:r>
              <a:rPr lang="lv-LV" sz="2400" dirty="0">
                <a:latin typeface="Arial" panose="020B0604020202020204" pitchFamily="34" charset="0"/>
                <a:cs typeface="Arial" panose="020B0604020202020204" pitchFamily="34" charset="0"/>
              </a:rPr>
              <a:t>.» No savulaik 12 astronomijas stipendiju ieguvušajiem tikai daži ir saistīti ar astronomijas kopšanu Latvijā… </a:t>
            </a:r>
            <a:r>
              <a:rPr lang="lv-LV" sz="2400" dirty="0">
                <a:solidFill>
                  <a:srgbClr val="002060"/>
                </a:solidFill>
                <a:latin typeface="Arial" panose="020B0604020202020204" pitchFamily="34" charset="0"/>
                <a:cs typeface="Arial" panose="020B0604020202020204" pitchFamily="34" charset="0"/>
              </a:rPr>
              <a:t>/Pundure, 2018/</a:t>
            </a:r>
            <a:r>
              <a:rPr lang="lv-LV" dirty="0"/>
              <a:t> </a:t>
            </a:r>
            <a:endParaRPr lang="en-US" dirty="0"/>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4015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15</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222423" y="282103"/>
            <a:ext cx="11804821" cy="724895"/>
          </a:xfrm>
        </p:spPr>
        <p:txBody>
          <a:bodyPr>
            <a:noAutofit/>
          </a:bodyPr>
          <a:lstStyle/>
          <a:p>
            <a:pPr algn="ctr"/>
            <a:r>
              <a:rPr lang="en-US" sz="3600" dirty="0" err="1">
                <a:solidFill>
                  <a:srgbClr val="1B5089"/>
                </a:solidFill>
                <a:latin typeface="Arial" panose="020B0604020202020204" pitchFamily="34" charset="0"/>
                <a:cs typeface="Arial" panose="020B0604020202020204" pitchFamily="34" charset="0"/>
              </a:rPr>
              <a:t>Astronomijas</a:t>
            </a:r>
            <a:r>
              <a:rPr lang="en-US" sz="3600" dirty="0">
                <a:solidFill>
                  <a:srgbClr val="1B5089"/>
                </a:solidFill>
                <a:latin typeface="Arial" panose="020B0604020202020204" pitchFamily="34" charset="0"/>
                <a:cs typeface="Arial" panose="020B0604020202020204" pitchFamily="34" charset="0"/>
              </a:rPr>
              <a:t> </a:t>
            </a:r>
            <a:r>
              <a:rPr lang="en-US" sz="3600" dirty="0" err="1">
                <a:solidFill>
                  <a:srgbClr val="1B5089"/>
                </a:solidFill>
                <a:latin typeface="Arial" panose="020B0604020202020204" pitchFamily="34" charset="0"/>
                <a:cs typeface="Arial" panose="020B0604020202020204" pitchFamily="34" charset="0"/>
              </a:rPr>
              <a:t>popularizēšana</a:t>
            </a:r>
            <a:r>
              <a:rPr lang="en-US" sz="3600" dirty="0">
                <a:solidFill>
                  <a:srgbClr val="1B5089"/>
                </a:solidFill>
                <a:latin typeface="Arial" panose="020B0604020202020204" pitchFamily="34" charset="0"/>
                <a:cs typeface="Arial" panose="020B0604020202020204" pitchFamily="34" charset="0"/>
              </a:rPr>
              <a:t>: </a:t>
            </a:r>
            <a:r>
              <a:rPr lang="ru-RU" sz="3600" dirty="0">
                <a:solidFill>
                  <a:srgbClr val="1B5089"/>
                </a:solidFill>
                <a:latin typeface="Arial" panose="020B0604020202020204" pitchFamily="34" charset="0"/>
                <a:cs typeface="Arial" panose="020B0604020202020204" pitchFamily="34" charset="0"/>
              </a:rPr>
              <a:t>«</a:t>
            </a:r>
            <a:r>
              <a:rPr lang="en-US" sz="3600" dirty="0" err="1">
                <a:solidFill>
                  <a:srgbClr val="1B5089"/>
                </a:solidFill>
                <a:latin typeface="Arial" panose="020B0604020202020204" pitchFamily="34" charset="0"/>
                <a:cs typeface="Arial" panose="020B0604020202020204" pitchFamily="34" charset="0"/>
              </a:rPr>
              <a:t>Zvaigžņotā</a:t>
            </a:r>
            <a:r>
              <a:rPr lang="en-US" sz="3600" dirty="0">
                <a:solidFill>
                  <a:srgbClr val="1B5089"/>
                </a:solidFill>
                <a:latin typeface="Arial" panose="020B0604020202020204" pitchFamily="34" charset="0"/>
                <a:cs typeface="Arial" panose="020B0604020202020204" pitchFamily="34" charset="0"/>
              </a:rPr>
              <a:t> </a:t>
            </a:r>
            <a:r>
              <a:rPr lang="en-US" sz="3600" dirty="0" err="1">
                <a:solidFill>
                  <a:srgbClr val="1B5089"/>
                </a:solidFill>
                <a:latin typeface="Arial" panose="020B0604020202020204" pitchFamily="34" charset="0"/>
                <a:cs typeface="Arial" panose="020B0604020202020204" pitchFamily="34" charset="0"/>
              </a:rPr>
              <a:t>Debess</a:t>
            </a:r>
            <a:r>
              <a:rPr lang="ru-RU" sz="3600" dirty="0">
                <a:solidFill>
                  <a:srgbClr val="1B5089"/>
                </a:solidFill>
                <a:latin typeface="Arial" panose="020B0604020202020204" pitchFamily="34" charset="0"/>
                <a:cs typeface="Arial" panose="020B0604020202020204" pitchFamily="34" charset="0"/>
              </a:rPr>
              <a:t>»</a:t>
            </a:r>
            <a:r>
              <a:rPr lang="lv-LV" sz="4000" dirty="0">
                <a:solidFill>
                  <a:srgbClr val="1B5089"/>
                </a:solidFill>
                <a:latin typeface="Arial" panose="020B0604020202020204" pitchFamily="34" charset="0"/>
                <a:cs typeface="Arial" panose="020B0604020202020204" pitchFamily="34" charset="0"/>
              </a:rPr>
              <a:t> </a:t>
            </a:r>
            <a:r>
              <a:rPr lang="lv-LV" dirty="0">
                <a:solidFill>
                  <a:srgbClr val="1B5089"/>
                </a:solidFill>
                <a:latin typeface="Arial" panose="020B0604020202020204" pitchFamily="34" charset="0"/>
                <a:cs typeface="Arial" panose="020B0604020202020204" pitchFamily="34" charset="0"/>
              </a:rPr>
              <a:t> </a:t>
            </a:r>
            <a:endParaRPr lang="en-US"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480103" y="1260389"/>
            <a:ext cx="11618971" cy="4736757"/>
          </a:xfrm>
        </p:spPr>
        <p:txBody>
          <a:bodyPr lIns="72000" rIns="144000">
            <a:noAutofit/>
          </a:bodyPr>
          <a:lstStyle/>
          <a:p>
            <a:pPr marL="0" indent="0">
              <a:buNone/>
            </a:pPr>
            <a:r>
              <a:rPr lang="lv-LV" sz="2400" dirty="0"/>
              <a:t>	</a:t>
            </a:r>
            <a:r>
              <a:rPr lang="lv-LV" dirty="0">
                <a:latin typeface="Arial" panose="020B0604020202020204" pitchFamily="34" charset="0"/>
                <a:cs typeface="Arial" panose="020B0604020202020204" pitchFamily="34" charset="0"/>
              </a:rPr>
              <a:t>Nepaguvis nosvinēt savu 60. gadskārtu, </a:t>
            </a:r>
            <a:r>
              <a:rPr lang="lv-LV" b="1" dirty="0">
                <a:latin typeface="Arial" panose="020B0604020202020204" pitchFamily="34" charset="0"/>
                <a:cs typeface="Arial" panose="020B0604020202020204" pitchFamily="34" charset="0"/>
              </a:rPr>
              <a:t>ar 2018. </a:t>
            </a:r>
            <a:r>
              <a:rPr lang="lv-LV" dirty="0">
                <a:latin typeface="Arial" panose="020B0604020202020204" pitchFamily="34" charset="0"/>
                <a:cs typeface="Arial" panose="020B0604020202020204" pitchFamily="34" charset="0"/>
              </a:rPr>
              <a:t>gada </a:t>
            </a:r>
            <a:r>
              <a:rPr lang="lv-LV" b="1" dirty="0">
                <a:latin typeface="Arial" panose="020B0604020202020204" pitchFamily="34" charset="0"/>
                <a:cs typeface="Arial" panose="020B0604020202020204" pitchFamily="34" charset="0"/>
              </a:rPr>
              <a:t>rudeni</a:t>
            </a:r>
            <a:r>
              <a:rPr lang="lv-LV" dirty="0">
                <a:latin typeface="Arial" panose="020B0604020202020204" pitchFamily="34" charset="0"/>
                <a:cs typeface="Arial" panose="020B0604020202020204" pitchFamily="34" charset="0"/>
              </a:rPr>
              <a:t> </a:t>
            </a:r>
            <a:r>
              <a:rPr lang="lv-LV" b="1" dirty="0">
                <a:latin typeface="Arial" panose="020B0604020202020204" pitchFamily="34" charset="0"/>
                <a:cs typeface="Arial" panose="020B0604020202020204" pitchFamily="34" charset="0"/>
              </a:rPr>
              <a:t>beidza pastāvēt</a:t>
            </a:r>
            <a:r>
              <a:rPr lang="lv-LV" dirty="0">
                <a:latin typeface="Arial" panose="020B0604020202020204" pitchFamily="34" charset="0"/>
                <a:cs typeface="Arial" panose="020B0604020202020204" pitchFamily="34" charset="0"/>
              </a:rPr>
              <a:t> LZA un LU Astronomijas institūta populārzinātnisks </a:t>
            </a:r>
            <a:r>
              <a:rPr lang="lv-LV" b="1" dirty="0">
                <a:latin typeface="Arial" panose="020B0604020202020204" pitchFamily="34" charset="0"/>
                <a:cs typeface="Arial" panose="020B0604020202020204" pitchFamily="34" charset="0"/>
              </a:rPr>
              <a:t>gadalaiku izdevums «Zvaigžņotā Debess»</a:t>
            </a:r>
            <a:r>
              <a:rPr lang="lv-LV" dirty="0">
                <a:latin typeface="Arial" panose="020B0604020202020204" pitchFamily="34" charset="0"/>
                <a:cs typeface="Arial" panose="020B0604020202020204" pitchFamily="34" charset="0"/>
              </a:rPr>
              <a:t> </a:t>
            </a:r>
            <a:r>
              <a:rPr lang="lv-LV" i="1" dirty="0">
                <a:latin typeface="Arial" panose="020B0604020202020204" pitchFamily="34" charset="0"/>
                <a:cs typeface="Arial" panose="020B0604020202020204" pitchFamily="34" charset="0"/>
              </a:rPr>
              <a:t>Mācību grāmatas</a:t>
            </a:r>
            <a:r>
              <a:rPr lang="lv-LV" dirty="0">
                <a:latin typeface="Arial" panose="020B0604020202020204" pitchFamily="34" charset="0"/>
                <a:cs typeface="Arial" panose="020B0604020202020204" pitchFamily="34" charset="0"/>
              </a:rPr>
              <a:t> apgādā. Ar LU Rektora 01.08.2018. rīkojumu tika nodibināts līdzīga nosaukuma masu informācijas līdzeklis, izdodams LU Akadēmiskajā apgādā (AA). </a:t>
            </a:r>
          </a:p>
          <a:p>
            <a:pPr marL="0" indent="0">
              <a:buNone/>
            </a:pPr>
            <a:r>
              <a:rPr lang="lv-LV" dirty="0">
                <a:latin typeface="Arial" panose="020B0604020202020204" pitchFamily="34" charset="0"/>
                <a:cs typeface="Arial" panose="020B0604020202020204" pitchFamily="34" charset="0"/>
              </a:rPr>
              <a:t>       Šo pēc 2018. gada rudens ekvinokcijas iznākušo LU AA sagatavoto </a:t>
            </a:r>
            <a:r>
              <a:rPr lang="lv-LV" i="1" dirty="0">
                <a:latin typeface="Arial" panose="020B0604020202020204" pitchFamily="34" charset="0"/>
                <a:cs typeface="Arial" panose="020B0604020202020204" pitchFamily="34" charset="0"/>
              </a:rPr>
              <a:t>šedevru</a:t>
            </a:r>
            <a:r>
              <a:rPr lang="lv-LV" dirty="0">
                <a:latin typeface="Arial" panose="020B0604020202020204" pitchFamily="34" charset="0"/>
                <a:cs typeface="Arial" panose="020B0604020202020204" pitchFamily="34" charset="0"/>
              </a:rPr>
              <a:t> nedrīkstēja sūtīt ārzemju astronomiskajām iestādēm daudzu rupjo astronomisko kļūdu dēļ, trūka arī angļu un krievu satura rādītāju, kas nepieciešami interesentiem rietumos un austrumos, kādēļ arī par «Zvaigžņotās Debess» sūtīšanas izbeigšanu tika paziņots tām pasaules astronomiskajām iestādēm, kas joprojām to vēlējās saņemt. </a:t>
            </a:r>
            <a:r>
              <a:rPr lang="lv-LV" dirty="0">
                <a:solidFill>
                  <a:srgbClr val="002060"/>
                </a:solidFill>
                <a:latin typeface="Arial" panose="020B0604020202020204" pitchFamily="34" charset="0"/>
                <a:cs typeface="Arial" panose="020B0604020202020204" pitchFamily="34" charset="0"/>
              </a:rPr>
              <a:t>/Pundure, 2019/</a:t>
            </a:r>
            <a:r>
              <a:rPr lang="lv-LV"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440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16</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222423" y="250204"/>
            <a:ext cx="11804821" cy="856701"/>
          </a:xfrm>
        </p:spPr>
        <p:txBody>
          <a:bodyPr>
            <a:noAutofit/>
          </a:bodyPr>
          <a:lstStyle/>
          <a:p>
            <a:pPr algn="ctr"/>
            <a:r>
              <a:rPr lang="en-US" sz="3600" dirty="0" err="1">
                <a:solidFill>
                  <a:srgbClr val="1B5089"/>
                </a:solidFill>
                <a:latin typeface="Arial" panose="020B0604020202020204" pitchFamily="34" charset="0"/>
                <a:cs typeface="Arial" panose="020B0604020202020204" pitchFamily="34" charset="0"/>
              </a:rPr>
              <a:t>Astronomijas</a:t>
            </a:r>
            <a:r>
              <a:rPr lang="en-US" sz="3600" dirty="0">
                <a:solidFill>
                  <a:srgbClr val="1B5089"/>
                </a:solidFill>
                <a:latin typeface="Arial" panose="020B0604020202020204" pitchFamily="34" charset="0"/>
                <a:cs typeface="Arial" panose="020B0604020202020204" pitchFamily="34" charset="0"/>
              </a:rPr>
              <a:t> </a:t>
            </a:r>
            <a:r>
              <a:rPr lang="en-US" sz="3600" dirty="0" err="1">
                <a:solidFill>
                  <a:srgbClr val="1B5089"/>
                </a:solidFill>
                <a:latin typeface="Arial" panose="020B0604020202020204" pitchFamily="34" charset="0"/>
                <a:cs typeface="Arial" panose="020B0604020202020204" pitchFamily="34" charset="0"/>
              </a:rPr>
              <a:t>popularizēšana</a:t>
            </a:r>
            <a:r>
              <a:rPr lang="en-US" sz="3600" dirty="0">
                <a:solidFill>
                  <a:srgbClr val="1B5089"/>
                </a:solidFill>
                <a:latin typeface="Arial" panose="020B0604020202020204" pitchFamily="34" charset="0"/>
                <a:cs typeface="Arial" panose="020B0604020202020204" pitchFamily="34" charset="0"/>
              </a:rPr>
              <a:t>: </a:t>
            </a:r>
            <a:r>
              <a:rPr lang="ru-RU" sz="3600" dirty="0">
                <a:solidFill>
                  <a:srgbClr val="1B5089"/>
                </a:solidFill>
                <a:latin typeface="Arial" panose="020B0604020202020204" pitchFamily="34" charset="0"/>
                <a:cs typeface="Arial" panose="020B0604020202020204" pitchFamily="34" charset="0"/>
              </a:rPr>
              <a:t>«</a:t>
            </a:r>
            <a:r>
              <a:rPr lang="en-US" sz="3600" dirty="0" err="1">
                <a:solidFill>
                  <a:srgbClr val="1B5089"/>
                </a:solidFill>
                <a:latin typeface="Arial" panose="020B0604020202020204" pitchFamily="34" charset="0"/>
                <a:cs typeface="Arial" panose="020B0604020202020204" pitchFamily="34" charset="0"/>
              </a:rPr>
              <a:t>Zvaigžņotā</a:t>
            </a:r>
            <a:r>
              <a:rPr lang="en-US" sz="3600" dirty="0">
                <a:solidFill>
                  <a:srgbClr val="1B5089"/>
                </a:solidFill>
                <a:latin typeface="Arial" panose="020B0604020202020204" pitchFamily="34" charset="0"/>
                <a:cs typeface="Arial" panose="020B0604020202020204" pitchFamily="34" charset="0"/>
              </a:rPr>
              <a:t> </a:t>
            </a:r>
            <a:r>
              <a:rPr lang="en-US" sz="3600" dirty="0" err="1">
                <a:solidFill>
                  <a:srgbClr val="1B5089"/>
                </a:solidFill>
                <a:latin typeface="Arial" panose="020B0604020202020204" pitchFamily="34" charset="0"/>
                <a:cs typeface="Arial" panose="020B0604020202020204" pitchFamily="34" charset="0"/>
              </a:rPr>
              <a:t>Debess</a:t>
            </a:r>
            <a:r>
              <a:rPr lang="ru-RU" sz="3600" dirty="0">
                <a:solidFill>
                  <a:srgbClr val="1B5089"/>
                </a:solidFill>
                <a:latin typeface="Arial" panose="020B0604020202020204" pitchFamily="34" charset="0"/>
                <a:cs typeface="Arial" panose="020B0604020202020204" pitchFamily="34" charset="0"/>
              </a:rPr>
              <a:t>»</a:t>
            </a:r>
            <a:r>
              <a:rPr lang="lv-LV" sz="4000" dirty="0">
                <a:solidFill>
                  <a:srgbClr val="1B5089"/>
                </a:solidFill>
                <a:latin typeface="Arial" panose="020B0604020202020204" pitchFamily="34" charset="0"/>
                <a:cs typeface="Arial" panose="020B0604020202020204" pitchFamily="34" charset="0"/>
              </a:rPr>
              <a:t> </a:t>
            </a:r>
            <a:r>
              <a:rPr lang="lv-LV" dirty="0">
                <a:solidFill>
                  <a:srgbClr val="1B5089"/>
                </a:solidFill>
                <a:latin typeface="Arial" panose="020B0604020202020204" pitchFamily="34" charset="0"/>
                <a:cs typeface="Arial" panose="020B0604020202020204" pitchFamily="34" charset="0"/>
              </a:rPr>
              <a:t> </a:t>
            </a:r>
            <a:endParaRPr lang="en-US"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480103" y="1260389"/>
            <a:ext cx="11618971" cy="4736757"/>
          </a:xfrm>
        </p:spPr>
        <p:txBody>
          <a:bodyPr lIns="72000" rIns="144000">
            <a:noAutofit/>
          </a:bodyPr>
          <a:lstStyle/>
          <a:p>
            <a:pPr marL="0" indent="0">
              <a:buNone/>
            </a:pPr>
            <a:r>
              <a:rPr lang="lv-LV" sz="2400" dirty="0"/>
              <a:t>	</a:t>
            </a:r>
            <a:r>
              <a:rPr lang="lv-LV" dirty="0">
                <a:latin typeface="Arial" panose="020B0604020202020204" pitchFamily="34" charset="0"/>
                <a:cs typeface="Arial" panose="020B0604020202020204" pitchFamily="34" charset="0"/>
              </a:rPr>
              <a:t>LU AA jaunievedumi bija vai nu neloģiski, vai lasītāju maldinoši. LU žurnāls “Zvaigžņotā Debess” principā  j a u n s  populārzinātnisks izdevums par astronomiju: neizmanto ne gadalaiku izdevuma «ZvD» logo, ne emblēmu, nepublicēja 60. jubilejas numuram iesniegtos, pat kopā ar LU AA pieņemtos, materiālus. Saskaņā ar LU Rektora minēto rīkojumu izveidota arī jauna, pārsvarā ar Latvijas Universitāti un zinātnisko pētniecību astronomijā nesaistītu locekļu redkolēģija. Turklāt LU Rektora 01.08.2018. rīkojuma Nr. 1/269 punktos 2.1. un 2.2. LU AA uzdota </a:t>
            </a:r>
            <a:r>
              <a:rPr lang="lv-LV" b="1" dirty="0">
                <a:latin typeface="Arial" panose="020B0604020202020204" pitchFamily="34" charset="0"/>
                <a:cs typeface="Arial" panose="020B0604020202020204" pitchFamily="34" charset="0"/>
              </a:rPr>
              <a:t>LU nodibinātā žurnāla</a:t>
            </a:r>
            <a:r>
              <a:rPr lang="lv-LV" dirty="0">
                <a:latin typeface="Arial" panose="020B0604020202020204" pitchFamily="34" charset="0"/>
                <a:cs typeface="Arial" panose="020B0604020202020204" pitchFamily="34" charset="0"/>
              </a:rPr>
              <a:t> </a:t>
            </a:r>
            <a:r>
              <a:rPr lang="lv-LV" sz="2800" i="1" dirty="0">
                <a:latin typeface="Arial" panose="020B0604020202020204" pitchFamily="34" charset="0"/>
                <a:cs typeface="Arial" panose="020B0604020202020204" pitchFamily="34" charset="0"/>
              </a:rPr>
              <a:t>(uz kāda pamata tā </a:t>
            </a:r>
            <a:r>
              <a:rPr lang="lv-LV" sz="2800" b="1" i="1" dirty="0">
                <a:latin typeface="Arial" panose="020B0604020202020204" pitchFamily="34" charset="0"/>
                <a:cs typeface="Arial" panose="020B0604020202020204" pitchFamily="34" charset="0"/>
              </a:rPr>
              <a:t>numerācija</a:t>
            </a:r>
            <a:r>
              <a:rPr lang="lv-LV" sz="2800" i="1" dirty="0">
                <a:latin typeface="Arial" panose="020B0604020202020204" pitchFamily="34" charset="0"/>
                <a:cs typeface="Arial" panose="020B0604020202020204" pitchFamily="34" charset="0"/>
              </a:rPr>
              <a:t> var sākties ar </a:t>
            </a:r>
            <a:r>
              <a:rPr lang="lv-LV" sz="2800" b="1" i="1" dirty="0">
                <a:latin typeface="Arial" panose="020B0604020202020204" pitchFamily="34" charset="0"/>
                <a:cs typeface="Arial" panose="020B0604020202020204" pitchFamily="34" charset="0"/>
              </a:rPr>
              <a:t>241</a:t>
            </a:r>
            <a:r>
              <a:rPr lang="lv-LV" sz="2800" i="1" dirty="0">
                <a:latin typeface="Arial" panose="020B0604020202020204" pitchFamily="34" charset="0"/>
                <a:cs typeface="Arial" panose="020B0604020202020204" pitchFamily="34" charset="0"/>
              </a:rPr>
              <a:t>, nevis </a:t>
            </a:r>
            <a:r>
              <a:rPr lang="lv-LV" sz="2800" b="1" i="1" dirty="0">
                <a:latin typeface="Arial" panose="020B0604020202020204" pitchFamily="34" charset="0"/>
                <a:cs typeface="Arial" panose="020B0604020202020204" pitchFamily="34" charset="0"/>
              </a:rPr>
              <a:t>1</a:t>
            </a:r>
            <a:r>
              <a:rPr lang="lv-LV" sz="2800" i="1" dirty="0">
                <a:latin typeface="Arial" panose="020B0604020202020204" pitchFamily="34" charset="0"/>
                <a:cs typeface="Arial" panose="020B0604020202020204" pitchFamily="34" charset="0"/>
              </a:rPr>
              <a:t>?)</a:t>
            </a:r>
            <a:r>
              <a:rPr lang="lv-LV" sz="2800"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redkolēģijas darba uzraudzīšana un satura sagatavošana atšķirībā no Ikaunieka dibinātā gadalaiku izdevuma, kura saturu noteica zinātnieki, nevis izdevniecība. </a:t>
            </a:r>
            <a:r>
              <a:rPr lang="lv-LV" dirty="0">
                <a:solidFill>
                  <a:srgbClr val="002060"/>
                </a:solidFill>
                <a:latin typeface="Arial" panose="020B0604020202020204" pitchFamily="34" charset="0"/>
                <a:cs typeface="Arial" panose="020B0604020202020204" pitchFamily="34" charset="0"/>
              </a:rPr>
              <a:t>/15, 16/</a:t>
            </a:r>
            <a:r>
              <a:rPr lang="lv-LV"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5717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17</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222423" y="239571"/>
            <a:ext cx="11804821" cy="856701"/>
          </a:xfrm>
        </p:spPr>
        <p:txBody>
          <a:bodyPr>
            <a:noAutofit/>
          </a:bodyPr>
          <a:lstStyle/>
          <a:p>
            <a:pPr algn="ctr"/>
            <a:r>
              <a:rPr lang="en-US" sz="3600" dirty="0" err="1">
                <a:solidFill>
                  <a:srgbClr val="1B5089"/>
                </a:solidFill>
                <a:latin typeface="Arial" panose="020B0604020202020204" pitchFamily="34" charset="0"/>
                <a:cs typeface="Arial" panose="020B0604020202020204" pitchFamily="34" charset="0"/>
              </a:rPr>
              <a:t>Astronomijas</a:t>
            </a:r>
            <a:r>
              <a:rPr lang="en-US" sz="3600" dirty="0">
                <a:solidFill>
                  <a:srgbClr val="1B5089"/>
                </a:solidFill>
                <a:latin typeface="Arial" panose="020B0604020202020204" pitchFamily="34" charset="0"/>
                <a:cs typeface="Arial" panose="020B0604020202020204" pitchFamily="34" charset="0"/>
              </a:rPr>
              <a:t> </a:t>
            </a:r>
            <a:r>
              <a:rPr lang="en-US" sz="3600" dirty="0" err="1">
                <a:solidFill>
                  <a:srgbClr val="1B5089"/>
                </a:solidFill>
                <a:latin typeface="Arial" panose="020B0604020202020204" pitchFamily="34" charset="0"/>
                <a:cs typeface="Arial" panose="020B0604020202020204" pitchFamily="34" charset="0"/>
              </a:rPr>
              <a:t>popularizēšana</a:t>
            </a:r>
            <a:r>
              <a:rPr lang="en-US" sz="3600" dirty="0">
                <a:solidFill>
                  <a:srgbClr val="1B5089"/>
                </a:solidFill>
                <a:latin typeface="Arial" panose="020B0604020202020204" pitchFamily="34" charset="0"/>
                <a:cs typeface="Arial" panose="020B0604020202020204" pitchFamily="34" charset="0"/>
              </a:rPr>
              <a:t>: </a:t>
            </a:r>
            <a:r>
              <a:rPr lang="ru-RU" sz="3600" dirty="0">
                <a:solidFill>
                  <a:srgbClr val="1B5089"/>
                </a:solidFill>
                <a:latin typeface="Arial" panose="020B0604020202020204" pitchFamily="34" charset="0"/>
                <a:cs typeface="Arial" panose="020B0604020202020204" pitchFamily="34" charset="0"/>
              </a:rPr>
              <a:t>«</a:t>
            </a:r>
            <a:r>
              <a:rPr lang="en-US" sz="3600" dirty="0" err="1">
                <a:solidFill>
                  <a:srgbClr val="1B5089"/>
                </a:solidFill>
                <a:latin typeface="Arial" panose="020B0604020202020204" pitchFamily="34" charset="0"/>
                <a:cs typeface="Arial" panose="020B0604020202020204" pitchFamily="34" charset="0"/>
              </a:rPr>
              <a:t>Zvaigžņotā</a:t>
            </a:r>
            <a:r>
              <a:rPr lang="en-US" sz="3600" dirty="0">
                <a:solidFill>
                  <a:srgbClr val="1B5089"/>
                </a:solidFill>
                <a:latin typeface="Arial" panose="020B0604020202020204" pitchFamily="34" charset="0"/>
                <a:cs typeface="Arial" panose="020B0604020202020204" pitchFamily="34" charset="0"/>
              </a:rPr>
              <a:t> </a:t>
            </a:r>
            <a:r>
              <a:rPr lang="en-US" sz="3600" dirty="0" err="1">
                <a:solidFill>
                  <a:srgbClr val="1B5089"/>
                </a:solidFill>
                <a:latin typeface="Arial" panose="020B0604020202020204" pitchFamily="34" charset="0"/>
                <a:cs typeface="Arial" panose="020B0604020202020204" pitchFamily="34" charset="0"/>
              </a:rPr>
              <a:t>Debess</a:t>
            </a:r>
            <a:r>
              <a:rPr lang="ru-RU" sz="3600" dirty="0">
                <a:solidFill>
                  <a:srgbClr val="1B5089"/>
                </a:solidFill>
                <a:latin typeface="Arial" panose="020B0604020202020204" pitchFamily="34" charset="0"/>
                <a:cs typeface="Arial" panose="020B0604020202020204" pitchFamily="34" charset="0"/>
              </a:rPr>
              <a:t>»</a:t>
            </a:r>
            <a:r>
              <a:rPr lang="lv-LV" sz="4000" dirty="0">
                <a:solidFill>
                  <a:srgbClr val="1B5089"/>
                </a:solidFill>
                <a:latin typeface="Arial" panose="020B0604020202020204" pitchFamily="34" charset="0"/>
                <a:cs typeface="Arial" panose="020B0604020202020204" pitchFamily="34" charset="0"/>
              </a:rPr>
              <a:t> </a:t>
            </a:r>
            <a:r>
              <a:rPr lang="lv-LV" dirty="0">
                <a:solidFill>
                  <a:srgbClr val="1B5089"/>
                </a:solidFill>
                <a:latin typeface="Arial" panose="020B0604020202020204" pitchFamily="34" charset="0"/>
                <a:cs typeface="Arial" panose="020B0604020202020204" pitchFamily="34" charset="0"/>
              </a:rPr>
              <a:t> </a:t>
            </a:r>
            <a:endParaRPr lang="en-US"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480103" y="1260389"/>
            <a:ext cx="11618971" cy="4736757"/>
          </a:xfrm>
        </p:spPr>
        <p:txBody>
          <a:bodyPr lIns="72000" rIns="144000">
            <a:noAutofit/>
          </a:bodyPr>
          <a:lstStyle/>
          <a:p>
            <a:pPr marL="0" indent="0">
              <a:buNone/>
            </a:pPr>
            <a:r>
              <a:rPr lang="lv-LV" sz="2400" dirty="0"/>
              <a:t>	</a:t>
            </a:r>
            <a:r>
              <a:rPr lang="lv-LV" dirty="0">
                <a:latin typeface="Arial" panose="020B0604020202020204" pitchFamily="34" charset="0"/>
                <a:cs typeface="Arial" panose="020B0604020202020204" pitchFamily="34" charset="0"/>
              </a:rPr>
              <a:t>Savā laikā LU Portālā (red. Andis Janovs) rūpīgi izveidotajā vietnē </a:t>
            </a:r>
            <a:r>
              <a:rPr lang="lv-LV" u="sng" dirty="0">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www.lu.lv/zvd/</a:t>
            </a:r>
            <a:r>
              <a:rPr lang="lv-LV" dirty="0">
                <a:latin typeface="Arial" panose="020B0604020202020204" pitchFamily="34" charset="0"/>
                <a:cs typeface="Arial" panose="020B0604020202020204" pitchFamily="34" charset="0"/>
              </a:rPr>
              <a:t> atradās visi gadalaiku izdevuma «Zvaigžņotā Debess» saturu rādītāji </a:t>
            </a:r>
            <a:r>
              <a:rPr lang="lv-LV" b="1" dirty="0">
                <a:latin typeface="Arial" panose="020B0604020202020204" pitchFamily="34" charset="0"/>
                <a:cs typeface="Arial" panose="020B0604020202020204" pitchFamily="34" charset="0"/>
              </a:rPr>
              <a:t>no 183. līdz 240.</a:t>
            </a:r>
            <a:r>
              <a:rPr lang="lv-LV" dirty="0">
                <a:latin typeface="Arial" panose="020B0604020202020204" pitchFamily="34" charset="0"/>
                <a:cs typeface="Arial" panose="020B0604020202020204" pitchFamily="34" charset="0"/>
              </a:rPr>
              <a:t> numuram (ieskaitot), turklāt ar dažādu papildinformāciju, ietverot tekstu un ilustrācijas, bet pēc 2019. gada šai vietnē ievietotās ziņas par «ZvD», kas sākās ar paziņojumiem presei </a:t>
            </a:r>
            <a:r>
              <a:rPr lang="lv-LV" b="1" dirty="0">
                <a:latin typeface="Arial" panose="020B0604020202020204" pitchFamily="34" charset="0"/>
                <a:cs typeface="Arial" panose="020B0604020202020204" pitchFamily="34" charset="0"/>
              </a:rPr>
              <a:t>par atklājumiem ar Šmidta teleskopu</a:t>
            </a:r>
            <a:r>
              <a:rPr lang="lv-LV" dirty="0">
                <a:latin typeface="Arial" panose="020B0604020202020204" pitchFamily="34" charset="0"/>
                <a:cs typeface="Arial" panose="020B0604020202020204" pitchFamily="34" charset="0"/>
              </a:rPr>
              <a:t> Baldones Riekstukalnā, ir likvidētas, liedzot iespēju popularizēt gadalaiku izdevumā minētos astronomijas sasniegumus Latvijā un pasaulē </a:t>
            </a:r>
            <a:r>
              <a:rPr lang="lv-LV" b="1" dirty="0">
                <a:latin typeface="Arial" panose="020B0604020202020204" pitchFamily="34" charset="0"/>
                <a:cs typeface="Arial" panose="020B0604020202020204" pitchFamily="34" charset="0"/>
              </a:rPr>
              <a:t>no 2004. līdz 2018.</a:t>
            </a:r>
            <a:r>
              <a:rPr lang="lv-LV" dirty="0">
                <a:latin typeface="Arial" panose="020B0604020202020204" pitchFamily="34" charset="0"/>
                <a:cs typeface="Arial" panose="020B0604020202020204" pitchFamily="34" charset="0"/>
              </a:rPr>
              <a:t> gada </a:t>
            </a:r>
            <a:r>
              <a:rPr lang="lv-LV" b="1" dirty="0">
                <a:latin typeface="Arial" panose="020B0604020202020204" pitchFamily="34" charset="0"/>
                <a:cs typeface="Arial" panose="020B0604020202020204" pitchFamily="34" charset="0"/>
              </a:rPr>
              <a:t>Vasarai</a:t>
            </a:r>
            <a:r>
              <a:rPr lang="lv-LV" dirty="0">
                <a:latin typeface="Arial" panose="020B0604020202020204" pitchFamily="34" charset="0"/>
                <a:cs typeface="Arial" panose="020B0604020202020204" pitchFamily="34" charset="0"/>
              </a:rPr>
              <a:t>, t.i., 14 gadu garumā. </a:t>
            </a:r>
          </a:p>
          <a:p>
            <a:pPr marL="0" indent="0">
              <a:buNone/>
            </a:pPr>
            <a:r>
              <a:rPr lang="lv-LV" dirty="0">
                <a:latin typeface="Arial" panose="020B0604020202020204" pitchFamily="34" charset="0"/>
                <a:cs typeface="Arial" panose="020B0604020202020204" pitchFamily="34" charset="0"/>
              </a:rPr>
              <a:t>	Mainīts arī ievadteksts </a:t>
            </a:r>
            <a:r>
              <a:rPr lang="lv-LV" u="sng"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Zvaigžņotā Debess / The Starry Sky (lu.lv)</a:t>
            </a:r>
            <a:r>
              <a:rPr lang="lv-LV" dirty="0">
                <a:latin typeface="Arial" panose="020B0604020202020204" pitchFamily="34" charset="0"/>
                <a:cs typeface="Arial" panose="020B0604020202020204" pitchFamily="34" charset="0"/>
              </a:rPr>
              <a:t>, neprecīzi uzrādot dibinātājiestādes nosaukumu kā latviski, tā angliski un krieviski. </a:t>
            </a:r>
            <a:endParaRPr lang="en-US" dirty="0">
              <a:latin typeface="Arial" panose="020B0604020202020204" pitchFamily="34" charset="0"/>
              <a:cs typeface="Arial" panose="020B0604020202020204" pitchFamily="34" charset="0"/>
            </a:endParaRPr>
          </a:p>
          <a:p>
            <a:pPr marL="0" indent="0">
              <a:buNone/>
            </a:pPr>
            <a:r>
              <a:rPr lang="lv-LV"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0821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18</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222423" y="388433"/>
            <a:ext cx="11804821" cy="856701"/>
          </a:xfrm>
        </p:spPr>
        <p:txBody>
          <a:bodyPr>
            <a:noAutofit/>
          </a:bodyPr>
          <a:lstStyle/>
          <a:p>
            <a:pPr algn="ctr"/>
            <a:r>
              <a:rPr lang="en-US" sz="3600" dirty="0" err="1">
                <a:solidFill>
                  <a:srgbClr val="1B5089"/>
                </a:solidFill>
                <a:latin typeface="Arial" panose="020B0604020202020204" pitchFamily="34" charset="0"/>
                <a:cs typeface="Arial" panose="020B0604020202020204" pitchFamily="34" charset="0"/>
              </a:rPr>
              <a:t>Astronomijas</a:t>
            </a:r>
            <a:r>
              <a:rPr lang="en-US" sz="3600" dirty="0">
                <a:solidFill>
                  <a:srgbClr val="1B5089"/>
                </a:solidFill>
                <a:latin typeface="Arial" panose="020B0604020202020204" pitchFamily="34" charset="0"/>
                <a:cs typeface="Arial" panose="020B0604020202020204" pitchFamily="34" charset="0"/>
              </a:rPr>
              <a:t> </a:t>
            </a:r>
            <a:r>
              <a:rPr lang="en-US" sz="3600" dirty="0" err="1">
                <a:solidFill>
                  <a:srgbClr val="1B5089"/>
                </a:solidFill>
                <a:latin typeface="Arial" panose="020B0604020202020204" pitchFamily="34" charset="0"/>
                <a:cs typeface="Arial" panose="020B0604020202020204" pitchFamily="34" charset="0"/>
              </a:rPr>
              <a:t>popularizēšana</a:t>
            </a:r>
            <a:r>
              <a:rPr lang="en-US" sz="3600" dirty="0">
                <a:solidFill>
                  <a:srgbClr val="1B5089"/>
                </a:solidFill>
                <a:latin typeface="Arial" panose="020B0604020202020204" pitchFamily="34" charset="0"/>
                <a:cs typeface="Arial" panose="020B0604020202020204" pitchFamily="34" charset="0"/>
              </a:rPr>
              <a:t>: </a:t>
            </a:r>
            <a:r>
              <a:rPr lang="ru-RU" sz="3600" dirty="0">
                <a:solidFill>
                  <a:srgbClr val="1B5089"/>
                </a:solidFill>
                <a:latin typeface="Arial" panose="020B0604020202020204" pitchFamily="34" charset="0"/>
                <a:cs typeface="Arial" panose="020B0604020202020204" pitchFamily="34" charset="0"/>
              </a:rPr>
              <a:t>«</a:t>
            </a:r>
            <a:r>
              <a:rPr lang="en-US" sz="3600" dirty="0" err="1">
                <a:solidFill>
                  <a:srgbClr val="1B5089"/>
                </a:solidFill>
                <a:latin typeface="Arial" panose="020B0604020202020204" pitchFamily="34" charset="0"/>
                <a:cs typeface="Arial" panose="020B0604020202020204" pitchFamily="34" charset="0"/>
              </a:rPr>
              <a:t>Zvaigžņotā</a:t>
            </a:r>
            <a:r>
              <a:rPr lang="en-US" sz="3600" dirty="0">
                <a:solidFill>
                  <a:srgbClr val="1B5089"/>
                </a:solidFill>
                <a:latin typeface="Arial" panose="020B0604020202020204" pitchFamily="34" charset="0"/>
                <a:cs typeface="Arial" panose="020B0604020202020204" pitchFamily="34" charset="0"/>
              </a:rPr>
              <a:t> </a:t>
            </a:r>
            <a:r>
              <a:rPr lang="en-US" sz="3600" dirty="0" err="1">
                <a:solidFill>
                  <a:srgbClr val="1B5089"/>
                </a:solidFill>
                <a:latin typeface="Arial" panose="020B0604020202020204" pitchFamily="34" charset="0"/>
                <a:cs typeface="Arial" panose="020B0604020202020204" pitchFamily="34" charset="0"/>
              </a:rPr>
              <a:t>Debess</a:t>
            </a:r>
            <a:r>
              <a:rPr lang="ru-RU" sz="3600" dirty="0">
                <a:solidFill>
                  <a:srgbClr val="1B5089"/>
                </a:solidFill>
                <a:latin typeface="Arial" panose="020B0604020202020204" pitchFamily="34" charset="0"/>
                <a:cs typeface="Arial" panose="020B0604020202020204" pitchFamily="34" charset="0"/>
              </a:rPr>
              <a:t>»</a:t>
            </a:r>
            <a:r>
              <a:rPr lang="lv-LV" sz="4000" dirty="0">
                <a:solidFill>
                  <a:srgbClr val="1B5089"/>
                </a:solidFill>
                <a:latin typeface="Arial" panose="020B0604020202020204" pitchFamily="34" charset="0"/>
                <a:cs typeface="Arial" panose="020B0604020202020204" pitchFamily="34" charset="0"/>
              </a:rPr>
              <a:t> </a:t>
            </a:r>
            <a:r>
              <a:rPr lang="lv-LV" dirty="0">
                <a:solidFill>
                  <a:srgbClr val="1B5089"/>
                </a:solidFill>
                <a:latin typeface="Arial" panose="020B0604020202020204" pitchFamily="34" charset="0"/>
                <a:cs typeface="Arial" panose="020B0604020202020204" pitchFamily="34" charset="0"/>
              </a:rPr>
              <a:t> </a:t>
            </a:r>
            <a:endParaRPr lang="en-US"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480103" y="1260389"/>
            <a:ext cx="11618971" cy="4736757"/>
          </a:xfrm>
        </p:spPr>
        <p:txBody>
          <a:bodyPr lIns="72000" rIns="144000">
            <a:noAutofit/>
          </a:bodyPr>
          <a:lstStyle/>
          <a:p>
            <a:pPr marL="0" indent="0">
              <a:buNone/>
            </a:pPr>
            <a:r>
              <a:rPr lang="lv-LV" sz="2400" dirty="0"/>
              <a:t>	</a:t>
            </a:r>
          </a:p>
          <a:p>
            <a:pPr marL="0" indent="0">
              <a:buNone/>
            </a:pPr>
            <a:r>
              <a:rPr lang="lv-LV" sz="2400"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Mēma ir arī «Zvaigžņotās Debess» e-vietne </a:t>
            </a:r>
            <a:r>
              <a:rPr lang="pt-BR" u="sng" dirty="0">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www.astr.lu.lv/zvd/</a:t>
            </a:r>
            <a:r>
              <a:rPr lang="lv-LV" dirty="0">
                <a:latin typeface="Arial" panose="020B0604020202020204" pitchFamily="34" charset="0"/>
                <a:cs typeface="Arial" panose="020B0604020202020204" pitchFamily="34" charset="0"/>
              </a:rPr>
              <a:t>, kas saturēja ne tikai ziņas par «ZvD» </a:t>
            </a:r>
            <a:r>
              <a:rPr lang="lv-LV" b="1" dirty="0">
                <a:latin typeface="Arial" panose="020B0604020202020204" pitchFamily="34" charset="0"/>
                <a:cs typeface="Arial" panose="020B0604020202020204" pitchFamily="34" charset="0"/>
              </a:rPr>
              <a:t>no 1958. līdz 2005.</a:t>
            </a:r>
            <a:r>
              <a:rPr lang="lv-LV" dirty="0">
                <a:latin typeface="Arial" panose="020B0604020202020204" pitchFamily="34" charset="0"/>
                <a:cs typeface="Arial" panose="020B0604020202020204" pitchFamily="34" charset="0"/>
              </a:rPr>
              <a:t> gadam (satura rādītājus latviski, angliski, vāku attēlus), bet arī dažādus uzziņu materiālus: </a:t>
            </a:r>
          </a:p>
          <a:p>
            <a:pPr marL="0" indent="0">
              <a:buNone/>
            </a:pPr>
            <a:r>
              <a:rPr lang="lv-LV" dirty="0">
                <a:latin typeface="Arial" panose="020B0604020202020204" pitchFamily="34" charset="0"/>
                <a:cs typeface="Arial" panose="020B0604020202020204" pitchFamily="34" charset="0"/>
              </a:rPr>
              <a:t>	</a:t>
            </a:r>
            <a:r>
              <a:rPr lang="lv-LV"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Uzziņu-hronoloģiju</a:t>
            </a:r>
            <a:r>
              <a:rPr lang="lv-LV" sz="3200" b="1" dirty="0">
                <a:latin typeface="Arial" panose="020B0604020202020204" pitchFamily="34" charset="0"/>
                <a:cs typeface="Arial" panose="020B0604020202020204" pitchFamily="34" charset="0"/>
              </a:rPr>
              <a:t> par Jāni Ikaunieku</a:t>
            </a:r>
            <a:r>
              <a:rPr lang="lv-LV" sz="3200" dirty="0">
                <a:latin typeface="Arial" panose="020B0604020202020204" pitchFamily="34" charset="0"/>
                <a:cs typeface="Arial" panose="020B0604020202020204" pitchFamily="34" charset="0"/>
              </a:rPr>
              <a:t> (1912-1969), gadalaiku izdevuma </a:t>
            </a:r>
            <a:r>
              <a:rPr lang="lv-LV" sz="3200" b="1" dirty="0">
                <a:latin typeface="Arial" panose="020B0604020202020204" pitchFamily="34" charset="0"/>
                <a:cs typeface="Arial" panose="020B0604020202020204" pitchFamily="34" charset="0"/>
              </a:rPr>
              <a:t>«ZvD» izplatīšanas karti</a:t>
            </a:r>
            <a:r>
              <a:rPr lang="lv-LV" sz="3200" dirty="0">
                <a:latin typeface="Arial" panose="020B0604020202020204" pitchFamily="34" charset="0"/>
                <a:cs typeface="Arial" panose="020B0604020202020204" pitchFamily="34" charset="0"/>
              </a:rPr>
              <a:t>, hronoloģiju </a:t>
            </a:r>
            <a:r>
              <a:rPr lang="lv-LV" sz="3200" b="1" dirty="0">
                <a:latin typeface="Arial" panose="020B0604020202020204" pitchFamily="34" charset="0"/>
                <a:cs typeface="Arial" panose="020B0604020202020204" pitchFamily="34" charset="0"/>
              </a:rPr>
              <a:t>par 45 gadiem «Zvaigžņotajā Debesī»</a:t>
            </a:r>
            <a:r>
              <a:rPr lang="lv-LV" sz="3200" dirty="0">
                <a:latin typeface="Arial" panose="020B0604020202020204" pitchFamily="34" charset="0"/>
                <a:cs typeface="Arial" panose="020B0604020202020204" pitchFamily="34" charset="0"/>
              </a:rPr>
              <a:t>, «Zvaigžņotās Debess» </a:t>
            </a:r>
            <a:r>
              <a:rPr lang="lv-LV" sz="3200" b="1" dirty="0">
                <a:latin typeface="Arial" panose="020B0604020202020204" pitchFamily="34" charset="0"/>
                <a:cs typeface="Arial" panose="020B0604020202020204" pitchFamily="34" charset="0"/>
              </a:rPr>
              <a:t>Redakcijas kolēģijas</a:t>
            </a:r>
            <a:r>
              <a:rPr lang="lv-LV" sz="3200" dirty="0">
                <a:latin typeface="Arial" panose="020B0604020202020204" pitchFamily="34" charset="0"/>
                <a:cs typeface="Arial" panose="020B0604020202020204" pitchFamily="34" charset="0"/>
              </a:rPr>
              <a:t> pieņemtos </a:t>
            </a:r>
            <a:r>
              <a:rPr lang="lv-LV" sz="3200" b="1" dirty="0">
                <a:latin typeface="Arial" panose="020B0604020202020204" pitchFamily="34" charset="0"/>
                <a:cs typeface="Arial" panose="020B0604020202020204" pitchFamily="34" charset="0"/>
              </a:rPr>
              <a:t>aicinājumus</a:t>
            </a:r>
            <a:r>
              <a:rPr lang="lv-LV" sz="3200" dirty="0">
                <a:latin typeface="Arial" panose="020B0604020202020204" pitchFamily="34" charset="0"/>
                <a:cs typeface="Arial" panose="020B0604020202020204" pitchFamily="34" charset="0"/>
              </a:rPr>
              <a:t> un </a:t>
            </a:r>
            <a:r>
              <a:rPr lang="lv-LV" sz="3200" b="1" dirty="0">
                <a:latin typeface="Arial" panose="020B0604020202020204" pitchFamily="34" charset="0"/>
                <a:cs typeface="Arial" panose="020B0604020202020204" pitchFamily="34" charset="0"/>
              </a:rPr>
              <a:t>vēstules</a:t>
            </a:r>
            <a:r>
              <a:rPr lang="lv-LV" sz="3200" dirty="0">
                <a:latin typeface="Arial" panose="020B0604020202020204" pitchFamily="34" charset="0"/>
                <a:cs typeface="Arial" panose="020B0604020202020204" pitchFamily="34" charset="0"/>
              </a:rPr>
              <a:t>, </a:t>
            </a:r>
            <a:r>
              <a:rPr lang="lv-LV" sz="3200" b="1" dirty="0">
                <a:latin typeface="Arial" panose="020B0604020202020204" pitchFamily="34" charset="0"/>
                <a:cs typeface="Arial" panose="020B0604020202020204" pitchFamily="34" charset="0"/>
              </a:rPr>
              <a:t>ziņas par</a:t>
            </a:r>
            <a:r>
              <a:rPr lang="lv-LV" sz="3200" dirty="0">
                <a:latin typeface="Arial" panose="020B0604020202020204" pitchFamily="34" charset="0"/>
                <a:cs typeface="Arial" panose="020B0604020202020204" pitchFamily="34" charset="0"/>
              </a:rPr>
              <a:t> «Zvaigžņotās Debess» un A.Balklava </a:t>
            </a:r>
            <a:r>
              <a:rPr lang="lv-LV" sz="3200" b="1" dirty="0">
                <a:latin typeface="Arial" panose="020B0604020202020204" pitchFamily="34" charset="0"/>
                <a:cs typeface="Arial" panose="020B0604020202020204" pitchFamily="34" charset="0"/>
              </a:rPr>
              <a:t>bibliotēku</a:t>
            </a:r>
            <a:r>
              <a:rPr lang="lv-LV" sz="3200" dirty="0">
                <a:latin typeface="Arial" panose="020B0604020202020204" pitchFamily="34" charset="0"/>
                <a:cs typeface="Arial" panose="020B0604020202020204" pitchFamily="34" charset="0"/>
              </a:rPr>
              <a:t> (grāmatām un žurnāliem) u.c. </a:t>
            </a:r>
            <a:endParaRPr lang="en-US" sz="3200" dirty="0">
              <a:latin typeface="Arial" panose="020B0604020202020204" pitchFamily="34" charset="0"/>
              <a:cs typeface="Arial" panose="020B0604020202020204" pitchFamily="34" charset="0"/>
            </a:endParaRPr>
          </a:p>
          <a:p>
            <a:pPr marL="0" indent="0">
              <a:buNone/>
            </a:pPr>
            <a:r>
              <a:rPr lang="lv-LV"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254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19</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222423" y="228938"/>
            <a:ext cx="11804821" cy="856701"/>
          </a:xfrm>
        </p:spPr>
        <p:txBody>
          <a:bodyPr>
            <a:noAutofit/>
          </a:bodyPr>
          <a:lstStyle/>
          <a:p>
            <a:pPr algn="ctr"/>
            <a:r>
              <a:rPr lang="en-US" i="1" dirty="0" err="1">
                <a:solidFill>
                  <a:srgbClr val="1B5089"/>
                </a:solidFill>
                <a:latin typeface="Arial" panose="020B0604020202020204" pitchFamily="34" charset="0"/>
                <a:cs typeface="Arial" panose="020B0604020202020204" pitchFamily="34" charset="0"/>
              </a:rPr>
              <a:t>Kadri</a:t>
            </a:r>
            <a:r>
              <a:rPr lang="en-US" i="1" dirty="0">
                <a:solidFill>
                  <a:srgbClr val="1B5089"/>
                </a:solidFill>
                <a:latin typeface="Arial" panose="020B0604020202020204" pitchFamily="34" charset="0"/>
                <a:cs typeface="Arial" panose="020B0604020202020204" pitchFamily="34" charset="0"/>
              </a:rPr>
              <a:t> </a:t>
            </a:r>
            <a:r>
              <a:rPr lang="en-US" i="1" dirty="0" err="1">
                <a:solidFill>
                  <a:srgbClr val="1B5089"/>
                </a:solidFill>
                <a:latin typeface="Arial" panose="020B0604020202020204" pitchFamily="34" charset="0"/>
                <a:cs typeface="Arial" panose="020B0604020202020204" pitchFamily="34" charset="0"/>
              </a:rPr>
              <a:t>izšķir</a:t>
            </a:r>
            <a:r>
              <a:rPr lang="en-US" i="1" dirty="0">
                <a:solidFill>
                  <a:srgbClr val="1B5089"/>
                </a:solidFill>
                <a:latin typeface="Arial" panose="020B0604020202020204" pitchFamily="34" charset="0"/>
                <a:cs typeface="Arial" panose="020B0604020202020204" pitchFamily="34" charset="0"/>
              </a:rPr>
              <a:t> </a:t>
            </a:r>
            <a:r>
              <a:rPr lang="en-US" i="1" dirty="0" err="1">
                <a:solidFill>
                  <a:srgbClr val="1B5089"/>
                </a:solidFill>
                <a:latin typeface="Arial" panose="020B0604020202020204" pitchFamily="34" charset="0"/>
                <a:cs typeface="Arial" panose="020B0604020202020204" pitchFamily="34" charset="0"/>
              </a:rPr>
              <a:t>visu</a:t>
            </a:r>
            <a:r>
              <a:rPr lang="en-US" i="1" dirty="0">
                <a:solidFill>
                  <a:srgbClr val="1B5089"/>
                </a:solidFill>
                <a:latin typeface="Arial" panose="020B0604020202020204" pitchFamily="34" charset="0"/>
                <a:cs typeface="Arial" panose="020B0604020202020204" pitchFamily="34" charset="0"/>
              </a:rPr>
              <a:t>!</a:t>
            </a:r>
            <a:r>
              <a:rPr lang="en-US" dirty="0">
                <a:solidFill>
                  <a:srgbClr val="1B5089"/>
                </a:solidFill>
                <a:latin typeface="Arial" panose="020B0604020202020204" pitchFamily="34" charset="0"/>
                <a:cs typeface="Arial" panose="020B0604020202020204" pitchFamily="34" charset="0"/>
              </a:rPr>
              <a:t> </a:t>
            </a:r>
            <a:r>
              <a:rPr lang="lv-LV" sz="4000" dirty="0">
                <a:solidFill>
                  <a:srgbClr val="1B5089"/>
                </a:solidFill>
                <a:latin typeface="Arial" panose="020B0604020202020204" pitchFamily="34" charset="0"/>
                <a:cs typeface="Arial" panose="020B0604020202020204" pitchFamily="34" charset="0"/>
              </a:rPr>
              <a:t> </a:t>
            </a:r>
            <a:r>
              <a:rPr lang="lv-LV" dirty="0">
                <a:solidFill>
                  <a:srgbClr val="1B5089"/>
                </a:solidFill>
                <a:latin typeface="Arial" panose="020B0604020202020204" pitchFamily="34" charset="0"/>
                <a:cs typeface="Arial" panose="020B0604020202020204" pitchFamily="34" charset="0"/>
              </a:rPr>
              <a:t> </a:t>
            </a:r>
            <a:endParaRPr lang="en-US"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480103" y="1260389"/>
            <a:ext cx="11618971" cy="4736757"/>
          </a:xfrm>
        </p:spPr>
        <p:txBody>
          <a:bodyPr lIns="72000" rIns="144000">
            <a:noAutofit/>
          </a:bodyPr>
          <a:lstStyle/>
          <a:p>
            <a:pPr marL="0" indent="0">
              <a:buNone/>
            </a:pPr>
            <a:r>
              <a:rPr lang="lv-LV" sz="2400" dirty="0"/>
              <a:t>	</a:t>
            </a:r>
            <a:r>
              <a:rPr lang="lv-LV" sz="2400" dirty="0">
                <a:latin typeface="Arial" panose="020B0604020202020204" pitchFamily="34" charset="0"/>
                <a:cs typeface="Arial" panose="020B0604020202020204" pitchFamily="34" charset="0"/>
              </a:rPr>
              <a:t>Pēdējo gadu norises rada bažas un vedina uz jautājumu, vai </a:t>
            </a:r>
            <a:r>
              <a:rPr lang="lv-LV" sz="2400" b="1" dirty="0">
                <a:latin typeface="Arial" panose="020B0604020202020204" pitchFamily="34" charset="0"/>
                <a:cs typeface="Arial" panose="020B0604020202020204" pitchFamily="34" charset="0"/>
              </a:rPr>
              <a:t>profesionālā astronomija</a:t>
            </a:r>
            <a:r>
              <a:rPr lang="lv-LV" sz="2400" dirty="0">
                <a:latin typeface="Arial" panose="020B0604020202020204" pitchFamily="34" charset="0"/>
                <a:cs typeface="Arial" panose="020B0604020202020204" pitchFamily="34" charset="0"/>
              </a:rPr>
              <a:t> Latvijā vēl pastāvēs? Trauksmi rada draudoši iezīmējies paaudžu pārrāvums, par ko pirms 23 gadiem brīdināja Balklavs un par ko liecina satraucoši fakti – katastrofāli sarūk jau tā nelielais Latvijas astronomu skaits: </a:t>
            </a:r>
          </a:p>
          <a:p>
            <a:pPr marL="0" indent="0">
              <a:buNone/>
            </a:pPr>
            <a:r>
              <a:rPr lang="lv-LV" sz="2400" dirty="0">
                <a:latin typeface="Arial" panose="020B0604020202020204" pitchFamily="34" charset="0"/>
                <a:cs typeface="Arial" panose="020B0604020202020204" pitchFamily="34" charset="0"/>
              </a:rPr>
              <a:t>	kopš valstiskās neatkarības atjaunošanas mūžībā aizgājuši </a:t>
            </a:r>
            <a:r>
              <a:rPr lang="lv-LV" sz="2400" b="1" dirty="0">
                <a:latin typeface="Arial" panose="020B0604020202020204" pitchFamily="34" charset="0"/>
                <a:cs typeface="Arial" panose="020B0604020202020204" pitchFamily="34" charset="0"/>
              </a:rPr>
              <a:t>desmit(!)</a:t>
            </a:r>
            <a:r>
              <a:rPr lang="lv-LV" sz="2400" dirty="0">
                <a:latin typeface="Arial" panose="020B0604020202020204" pitchFamily="34" charset="0"/>
                <a:cs typeface="Arial" panose="020B0604020202020204" pitchFamily="34" charset="0"/>
              </a:rPr>
              <a:t> zinātņu </a:t>
            </a:r>
            <a:r>
              <a:rPr lang="lv-LV" sz="2400" b="1" dirty="0">
                <a:latin typeface="Arial" panose="020B0604020202020204" pitchFamily="34" charset="0"/>
                <a:cs typeface="Arial" panose="020B0604020202020204" pitchFamily="34" charset="0"/>
              </a:rPr>
              <a:t>doktori</a:t>
            </a:r>
            <a:r>
              <a:rPr lang="lv-LV" sz="2400" dirty="0">
                <a:latin typeface="Arial" panose="020B0604020202020204" pitchFamily="34" charset="0"/>
                <a:cs typeface="Arial" panose="020B0604020202020204" pitchFamily="34" charset="0"/>
              </a:rPr>
              <a:t>: J.Francmans (1998), A.Balklavs (2005), L.Laucenieks (2005), U.Dzērvītis (2009), Leonids Roze (2009), Leonora Roze (2010), Z.Alksne (2011), E.Grasbergs (2012), K.Lapuška (2013), A.Alksnis (2017), un šai laikā astronomijas (astrofizikas) nozarē nedaudzie zinātnisko grādu ieguvušie, piemēram, Dmitrijs Docenko (2008), Arturs Barzdis (2012) un Olesja Smirnova (2012) nestrādā Latvijas Universitātē situācijā, kad nedrīkstētu izniekot nevienu profesionāli. </a:t>
            </a:r>
          </a:p>
          <a:p>
            <a:pPr marL="0" indent="0">
              <a:buNone/>
            </a:pPr>
            <a:r>
              <a:rPr lang="lv-LV" sz="2400" dirty="0">
                <a:latin typeface="Arial" panose="020B0604020202020204" pitchFamily="34" charset="0"/>
                <a:cs typeface="Arial" panose="020B0604020202020204" pitchFamily="34" charset="0"/>
              </a:rPr>
              <a:t>	Tas norāda uz to, ka </a:t>
            </a:r>
            <a:r>
              <a:rPr lang="lv-LV" sz="2400" b="1" dirty="0">
                <a:latin typeface="Arial" panose="020B0604020202020204" pitchFamily="34" charset="0"/>
                <a:cs typeface="Arial" panose="020B0604020202020204" pitchFamily="34" charset="0"/>
              </a:rPr>
              <a:t>astronomijas attīstība Latvijā ir apdraudēta</a:t>
            </a:r>
            <a:r>
              <a:rPr lang="lv-LV" sz="2400" dirty="0">
                <a:latin typeface="Arial" panose="020B0604020202020204" pitchFamily="34" charset="0"/>
                <a:cs typeface="Arial" panose="020B0604020202020204" pitchFamily="34" charset="0"/>
              </a:rPr>
              <a:t> un Balklava bažas par speciālistu iepirkšanu no ārzemēm sāk īstenoties...</a:t>
            </a:r>
            <a:r>
              <a:rPr lang="lv-LV" dirty="0"/>
              <a:t> </a:t>
            </a:r>
            <a:endParaRPr lang="en-US" dirty="0"/>
          </a:p>
          <a:p>
            <a:pPr marL="0"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37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idx="4294967295"/>
          </p:nvPr>
        </p:nvSpPr>
        <p:spPr>
          <a:xfrm>
            <a:off x="418011" y="440937"/>
            <a:ext cx="11399520" cy="1099996"/>
          </a:xfrm>
        </p:spPr>
        <p:txBody>
          <a:bodyPr>
            <a:noAutofit/>
          </a:bodyPr>
          <a:lstStyle/>
          <a:p>
            <a:pPr algn="ctr"/>
            <a:r>
              <a:rPr lang="lv-LV" dirty="0">
                <a:solidFill>
                  <a:srgbClr val="1B5089"/>
                </a:solidFill>
                <a:latin typeface="Arial" panose="020B0604020202020204" pitchFamily="34" charset="0"/>
                <a:cs typeface="Arial" panose="020B0604020202020204" pitchFamily="34" charset="0"/>
              </a:rPr>
              <a:t>1.jūl.1997. – LU Astronomijas institūts   </a:t>
            </a:r>
            <a:endParaRPr lang="en-US" dirty="0">
              <a:solidFill>
                <a:srgbClr val="1B5089"/>
              </a:solidFill>
              <a:latin typeface="Arial" panose="020B0604020202020204" pitchFamily="34" charset="0"/>
              <a:cs typeface="Arial" panose="020B0604020202020204" pitchFamily="34" charset="0"/>
            </a:endParaRPr>
          </a:p>
        </p:txBody>
      </p:sp>
      <p:sp>
        <p:nvSpPr>
          <p:cNvPr id="3" name="Satura vietturis 2"/>
          <p:cNvSpPr>
            <a:spLocks noGrp="1"/>
          </p:cNvSpPr>
          <p:nvPr>
            <p:ph idx="4294967295"/>
          </p:nvPr>
        </p:nvSpPr>
        <p:spPr>
          <a:xfrm>
            <a:off x="418011" y="1709530"/>
            <a:ext cx="11618971" cy="4264549"/>
          </a:xfrm>
        </p:spPr>
        <p:txBody>
          <a:bodyPr/>
          <a:lstStyle/>
          <a:p>
            <a:pPr marL="0" indent="0">
              <a:buNone/>
            </a:pPr>
            <a:r>
              <a:rPr lang="lv-LV" b="1" dirty="0">
                <a:latin typeface="Arial" panose="020B0604020202020204" pitchFamily="34" charset="0"/>
                <a:cs typeface="Arial" panose="020B0604020202020204" pitchFamily="34" charset="0"/>
              </a:rPr>
              <a:t>	1997.</a:t>
            </a:r>
            <a:r>
              <a:rPr lang="lv-LV" dirty="0">
                <a:latin typeface="Arial" panose="020B0604020202020204" pitchFamily="34" charset="0"/>
                <a:cs typeface="Arial" panose="020B0604020202020204" pitchFamily="34" charset="0"/>
              </a:rPr>
              <a:t> gadā, iekļaujot Latvijas Zinātņu akadēmijas (LZA) Radioastrofizikas observatoriju (RO) Latvijas Universitātē (LU) un apvienojot to ar LU Astronomisko observatoriju (AO), ar LU Rektora 01.07.1997. pavēli Nr. 1/112 izveidots Latvijas Universitātes </a:t>
            </a:r>
            <a:r>
              <a:rPr lang="lv-LV" b="1" dirty="0">
                <a:latin typeface="Arial" panose="020B0604020202020204" pitchFamily="34" charset="0"/>
                <a:cs typeface="Arial" panose="020B0604020202020204" pitchFamily="34" charset="0"/>
              </a:rPr>
              <a:t>Astronomijas institūts</a:t>
            </a:r>
            <a:r>
              <a:rPr lang="lv-LV" dirty="0">
                <a:latin typeface="Arial" panose="020B0604020202020204" pitchFamily="34" charset="0"/>
                <a:cs typeface="Arial" panose="020B0604020202020204" pitchFamily="34" charset="0"/>
              </a:rPr>
              <a:t> (</a:t>
            </a:r>
            <a:r>
              <a:rPr lang="lv-LV" b="1" dirty="0">
                <a:latin typeface="Arial" panose="020B0604020202020204" pitchFamily="34" charset="0"/>
                <a:cs typeface="Arial" panose="020B0604020202020204" pitchFamily="34" charset="0"/>
              </a:rPr>
              <a:t>Institute of Astronomy</a:t>
            </a:r>
            <a:r>
              <a:rPr lang="lv-LV" dirty="0">
                <a:latin typeface="Arial" panose="020B0604020202020204" pitchFamily="34" charset="0"/>
                <a:cs typeface="Arial" panose="020B0604020202020204" pitchFamily="34" charset="0"/>
              </a:rPr>
              <a:t>, University of Latvia). </a:t>
            </a:r>
          </a:p>
          <a:p>
            <a:pPr marL="0" indent="0">
              <a:buNone/>
            </a:pPr>
            <a:r>
              <a:rPr lang="lv-LV" dirty="0">
                <a:latin typeface="Arial" panose="020B0604020202020204" pitchFamily="34" charset="0"/>
                <a:cs typeface="Arial" panose="020B0604020202020204" pitchFamily="34" charset="0"/>
              </a:rPr>
              <a:t>	Abās observatorijās bija atšķirīgas zinātniskās pētniecības ievirzes: </a:t>
            </a:r>
            <a:r>
              <a:rPr lang="lv-LV" b="1" dirty="0">
                <a:latin typeface="Arial" panose="020B0604020202020204" pitchFamily="34" charset="0"/>
                <a:cs typeface="Arial" panose="020B0604020202020204" pitchFamily="34" charset="0"/>
              </a:rPr>
              <a:t>LZA RO</a:t>
            </a:r>
            <a:r>
              <a:rPr lang="lv-LV" dirty="0">
                <a:latin typeface="Arial" panose="020B0604020202020204" pitchFamily="34" charset="0"/>
                <a:cs typeface="Arial" panose="020B0604020202020204" pitchFamily="34" charset="0"/>
              </a:rPr>
              <a:t> galvenokārt dominēja fundamentāli pētījumi astrofizikā, bet </a:t>
            </a:r>
            <a:r>
              <a:rPr lang="lv-LV" b="1" dirty="0">
                <a:latin typeface="Arial" panose="020B0604020202020204" pitchFamily="34" charset="0"/>
                <a:cs typeface="Arial" panose="020B0604020202020204" pitchFamily="34" charset="0"/>
              </a:rPr>
              <a:t>LU AO</a:t>
            </a:r>
            <a:r>
              <a:rPr lang="lv-LV" dirty="0">
                <a:latin typeface="Arial" panose="020B0604020202020204" pitchFamily="34" charset="0"/>
                <a:cs typeface="Arial" panose="020B0604020202020204" pitchFamily="34" charset="0"/>
              </a:rPr>
              <a:t> vairāk orientējās uz lietišķiem pētījumiem astrometrijā un astronomisko instrumentu un aparatūras izstrādāšanu. </a:t>
            </a:r>
            <a:r>
              <a:rPr lang="lv-LV" dirty="0">
                <a:solidFill>
                  <a:srgbClr val="002060"/>
                </a:solidFill>
                <a:latin typeface="Arial" panose="020B0604020202020204" pitchFamily="34" charset="0"/>
                <a:cs typeface="Arial" panose="020B0604020202020204" pitchFamily="34" charset="0"/>
              </a:rPr>
              <a:t>/Balklavs, 1997/ </a:t>
            </a:r>
            <a:endParaRPr lang="en-US" dirty="0">
              <a:solidFill>
                <a:srgbClr val="002060"/>
              </a:solidFill>
              <a:latin typeface="Arial" panose="020B0604020202020204" pitchFamily="34" charset="0"/>
              <a:cs typeface="Arial" panose="020B0604020202020204" pitchFamily="34" charset="0"/>
            </a:endParaRPr>
          </a:p>
        </p:txBody>
      </p:sp>
      <p:sp>
        <p:nvSpPr>
          <p:cNvPr id="4" name="Slaida numura vietturis 3"/>
          <p:cNvSpPr>
            <a:spLocks noGrp="1"/>
          </p:cNvSpPr>
          <p:nvPr>
            <p:ph type="sldNum" sz="quarter" idx="12"/>
          </p:nvPr>
        </p:nvSpPr>
        <p:spPr/>
        <p:txBody>
          <a:bodyPr/>
          <a:lstStyle/>
          <a:p>
            <a:fld id="{52874D3B-0145-4B40-BC41-2631D243DCC0}" type="slidenum">
              <a:rPr lang="en-US" smtClean="0"/>
              <a:t>2</a:t>
            </a:fld>
            <a:endParaRPr lang="en-US" dirty="0"/>
          </a:p>
        </p:txBody>
      </p:sp>
    </p:spTree>
    <p:extLst>
      <p:ext uri="{BB962C8B-B14F-4D97-AF65-F5344CB8AC3E}">
        <p14:creationId xmlns:p14="http://schemas.microsoft.com/office/powerpoint/2010/main" val="3079387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1D90-F83D-234A-9BEE-74277E458280}"/>
              </a:ext>
            </a:extLst>
          </p:cNvPr>
          <p:cNvSpPr>
            <a:spLocks noGrp="1"/>
          </p:cNvSpPr>
          <p:nvPr>
            <p:ph type="title"/>
          </p:nvPr>
        </p:nvSpPr>
        <p:spPr>
          <a:xfrm>
            <a:off x="401444" y="457200"/>
            <a:ext cx="4244698" cy="613317"/>
          </a:xfrm>
        </p:spPr>
        <p:txBody>
          <a:bodyPr>
            <a:noAutofit/>
          </a:bodyPr>
          <a:lstStyle/>
          <a:p>
            <a:pPr algn="ctr"/>
            <a:r>
              <a:rPr lang="en-US" sz="3600" i="1" dirty="0" err="1">
                <a:solidFill>
                  <a:srgbClr val="1B5089"/>
                </a:solidFill>
                <a:latin typeface="Arial" panose="020B0604020202020204" pitchFamily="34" charset="0"/>
                <a:cs typeface="Arial" panose="020B0604020202020204" pitchFamily="34" charset="0"/>
              </a:rPr>
              <a:t>Kadri</a:t>
            </a:r>
            <a:r>
              <a:rPr lang="en-US" sz="3600" i="1" dirty="0">
                <a:solidFill>
                  <a:srgbClr val="1B5089"/>
                </a:solidFill>
                <a:latin typeface="Arial" panose="020B0604020202020204" pitchFamily="34" charset="0"/>
                <a:cs typeface="Arial" panose="020B0604020202020204" pitchFamily="34" charset="0"/>
              </a:rPr>
              <a:t> </a:t>
            </a:r>
            <a:r>
              <a:rPr lang="en-US" sz="3600" i="1" dirty="0" err="1">
                <a:solidFill>
                  <a:srgbClr val="1B5089"/>
                </a:solidFill>
                <a:latin typeface="Arial" panose="020B0604020202020204" pitchFamily="34" charset="0"/>
                <a:cs typeface="Arial" panose="020B0604020202020204" pitchFamily="34" charset="0"/>
              </a:rPr>
              <a:t>izšķir</a:t>
            </a:r>
            <a:r>
              <a:rPr lang="en-US" sz="3600" i="1" dirty="0">
                <a:solidFill>
                  <a:srgbClr val="1B5089"/>
                </a:solidFill>
                <a:latin typeface="Arial" panose="020B0604020202020204" pitchFamily="34" charset="0"/>
                <a:cs typeface="Arial" panose="020B0604020202020204" pitchFamily="34" charset="0"/>
              </a:rPr>
              <a:t> </a:t>
            </a:r>
            <a:r>
              <a:rPr lang="en-US" sz="3600" i="1" dirty="0" err="1">
                <a:solidFill>
                  <a:srgbClr val="1B5089"/>
                </a:solidFill>
                <a:latin typeface="Arial" panose="020B0604020202020204" pitchFamily="34" charset="0"/>
                <a:cs typeface="Arial" panose="020B0604020202020204" pitchFamily="34" charset="0"/>
              </a:rPr>
              <a:t>visu</a:t>
            </a:r>
            <a:r>
              <a:rPr lang="en-US" sz="3600" i="1" dirty="0">
                <a:solidFill>
                  <a:srgbClr val="1B5089"/>
                </a:solidFill>
                <a:latin typeface="Arial" panose="020B0604020202020204" pitchFamily="34" charset="0"/>
                <a:cs typeface="Arial" panose="020B0604020202020204" pitchFamily="34" charset="0"/>
              </a:rPr>
              <a:t>!</a:t>
            </a:r>
            <a:r>
              <a:rPr lang="lv-LV" sz="3600" dirty="0">
                <a:solidFill>
                  <a:srgbClr val="1B5089"/>
                </a:solidFill>
                <a:latin typeface="Arial" panose="020B0604020202020204" pitchFamily="34" charset="0"/>
                <a:cs typeface="Arial" panose="020B0604020202020204" pitchFamily="34" charset="0"/>
              </a:rPr>
              <a:t> </a:t>
            </a:r>
            <a:endParaRPr lang="en-US" sz="3600" dirty="0"/>
          </a:p>
        </p:txBody>
      </p:sp>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7237" r="17237"/>
          <a:stretch>
            <a:fillRect/>
          </a:stretch>
        </p:blipFill>
        <p:spPr>
          <a:xfrm>
            <a:off x="4860324" y="74141"/>
            <a:ext cx="7068065" cy="5923005"/>
          </a:xfrm>
        </p:spPr>
      </p:pic>
      <p:sp>
        <p:nvSpPr>
          <p:cNvPr id="5" name="Slide Number Placeholder 4">
            <a:extLst>
              <a:ext uri="{FF2B5EF4-FFF2-40B4-BE49-F238E27FC236}">
                <a16:creationId xmlns:a16="http://schemas.microsoft.com/office/drawing/2014/main" id="{25295E47-5C5B-9B4B-B08B-6260314375D9}"/>
              </a:ext>
            </a:extLst>
          </p:cNvPr>
          <p:cNvSpPr>
            <a:spLocks noGrp="1"/>
          </p:cNvSpPr>
          <p:nvPr>
            <p:ph type="sldNum" sz="quarter" idx="12"/>
          </p:nvPr>
        </p:nvSpPr>
        <p:spPr>
          <a:xfrm>
            <a:off x="11597268" y="6255991"/>
            <a:ext cx="594731" cy="365125"/>
          </a:xfrm>
        </p:spPr>
        <p:txBody>
          <a:bodyPr/>
          <a:lstStyle/>
          <a:p>
            <a:pPr algn="ctr"/>
            <a:fld id="{52874D3B-0145-4B40-BC41-2631D243DCC0}" type="slidenum">
              <a:rPr lang="en-US" smtClean="0">
                <a:solidFill>
                  <a:schemeClr val="bg1"/>
                </a:solidFill>
                <a:latin typeface="Arial" panose="020B0604020202020204" pitchFamily="34" charset="0"/>
                <a:cs typeface="Arial" panose="020B0604020202020204" pitchFamily="34" charset="0"/>
              </a:rPr>
              <a:pPr algn="ctr"/>
              <a:t>20</a:t>
            </a:fld>
            <a:endParaRPr lang="en-US" dirty="0">
              <a:solidFill>
                <a:schemeClr val="bg1"/>
              </a:solidFill>
              <a:latin typeface="Arial" panose="020B0604020202020204" pitchFamily="34" charset="0"/>
              <a:cs typeface="Arial" panose="020B0604020202020204" pitchFamily="34" charset="0"/>
            </a:endParaRPr>
          </a:p>
        </p:txBody>
      </p:sp>
      <p:sp>
        <p:nvSpPr>
          <p:cNvPr id="7" name="Satura vietturis 2">
            <a:extLst>
              <a:ext uri="{FF2B5EF4-FFF2-40B4-BE49-F238E27FC236}">
                <a16:creationId xmlns:a16="http://schemas.microsoft.com/office/drawing/2014/main" id="{A7F5D4FD-C437-2842-8B4A-7CB97C8E65E9}"/>
              </a:ext>
            </a:extLst>
          </p:cNvPr>
          <p:cNvSpPr txBox="1">
            <a:spLocks/>
          </p:cNvSpPr>
          <p:nvPr/>
        </p:nvSpPr>
        <p:spPr>
          <a:xfrm>
            <a:off x="418012" y="1449659"/>
            <a:ext cx="4228130" cy="44193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00000"/>
              </a:lnSpc>
              <a:spcBef>
                <a:spcPts val="600"/>
              </a:spcBef>
            </a:pPr>
            <a:r>
              <a:rPr lang="lv-LV" sz="2800" dirty="0">
                <a:latin typeface="Arial Narrow" panose="020B0606020202030204" pitchFamily="34" charset="0"/>
              </a:rPr>
              <a:t>  </a:t>
            </a:r>
            <a:r>
              <a:rPr lang="lv-LV" sz="2400" i="1" dirty="0">
                <a:latin typeface="Arial" panose="020B0604020202020204" pitchFamily="34" charset="0"/>
                <a:cs typeface="Arial" panose="020B0604020202020204" pitchFamily="34" charset="0"/>
              </a:rPr>
              <a:t>No kreisās</a:t>
            </a:r>
            <a:r>
              <a:rPr lang="lv-LV" sz="2400" dirty="0">
                <a:latin typeface="Arial" panose="020B0604020202020204" pitchFamily="34" charset="0"/>
                <a:cs typeface="Arial" panose="020B0604020202020204" pitchFamily="34" charset="0"/>
              </a:rPr>
              <a:t>: LU Astronomijas institūta pētnieks Dmitrijs Docenko, LU AI doktoranti Arturs Barzdis un Olesja Smirnova Zinātnes kafejnīcā «</a:t>
            </a:r>
            <a:r>
              <a:rPr lang="lv-LV" sz="2400" i="1" dirty="0">
                <a:latin typeface="Arial" panose="020B0604020202020204" pitchFamily="34" charset="0"/>
                <a:cs typeface="Arial" panose="020B0604020202020204" pitchFamily="34" charset="0"/>
              </a:rPr>
              <a:t>Zvaigznes dzimst un zvaigznes mirst»</a:t>
            </a:r>
            <a:r>
              <a:rPr lang="lv-LV" sz="2400" dirty="0">
                <a:latin typeface="Arial" panose="020B0604020202020204" pitchFamily="34" charset="0"/>
                <a:cs typeface="Arial" panose="020B0604020202020204" pitchFamily="34" charset="0"/>
              </a:rPr>
              <a:t> 2009.gada 2.aprīlī. </a:t>
            </a:r>
          </a:p>
          <a:p>
            <a:pPr>
              <a:lnSpc>
                <a:spcPct val="100000"/>
              </a:lnSpc>
              <a:spcBef>
                <a:spcPts val="600"/>
              </a:spcBef>
            </a:pPr>
            <a:endParaRPr lang="lv-LV" sz="2400" i="1" dirty="0">
              <a:latin typeface="Arial" panose="020B0604020202020204" pitchFamily="34" charset="0"/>
              <a:cs typeface="Arial" panose="020B0604020202020204" pitchFamily="34" charset="0"/>
            </a:endParaRPr>
          </a:p>
          <a:p>
            <a:pPr>
              <a:lnSpc>
                <a:spcPct val="100000"/>
              </a:lnSpc>
              <a:spcBef>
                <a:spcPts val="600"/>
              </a:spcBef>
            </a:pPr>
            <a:endParaRPr lang="lv-LV" sz="2400" i="1" dirty="0">
              <a:latin typeface="Arial" panose="020B0604020202020204" pitchFamily="34" charset="0"/>
              <a:cs typeface="Arial" panose="020B0604020202020204" pitchFamily="34" charset="0"/>
            </a:endParaRPr>
          </a:p>
          <a:p>
            <a:pPr algn="r">
              <a:lnSpc>
                <a:spcPct val="100000"/>
              </a:lnSpc>
              <a:spcBef>
                <a:spcPts val="600"/>
              </a:spcBef>
            </a:pPr>
            <a:r>
              <a:rPr lang="en-US" sz="1600" i="1" dirty="0" err="1">
                <a:solidFill>
                  <a:srgbClr val="002060"/>
                </a:solidFill>
                <a:latin typeface="Arial" panose="020B0604020202020204" pitchFamily="34" charset="0"/>
                <a:cs typeface="Arial" panose="020B0604020202020204" pitchFamily="34" charset="0"/>
              </a:rPr>
              <a:t>Foto</a:t>
            </a:r>
            <a:r>
              <a:rPr lang="en-US" sz="1600" i="1" dirty="0">
                <a:solidFill>
                  <a:srgbClr val="002060"/>
                </a:solidFill>
                <a:latin typeface="Arial" panose="020B0604020202020204" pitchFamily="34" charset="0"/>
                <a:cs typeface="Arial" panose="020B0604020202020204" pitchFamily="34" charset="0"/>
              </a:rPr>
              <a:t>: Toms </a:t>
            </a:r>
            <a:r>
              <a:rPr lang="en-US" sz="1600" i="1" dirty="0" err="1">
                <a:solidFill>
                  <a:srgbClr val="002060"/>
                </a:solidFill>
                <a:latin typeface="Arial" panose="020B0604020202020204" pitchFamily="34" charset="0"/>
                <a:cs typeface="Arial" panose="020B0604020202020204" pitchFamily="34" charset="0"/>
              </a:rPr>
              <a:t>Grīnbergs</a:t>
            </a:r>
            <a:r>
              <a:rPr lang="en-US" sz="1600" i="1" dirty="0">
                <a:solidFill>
                  <a:srgbClr val="002060"/>
                </a:solidFill>
                <a:latin typeface="Arial" panose="020B0604020202020204" pitchFamily="34" charset="0"/>
                <a:cs typeface="Arial" panose="020B0604020202020204" pitchFamily="34" charset="0"/>
              </a:rPr>
              <a:t>, LU </a:t>
            </a:r>
            <a:r>
              <a:rPr lang="en-US" sz="1600" i="1" dirty="0" err="1">
                <a:solidFill>
                  <a:srgbClr val="002060"/>
                </a:solidFill>
                <a:latin typeface="Arial" panose="020B0604020202020204" pitchFamily="34" charset="0"/>
                <a:cs typeface="Arial" panose="020B0604020202020204" pitchFamily="34" charset="0"/>
              </a:rPr>
              <a:t>Preses</a:t>
            </a:r>
            <a:r>
              <a:rPr lang="en-US" sz="1600" i="1" dirty="0">
                <a:solidFill>
                  <a:srgbClr val="002060"/>
                </a:solidFill>
                <a:latin typeface="Arial" panose="020B0604020202020204" pitchFamily="34" charset="0"/>
                <a:cs typeface="Arial" panose="020B0604020202020204" pitchFamily="34" charset="0"/>
              </a:rPr>
              <a:t> </a:t>
            </a:r>
            <a:r>
              <a:rPr lang="en-US" sz="1600" i="1" dirty="0" err="1">
                <a:solidFill>
                  <a:srgbClr val="002060"/>
                </a:solidFill>
                <a:latin typeface="Arial" panose="020B0604020202020204" pitchFamily="34" charset="0"/>
                <a:cs typeface="Arial" panose="020B0604020202020204" pitchFamily="34" charset="0"/>
              </a:rPr>
              <a:t>centrs</a:t>
            </a:r>
            <a:endParaRPr lang="lv-LV"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610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21</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363776" y="189470"/>
            <a:ext cx="11551757" cy="453081"/>
          </a:xfrm>
        </p:spPr>
        <p:txBody>
          <a:bodyPr>
            <a:noAutofit/>
          </a:bodyPr>
          <a:lstStyle/>
          <a:p>
            <a:r>
              <a:rPr lang="lv-LV" sz="1600" dirty="0">
                <a:solidFill>
                  <a:srgbClr val="1B5089"/>
                </a:solidFill>
                <a:latin typeface="Arial" panose="020B0604020202020204" pitchFamily="34" charset="0"/>
                <a:cs typeface="Arial" panose="020B0604020202020204" pitchFamily="34" charset="0"/>
              </a:rPr>
              <a:t>Vēres:</a:t>
            </a:r>
            <a:r>
              <a:rPr lang="lv-LV" sz="1600" dirty="0">
                <a:latin typeface="Arial" panose="020B0604020202020204" pitchFamily="34" charset="0"/>
                <a:cs typeface="Arial" panose="020B0604020202020204" pitchFamily="34" charset="0"/>
              </a:rPr>
              <a:t> </a:t>
            </a:r>
            <a:endParaRPr lang="en-US" sz="1600"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480103" y="719849"/>
            <a:ext cx="11618971" cy="5181601"/>
          </a:xfrm>
        </p:spPr>
        <p:txBody>
          <a:bodyPr lIns="72000" rIns="144000">
            <a:noAutofit/>
          </a:bodyPr>
          <a:lstStyle/>
          <a:p>
            <a:pPr>
              <a:buFont typeface="+mj-lt"/>
              <a:buAutoNum type="arabicPeriod"/>
            </a:pPr>
            <a:r>
              <a:rPr lang="lv-LV" sz="1200" dirty="0">
                <a:latin typeface="Arial Narrow" panose="020B0606020202030204" pitchFamily="34" charset="0"/>
                <a:cs typeface="Arial" panose="020B0604020202020204" pitchFamily="34" charset="0"/>
              </a:rPr>
              <a:t>Balklavs A. LZA RO turpinājums – LU AI. – «ZvD», 1997, Rudens (157), 2.-5.lpp. </a:t>
            </a:r>
            <a:endParaRPr lang="en-US" sz="1200" dirty="0">
              <a:latin typeface="Arial Narrow" panose="020B0606020202030204" pitchFamily="34" charset="0"/>
              <a:cs typeface="Arial" panose="020B0604020202020204" pitchFamily="34" charset="0"/>
            </a:endParaRPr>
          </a:p>
          <a:p>
            <a:pPr>
              <a:buFont typeface="+mj-lt"/>
              <a:buAutoNum type="arabicPeriod"/>
            </a:pPr>
            <a:r>
              <a:rPr lang="lv-LV" sz="1200" dirty="0">
                <a:latin typeface="Arial Narrow" panose="020B0606020202030204" pitchFamily="34" charset="0"/>
                <a:cs typeface="Arial" panose="020B0604020202020204" pitchFamily="34" charset="0"/>
              </a:rPr>
              <a:t>Balklavs A. Izveidota jaunā Astronomijas institūta vadība. – «ZvD», 1997/98, Ziema (158), 73.-74.lpp. </a:t>
            </a:r>
            <a:endParaRPr lang="en-US" sz="1200" dirty="0">
              <a:latin typeface="Arial Narrow" panose="020B0606020202030204" pitchFamily="34" charset="0"/>
              <a:cs typeface="Arial" panose="020B0604020202020204" pitchFamily="34" charset="0"/>
            </a:endParaRPr>
          </a:p>
          <a:p>
            <a:pPr>
              <a:buFont typeface="+mj-lt"/>
              <a:buAutoNum type="arabicPeriod"/>
            </a:pPr>
            <a:r>
              <a:rPr lang="en-US" sz="1200" dirty="0" err="1">
                <a:latin typeface="Arial Narrow" panose="020B0606020202030204" pitchFamily="34" charset="0"/>
                <a:cs typeface="Arial" panose="020B0604020202020204" pitchFamily="34" charset="0"/>
              </a:rPr>
              <a:t>Balklavs</a:t>
            </a:r>
            <a:r>
              <a:rPr lang="en-US" sz="1200" dirty="0">
                <a:latin typeface="Arial Narrow" panose="020B0606020202030204" pitchFamily="34" charset="0"/>
                <a:cs typeface="Arial" panose="020B0604020202020204" pitchFamily="34" charset="0"/>
              </a:rPr>
              <a:t> A. </a:t>
            </a:r>
            <a:r>
              <a:rPr lang="en-US" sz="1200" dirty="0" err="1">
                <a:latin typeface="Arial Narrow" panose="020B0606020202030204" pitchFamily="34" charset="0"/>
                <a:cs typeface="Arial" panose="020B0604020202020204" pitchFamily="34" charset="0"/>
              </a:rPr>
              <a:t>Latvijas</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astronomija</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jau</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ir</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Eiropā</a:t>
            </a:r>
            <a:r>
              <a:rPr lang="en-US" sz="1200" dirty="0">
                <a:latin typeface="Arial Narrow" panose="020B0606020202030204" pitchFamily="34" charset="0"/>
                <a:cs typeface="Arial" panose="020B0604020202020204" pitchFamily="34" charset="0"/>
              </a:rPr>
              <a:t> un </a:t>
            </a:r>
            <a:r>
              <a:rPr lang="en-US" sz="1200" dirty="0" err="1">
                <a:latin typeface="Arial Narrow" panose="020B0606020202030204" pitchFamily="34" charset="0"/>
                <a:cs typeface="Arial" panose="020B0604020202020204" pitchFamily="34" charset="0"/>
              </a:rPr>
              <a:t>pasaulē</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Astronomija</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kā</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zinātnes</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neatņemama</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sastāvdaļa</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attīstītā</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valstī</a:t>
            </a:r>
            <a:r>
              <a:rPr lang="en-US" sz="1200" dirty="0">
                <a:latin typeface="Arial Narrow" panose="020B0606020202030204" pitchFamily="34" charset="0"/>
                <a:cs typeface="Arial" panose="020B0604020202020204" pitchFamily="34" charset="0"/>
              </a:rPr>
              <a:t>. – «</a:t>
            </a:r>
            <a:r>
              <a:rPr lang="en-US" sz="1200" dirty="0" err="1">
                <a:latin typeface="Arial Narrow" panose="020B0606020202030204" pitchFamily="34" charset="0"/>
                <a:cs typeface="Arial" panose="020B0604020202020204" pitchFamily="34" charset="0"/>
              </a:rPr>
              <a:t>Tehnikas</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Apskats</a:t>
            </a:r>
            <a:r>
              <a:rPr lang="en-US" sz="1200" dirty="0">
                <a:latin typeface="Arial Narrow" panose="020B0606020202030204" pitchFamily="34" charset="0"/>
                <a:cs typeface="Arial" panose="020B0604020202020204" pitchFamily="34" charset="0"/>
              </a:rPr>
              <a:t>», 1998, 132, 18.-21.lpp.</a:t>
            </a:r>
          </a:p>
          <a:p>
            <a:pPr>
              <a:buFont typeface="+mj-lt"/>
              <a:buAutoNum type="arabicPeriod"/>
            </a:pPr>
            <a:r>
              <a:rPr lang="en-US" sz="1200" dirty="0" err="1">
                <a:latin typeface="Arial Narrow" panose="020B0606020202030204" pitchFamily="34" charset="0"/>
                <a:cs typeface="Arial" panose="020B0604020202020204" pitchFamily="34" charset="0"/>
              </a:rPr>
              <a:t>Kārļa</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Kaufmaņa</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piemiņas</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stipendija</a:t>
            </a:r>
            <a:r>
              <a:rPr lang="en-US" sz="1200" dirty="0">
                <a:latin typeface="Arial Narrow" panose="020B0606020202030204" pitchFamily="34" charset="0"/>
                <a:cs typeface="Arial" panose="020B0604020202020204" pitchFamily="34" charset="0"/>
              </a:rPr>
              <a:t> </a:t>
            </a:r>
            <a:r>
              <a:rPr lang="en-US" sz="1200" i="1" dirty="0">
                <a:latin typeface="Arial Narrow" panose="020B0606020202030204" pitchFamily="34" charset="0"/>
                <a:cs typeface="Arial" panose="020B0604020202020204" pitchFamily="34" charset="0"/>
              </a:rPr>
              <a:t>(</a:t>
            </a:r>
            <a:r>
              <a:rPr lang="en-US" sz="1200" i="1" dirty="0" err="1">
                <a:latin typeface="Arial Narrow" panose="020B0606020202030204" pitchFamily="34" charset="0"/>
                <a:cs typeface="Arial" panose="020B0604020202020204" pitchFamily="34" charset="0"/>
              </a:rPr>
              <a:t>Nolikums</a:t>
            </a:r>
            <a:r>
              <a:rPr lang="en-US" sz="1200" i="1" dirty="0">
                <a:latin typeface="Arial Narrow" panose="020B0606020202030204" pitchFamily="34" charset="0"/>
                <a:cs typeface="Arial" panose="020B0604020202020204" pitchFamily="34" charset="0"/>
              </a:rPr>
              <a:t>)</a:t>
            </a:r>
            <a:r>
              <a:rPr lang="en-US" sz="1200" dirty="0">
                <a:latin typeface="Arial Narrow" panose="020B0606020202030204" pitchFamily="34" charset="0"/>
                <a:cs typeface="Arial" panose="020B0604020202020204" pitchFamily="34" charset="0"/>
              </a:rPr>
              <a:t>. – «</a:t>
            </a:r>
            <a:r>
              <a:rPr lang="en-US" sz="1200" dirty="0" err="1">
                <a:latin typeface="Arial Narrow" panose="020B0606020202030204" pitchFamily="34" charset="0"/>
                <a:cs typeface="Arial" panose="020B0604020202020204" pitchFamily="34" charset="0"/>
              </a:rPr>
              <a:t>ZvD</a:t>
            </a:r>
            <a:r>
              <a:rPr lang="en-US" sz="1200" dirty="0">
                <a:latin typeface="Arial Narrow" panose="020B0606020202030204" pitchFamily="34" charset="0"/>
                <a:cs typeface="Arial" panose="020B0604020202020204" pitchFamily="34" charset="0"/>
              </a:rPr>
              <a:t>», 2005, </a:t>
            </a:r>
            <a:r>
              <a:rPr lang="en-US" sz="1200" dirty="0" err="1">
                <a:latin typeface="Arial Narrow" panose="020B0606020202030204" pitchFamily="34" charset="0"/>
                <a:cs typeface="Arial" panose="020B0604020202020204" pitchFamily="34" charset="0"/>
              </a:rPr>
              <a:t>Rudens</a:t>
            </a:r>
            <a:r>
              <a:rPr lang="en-US" sz="1200" dirty="0">
                <a:latin typeface="Arial Narrow" panose="020B0606020202030204" pitchFamily="34" charset="0"/>
                <a:cs typeface="Arial" panose="020B0604020202020204" pitchFamily="34" charset="0"/>
              </a:rPr>
              <a:t> (189), 95.-96.lpp. </a:t>
            </a:r>
          </a:p>
          <a:p>
            <a:pPr>
              <a:buFont typeface="+mj-lt"/>
              <a:buAutoNum type="arabicPeriod"/>
            </a:pPr>
            <a:r>
              <a:rPr lang="en-US" sz="1200" dirty="0" err="1">
                <a:latin typeface="Arial Narrow" panose="020B0606020202030204" pitchFamily="34" charset="0"/>
                <a:cs typeface="Arial" panose="020B0604020202020204" pitchFamily="34" charset="0"/>
              </a:rPr>
              <a:t>Sveicam</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Kārļa</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Kaufmaņa</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pirmos</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stipendiātus</a:t>
            </a:r>
            <a:r>
              <a:rPr lang="en-US" sz="1200" dirty="0">
                <a:latin typeface="Arial Narrow" panose="020B0606020202030204" pitchFamily="34" charset="0"/>
                <a:cs typeface="Arial" panose="020B0604020202020204" pitchFamily="34" charset="0"/>
              </a:rPr>
              <a:t>! – «</a:t>
            </a:r>
            <a:r>
              <a:rPr lang="en-US" sz="1200" dirty="0" err="1">
                <a:latin typeface="Arial Narrow" panose="020B0606020202030204" pitchFamily="34" charset="0"/>
                <a:cs typeface="Arial" panose="020B0604020202020204" pitchFamily="34" charset="0"/>
              </a:rPr>
              <a:t>ZvD</a:t>
            </a:r>
            <a:r>
              <a:rPr lang="en-US" sz="1200" dirty="0">
                <a:latin typeface="Arial Narrow" panose="020B0606020202030204" pitchFamily="34" charset="0"/>
                <a:cs typeface="Arial" panose="020B0604020202020204" pitchFamily="34" charset="0"/>
              </a:rPr>
              <a:t>», 2005/06, </a:t>
            </a:r>
            <a:r>
              <a:rPr lang="en-US" sz="1200" dirty="0" err="1">
                <a:latin typeface="Arial Narrow" panose="020B0606020202030204" pitchFamily="34" charset="0"/>
                <a:cs typeface="Arial" panose="020B0604020202020204" pitchFamily="34" charset="0"/>
              </a:rPr>
              <a:t>Ziema</a:t>
            </a:r>
            <a:r>
              <a:rPr lang="en-US" sz="1200" dirty="0">
                <a:latin typeface="Arial Narrow" panose="020B0606020202030204" pitchFamily="34" charset="0"/>
                <a:cs typeface="Arial" panose="020B0604020202020204" pitchFamily="34" charset="0"/>
              </a:rPr>
              <a:t> (190), 92.-93.lpp. </a:t>
            </a:r>
          </a:p>
          <a:p>
            <a:pPr>
              <a:buFont typeface="+mj-lt"/>
              <a:buAutoNum type="arabicPeriod"/>
            </a:pPr>
            <a:r>
              <a:rPr lang="en-US" sz="1200" dirty="0" err="1">
                <a:latin typeface="Arial Narrow" panose="020B0606020202030204" pitchFamily="34" charset="0"/>
                <a:cs typeface="Arial" panose="020B0604020202020204" pitchFamily="34" charset="0"/>
              </a:rPr>
              <a:t>Balklavs-Grīnhofs</a:t>
            </a:r>
            <a:r>
              <a:rPr lang="en-US" sz="1200" dirty="0">
                <a:latin typeface="Arial Narrow" panose="020B0606020202030204" pitchFamily="34" charset="0"/>
                <a:cs typeface="Arial" panose="020B0604020202020204" pitchFamily="34" charset="0"/>
              </a:rPr>
              <a:t> A. – </a:t>
            </a:r>
            <a:r>
              <a:rPr lang="en-US" sz="1200" dirty="0" err="1">
                <a:latin typeface="Arial Narrow" panose="020B0606020202030204" pitchFamily="34" charset="0"/>
                <a:cs typeface="Arial" panose="020B0604020202020204" pitchFamily="34" charset="0"/>
              </a:rPr>
              <a:t>Latvijas</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Zinātņu</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akadēmijai</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jubileja</a:t>
            </a:r>
            <a:r>
              <a:rPr lang="en-US" sz="1200" dirty="0">
                <a:latin typeface="Arial Narrow" panose="020B0606020202030204" pitchFamily="34" charset="0"/>
                <a:cs typeface="Arial" panose="020B0604020202020204" pitchFamily="34" charset="0"/>
              </a:rPr>
              <a:t>: ZA </a:t>
            </a:r>
            <a:r>
              <a:rPr lang="en-US" sz="1200" dirty="0" err="1">
                <a:latin typeface="Arial Narrow" panose="020B0606020202030204" pitchFamily="34" charset="0"/>
                <a:cs typeface="Arial" panose="020B0604020202020204" pitchFamily="34" charset="0"/>
              </a:rPr>
              <a:t>Observatorija</a:t>
            </a:r>
            <a:r>
              <a:rPr lang="en-US" sz="1200" dirty="0">
                <a:latin typeface="Arial Narrow" panose="020B0606020202030204" pitchFamily="34" charset="0"/>
                <a:cs typeface="Arial" panose="020B0604020202020204" pitchFamily="34" charset="0"/>
              </a:rPr>
              <a:t> (1946-1996). – «</a:t>
            </a:r>
            <a:r>
              <a:rPr lang="en-US" sz="1200" dirty="0" err="1">
                <a:latin typeface="Arial Narrow" panose="020B0606020202030204" pitchFamily="34" charset="0"/>
                <a:cs typeface="Arial" panose="020B0604020202020204" pitchFamily="34" charset="0"/>
              </a:rPr>
              <a:t>ZvD</a:t>
            </a:r>
            <a:r>
              <a:rPr lang="en-US" sz="1200" dirty="0">
                <a:latin typeface="Arial Narrow" panose="020B0606020202030204" pitchFamily="34" charset="0"/>
                <a:cs typeface="Arial" panose="020B0604020202020204" pitchFamily="34" charset="0"/>
              </a:rPr>
              <a:t>», 2006, </a:t>
            </a:r>
            <a:r>
              <a:rPr lang="en-US" sz="1200" dirty="0" err="1">
                <a:latin typeface="Arial Narrow" panose="020B0606020202030204" pitchFamily="34" charset="0"/>
                <a:cs typeface="Arial" panose="020B0604020202020204" pitchFamily="34" charset="0"/>
              </a:rPr>
              <a:t>Rudens</a:t>
            </a:r>
            <a:r>
              <a:rPr lang="en-US" sz="1200" dirty="0">
                <a:latin typeface="Arial Narrow" panose="020B0606020202030204" pitchFamily="34" charset="0"/>
                <a:cs typeface="Arial" panose="020B0604020202020204" pitchFamily="34" charset="0"/>
              </a:rPr>
              <a:t> (193), 67.lpp. </a:t>
            </a:r>
          </a:p>
          <a:p>
            <a:pPr>
              <a:buFont typeface="+mj-lt"/>
              <a:buAutoNum type="arabicPeriod"/>
            </a:pPr>
            <a:r>
              <a:rPr lang="en-US" sz="1200" dirty="0">
                <a:latin typeface="Arial Narrow" panose="020B0606020202030204" pitchFamily="34" charset="0"/>
                <a:cs typeface="Arial" panose="020B0604020202020204" pitchFamily="34" charset="0"/>
              </a:rPr>
              <a:t>Smirnova O. </a:t>
            </a:r>
            <a:r>
              <a:rPr lang="en-US" sz="1200" dirty="0" err="1">
                <a:latin typeface="Arial Narrow" panose="020B0606020202030204" pitchFamily="34" charset="0"/>
                <a:cs typeface="Arial" panose="020B0604020202020204" pitchFamily="34" charset="0"/>
              </a:rPr>
              <a:t>Astronomisko</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novērojumu</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digitalizācija</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Baldones</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observatorijā</a:t>
            </a:r>
            <a:r>
              <a:rPr lang="en-US" sz="1200" dirty="0">
                <a:latin typeface="Arial Narrow" panose="020B0606020202030204" pitchFamily="34" charset="0"/>
                <a:cs typeface="Arial" panose="020B0604020202020204" pitchFamily="34" charset="0"/>
              </a:rPr>
              <a:t>. – «</a:t>
            </a:r>
            <a:r>
              <a:rPr lang="en-US" sz="1200" dirty="0" err="1">
                <a:latin typeface="Arial Narrow" panose="020B0606020202030204" pitchFamily="34" charset="0"/>
                <a:cs typeface="Arial" panose="020B0604020202020204" pitchFamily="34" charset="0"/>
              </a:rPr>
              <a:t>ZvD</a:t>
            </a:r>
            <a:r>
              <a:rPr lang="en-US" sz="1200" dirty="0">
                <a:latin typeface="Arial Narrow" panose="020B0606020202030204" pitchFamily="34" charset="0"/>
                <a:cs typeface="Arial" panose="020B0604020202020204" pitchFamily="34" charset="0"/>
              </a:rPr>
              <a:t>», 2008, </a:t>
            </a:r>
            <a:r>
              <a:rPr lang="en-US" sz="1200" dirty="0" err="1">
                <a:latin typeface="Arial Narrow" panose="020B0606020202030204" pitchFamily="34" charset="0"/>
                <a:cs typeface="Arial" panose="020B0604020202020204" pitchFamily="34" charset="0"/>
              </a:rPr>
              <a:t>Vasara</a:t>
            </a:r>
            <a:r>
              <a:rPr lang="en-US" sz="1200" dirty="0">
                <a:latin typeface="Arial Narrow" panose="020B0606020202030204" pitchFamily="34" charset="0"/>
                <a:cs typeface="Arial" panose="020B0604020202020204" pitchFamily="34" charset="0"/>
              </a:rPr>
              <a:t> (200), 86.-87.lpp. </a:t>
            </a:r>
          </a:p>
          <a:p>
            <a:pPr>
              <a:buFont typeface="+mj-lt"/>
              <a:buAutoNum type="arabicPeriod"/>
            </a:pPr>
            <a:r>
              <a:rPr lang="lv-LV" sz="1200" dirty="0">
                <a:latin typeface="Arial Narrow" panose="020B0606020202030204" pitchFamily="34" charset="0"/>
                <a:cs typeface="Arial" panose="020B0604020202020204" pitchFamily="34" charset="0"/>
              </a:rPr>
              <a:t>Alksnis A., Ābele M., Eglītis I. u.c. LU Astronomijas institūta zinātniskās pētniecības virzienu novērtējums.</a:t>
            </a:r>
            <a:r>
              <a:rPr lang="en-US" sz="1200" dirty="0">
                <a:latin typeface="Arial Narrow" panose="020B0606020202030204" pitchFamily="34" charset="0"/>
                <a:cs typeface="Arial" panose="020B0604020202020204" pitchFamily="34" charset="0"/>
              </a:rPr>
              <a:t>– «</a:t>
            </a:r>
            <a:r>
              <a:rPr lang="en-US" sz="1200" dirty="0" err="1">
                <a:latin typeface="Arial Narrow" panose="020B0606020202030204" pitchFamily="34" charset="0"/>
                <a:cs typeface="Arial" panose="020B0604020202020204" pitchFamily="34" charset="0"/>
              </a:rPr>
              <a:t>ZvD</a:t>
            </a:r>
            <a:r>
              <a:rPr lang="en-US" sz="1200" dirty="0">
                <a:latin typeface="Arial Narrow" panose="020B0606020202030204" pitchFamily="34" charset="0"/>
                <a:cs typeface="Arial" panose="020B0604020202020204" pitchFamily="34" charset="0"/>
              </a:rPr>
              <a:t>», 2009, </a:t>
            </a:r>
            <a:r>
              <a:rPr lang="en-US" sz="1200" dirty="0" err="1">
                <a:latin typeface="Arial Narrow" panose="020B0606020202030204" pitchFamily="34" charset="0"/>
                <a:cs typeface="Arial" panose="020B0604020202020204" pitchFamily="34" charset="0"/>
              </a:rPr>
              <a:t>Rudens</a:t>
            </a:r>
            <a:r>
              <a:rPr lang="en-US" sz="1200" dirty="0">
                <a:latin typeface="Arial Narrow" panose="020B0606020202030204" pitchFamily="34" charset="0"/>
                <a:cs typeface="Arial" panose="020B0604020202020204" pitchFamily="34" charset="0"/>
              </a:rPr>
              <a:t> (205), 2.-7.lpp. </a:t>
            </a:r>
          </a:p>
          <a:p>
            <a:pPr>
              <a:buFont typeface="+mj-lt"/>
              <a:buAutoNum type="arabicPeriod"/>
            </a:pPr>
            <a:r>
              <a:rPr lang="en-US" sz="1200" dirty="0" err="1">
                <a:latin typeface="Arial Narrow" panose="020B0606020202030204" pitchFamily="34" charset="0"/>
              </a:rPr>
              <a:t>Ūbelis</a:t>
            </a:r>
            <a:r>
              <a:rPr lang="en-US" sz="1200" dirty="0">
                <a:latin typeface="Arial Narrow" panose="020B0606020202030204" pitchFamily="34" charset="0"/>
              </a:rPr>
              <a:t> A. </a:t>
            </a:r>
            <a:r>
              <a:rPr lang="en-US" sz="1200" dirty="0" err="1">
                <a:latin typeface="Arial Narrow" panose="020B0606020202030204" pitchFamily="34" charset="0"/>
              </a:rPr>
              <a:t>Fotonika</a:t>
            </a:r>
            <a:r>
              <a:rPr lang="en-US" sz="1200" dirty="0">
                <a:latin typeface="Arial Narrow" panose="020B0606020202030204" pitchFamily="34" charset="0"/>
              </a:rPr>
              <a:t> </a:t>
            </a:r>
            <a:r>
              <a:rPr lang="en-US" sz="1200" dirty="0" err="1">
                <a:latin typeface="Arial Narrow" panose="020B0606020202030204" pitchFamily="34" charset="0"/>
              </a:rPr>
              <a:t>ir</a:t>
            </a:r>
            <a:r>
              <a:rPr lang="en-US" sz="1200" dirty="0">
                <a:latin typeface="Arial Narrow" panose="020B0606020202030204" pitchFamily="34" charset="0"/>
              </a:rPr>
              <a:t> </a:t>
            </a:r>
            <a:r>
              <a:rPr lang="en-US" sz="1200" dirty="0" err="1">
                <a:latin typeface="Arial Narrow" panose="020B0606020202030204" pitchFamily="34" charset="0"/>
              </a:rPr>
              <a:t>dzimusi</a:t>
            </a:r>
            <a:r>
              <a:rPr lang="en-US" sz="1200" dirty="0">
                <a:latin typeface="Arial Narrow" panose="020B0606020202030204" pitchFamily="34" charset="0"/>
              </a:rPr>
              <a:t> </a:t>
            </a:r>
            <a:r>
              <a:rPr lang="en-US" sz="1200" dirty="0" err="1">
                <a:latin typeface="Arial Narrow" panose="020B0606020202030204" pitchFamily="34" charset="0"/>
              </a:rPr>
              <a:t>zvaigznēs</a:t>
            </a:r>
            <a:r>
              <a:rPr lang="en-US" sz="1200" dirty="0">
                <a:latin typeface="Arial Narrow" panose="020B0606020202030204" pitchFamily="34" charset="0"/>
              </a:rPr>
              <a:t>. – «</a:t>
            </a:r>
            <a:r>
              <a:rPr lang="en-US" sz="1200" dirty="0" err="1">
                <a:latin typeface="Arial Narrow" panose="020B0606020202030204" pitchFamily="34" charset="0"/>
              </a:rPr>
              <a:t>ZvD</a:t>
            </a:r>
            <a:r>
              <a:rPr lang="en-US" sz="1200" dirty="0">
                <a:latin typeface="Arial Narrow" panose="020B0606020202030204" pitchFamily="34" charset="0"/>
              </a:rPr>
              <a:t>», 2011, </a:t>
            </a:r>
            <a:r>
              <a:rPr lang="en-US" sz="1200" dirty="0" err="1">
                <a:latin typeface="Arial Narrow" panose="020B0606020202030204" pitchFamily="34" charset="0"/>
              </a:rPr>
              <a:t>Vasara</a:t>
            </a:r>
            <a:r>
              <a:rPr lang="en-US" sz="1200" dirty="0">
                <a:latin typeface="Arial Narrow" panose="020B0606020202030204" pitchFamily="34" charset="0"/>
              </a:rPr>
              <a:t> (212), 60.-66.lpp. </a:t>
            </a:r>
          </a:p>
          <a:p>
            <a:pPr>
              <a:buFont typeface="+mj-lt"/>
              <a:buAutoNum type="arabicPeriod"/>
            </a:pPr>
            <a:r>
              <a:rPr lang="lv-LV" sz="1200" dirty="0">
                <a:latin typeface="Arial Narrow" panose="020B0606020202030204" pitchFamily="34" charset="0"/>
              </a:rPr>
              <a:t>Bakēvica A. Latvijas Universitātes Astronomijas institūta bibliotēka.</a:t>
            </a:r>
            <a:r>
              <a:rPr lang="en-US" sz="1200" dirty="0">
                <a:latin typeface="Arial Narrow" panose="020B0606020202030204" pitchFamily="34" charset="0"/>
              </a:rPr>
              <a:t> – «</a:t>
            </a:r>
            <a:r>
              <a:rPr lang="en-US" sz="1200" dirty="0" err="1">
                <a:latin typeface="Arial Narrow" panose="020B0606020202030204" pitchFamily="34" charset="0"/>
              </a:rPr>
              <a:t>ZvD</a:t>
            </a:r>
            <a:r>
              <a:rPr lang="en-US" sz="1200" dirty="0">
                <a:latin typeface="Arial Narrow" panose="020B0606020202030204" pitchFamily="34" charset="0"/>
              </a:rPr>
              <a:t>», 2012/13, </a:t>
            </a:r>
            <a:r>
              <a:rPr lang="en-US" sz="1200" dirty="0" err="1">
                <a:latin typeface="Arial Narrow" panose="020B0606020202030204" pitchFamily="34" charset="0"/>
              </a:rPr>
              <a:t>Ziema</a:t>
            </a:r>
            <a:r>
              <a:rPr lang="en-US" sz="1200" dirty="0">
                <a:latin typeface="Arial Narrow" panose="020B0606020202030204" pitchFamily="34" charset="0"/>
              </a:rPr>
              <a:t> (218), 64.-70.lpp. </a:t>
            </a:r>
          </a:p>
          <a:p>
            <a:pPr>
              <a:buFont typeface="+mj-lt"/>
              <a:buAutoNum type="arabicPeriod"/>
            </a:pPr>
            <a:r>
              <a:rPr lang="lv-LV" sz="1200" dirty="0">
                <a:latin typeface="Arial Narrow" panose="020B0606020202030204" pitchFamily="34" charset="0"/>
              </a:rPr>
              <a:t>Matrozis E. Astronomijas studijas ārzemēs.</a:t>
            </a:r>
            <a:r>
              <a:rPr lang="en-US" sz="1200" dirty="0">
                <a:latin typeface="Arial Narrow" panose="020B0606020202030204" pitchFamily="34" charset="0"/>
              </a:rPr>
              <a:t> – «</a:t>
            </a:r>
            <a:r>
              <a:rPr lang="en-US" sz="1200" dirty="0" err="1">
                <a:latin typeface="Arial Narrow" panose="020B0606020202030204" pitchFamily="34" charset="0"/>
              </a:rPr>
              <a:t>ZvD</a:t>
            </a:r>
            <a:r>
              <a:rPr lang="en-US" sz="1200" dirty="0">
                <a:latin typeface="Arial Narrow" panose="020B0606020202030204" pitchFamily="34" charset="0"/>
              </a:rPr>
              <a:t>», 2013/14, </a:t>
            </a:r>
            <a:r>
              <a:rPr lang="en-US" sz="1200" dirty="0" err="1">
                <a:latin typeface="Arial Narrow" panose="020B0606020202030204" pitchFamily="34" charset="0"/>
              </a:rPr>
              <a:t>Ziema</a:t>
            </a:r>
            <a:r>
              <a:rPr lang="en-US" sz="1200" dirty="0">
                <a:latin typeface="Arial Narrow" panose="020B0606020202030204" pitchFamily="34" charset="0"/>
              </a:rPr>
              <a:t> (222), 41.-43.lpp. </a:t>
            </a:r>
          </a:p>
          <a:p>
            <a:pPr>
              <a:buFont typeface="+mj-lt"/>
              <a:buAutoNum type="arabicPeriod"/>
            </a:pPr>
            <a:r>
              <a:rPr lang="en-US" sz="1200" dirty="0">
                <a:latin typeface="Arial Narrow" panose="020B0606020202030204" pitchFamily="34" charset="0"/>
              </a:rPr>
              <a:t>Institute of Astronomy of the University of Latvia. – In: «The Baltic Space Facilities», Riga, 2017, p. 18. </a:t>
            </a:r>
          </a:p>
          <a:p>
            <a:pPr>
              <a:buFont typeface="+mj-lt"/>
              <a:buAutoNum type="arabicPeriod"/>
            </a:pPr>
            <a:r>
              <a:rPr lang="en-US" sz="1200" dirty="0">
                <a:latin typeface="Arial Narrow" panose="020B0606020202030204" pitchFamily="34" charset="0"/>
              </a:rPr>
              <a:t>University of Latvia National Science Centre FOTONIKA-LV present achievements of research institutes and SMEs in Latvia. – SPACE TECH EXPO EUROPE, Bremen, Germany, 24-26 October 2017, p. 5. </a:t>
            </a:r>
          </a:p>
          <a:p>
            <a:pPr>
              <a:buFont typeface="+mj-lt"/>
              <a:buAutoNum type="arabicPeriod"/>
            </a:pPr>
            <a:r>
              <a:rPr lang="en-US" sz="1200" dirty="0" err="1">
                <a:latin typeface="Arial Narrow" panose="020B0606020202030204" pitchFamily="34" charset="0"/>
              </a:rPr>
              <a:t>Pundure</a:t>
            </a:r>
            <a:r>
              <a:rPr lang="en-US" sz="1200" dirty="0">
                <a:latin typeface="Arial Narrow" panose="020B0606020202030204" pitchFamily="34" charset="0"/>
              </a:rPr>
              <a:t> I. </a:t>
            </a:r>
            <a:r>
              <a:rPr lang="en-US" sz="1200" dirty="0" err="1">
                <a:latin typeface="Arial Narrow" panose="020B0606020202030204" pitchFamily="34" charset="0"/>
              </a:rPr>
              <a:t>Pēc</a:t>
            </a:r>
            <a:r>
              <a:rPr lang="en-US" sz="1200" dirty="0">
                <a:latin typeface="Arial Narrow" panose="020B0606020202030204" pitchFamily="34" charset="0"/>
              </a:rPr>
              <a:t> </a:t>
            </a:r>
            <a:r>
              <a:rPr lang="en-US" sz="1200" dirty="0" err="1">
                <a:latin typeface="Arial Narrow" panose="020B0606020202030204" pitchFamily="34" charset="0"/>
              </a:rPr>
              <a:t>ilgāka</a:t>
            </a:r>
            <a:r>
              <a:rPr lang="en-US" sz="1200" dirty="0">
                <a:latin typeface="Arial Narrow" panose="020B0606020202030204" pitchFamily="34" charset="0"/>
              </a:rPr>
              <a:t> </a:t>
            </a:r>
            <a:r>
              <a:rPr lang="en-US" sz="1200" dirty="0" err="1">
                <a:latin typeface="Arial Narrow" panose="020B0606020202030204" pitchFamily="34" charset="0"/>
              </a:rPr>
              <a:t>laika</a:t>
            </a:r>
            <a:r>
              <a:rPr lang="en-US" sz="1200" dirty="0">
                <a:latin typeface="Arial Narrow" panose="020B0606020202030204" pitchFamily="34" charset="0"/>
              </a:rPr>
              <a:t> </a:t>
            </a:r>
            <a:r>
              <a:rPr lang="en-US" sz="1200" dirty="0" err="1">
                <a:latin typeface="Arial Narrow" panose="020B0606020202030204" pitchFamily="34" charset="0"/>
              </a:rPr>
              <a:t>piešķirta</a:t>
            </a:r>
            <a:r>
              <a:rPr lang="en-US" sz="1200" dirty="0">
                <a:latin typeface="Arial Narrow" panose="020B0606020202030204" pitchFamily="34" charset="0"/>
              </a:rPr>
              <a:t> </a:t>
            </a:r>
            <a:r>
              <a:rPr lang="en-US" sz="1200" dirty="0" err="1">
                <a:latin typeface="Arial Narrow" panose="020B0606020202030204" pitchFamily="34" charset="0"/>
              </a:rPr>
              <a:t>Kārļa</a:t>
            </a:r>
            <a:r>
              <a:rPr lang="en-US" sz="1200" dirty="0">
                <a:latin typeface="Arial Narrow" panose="020B0606020202030204" pitchFamily="34" charset="0"/>
              </a:rPr>
              <a:t> </a:t>
            </a:r>
            <a:r>
              <a:rPr lang="en-US" sz="1200" dirty="0" err="1">
                <a:latin typeface="Arial Narrow" panose="020B0606020202030204" pitchFamily="34" charset="0"/>
              </a:rPr>
              <a:t>Kaufmaņa</a:t>
            </a:r>
            <a:r>
              <a:rPr lang="en-US" sz="1200" dirty="0">
                <a:latin typeface="Arial Narrow" panose="020B0606020202030204" pitchFamily="34" charset="0"/>
              </a:rPr>
              <a:t> </a:t>
            </a:r>
            <a:r>
              <a:rPr lang="en-US" sz="1200" dirty="0" err="1">
                <a:latin typeface="Arial Narrow" panose="020B0606020202030204" pitchFamily="34" charset="0"/>
              </a:rPr>
              <a:t>stipendija</a:t>
            </a:r>
            <a:r>
              <a:rPr lang="en-US" sz="1200" dirty="0">
                <a:latin typeface="Arial Narrow" panose="020B0606020202030204" pitchFamily="34" charset="0"/>
              </a:rPr>
              <a:t>. – «</a:t>
            </a:r>
            <a:r>
              <a:rPr lang="en-US" sz="1200" dirty="0" err="1">
                <a:latin typeface="Arial Narrow" panose="020B0606020202030204" pitchFamily="34" charset="0"/>
              </a:rPr>
              <a:t>ZvD</a:t>
            </a:r>
            <a:r>
              <a:rPr lang="en-US" sz="1200" dirty="0">
                <a:latin typeface="Arial Narrow" panose="020B0606020202030204" pitchFamily="34" charset="0"/>
              </a:rPr>
              <a:t>», 2018, </a:t>
            </a:r>
            <a:r>
              <a:rPr lang="en-US" sz="1200" dirty="0" err="1">
                <a:latin typeface="Arial Narrow" panose="020B0606020202030204" pitchFamily="34" charset="0"/>
              </a:rPr>
              <a:t>Pavasaris</a:t>
            </a:r>
            <a:r>
              <a:rPr lang="en-US" sz="1200" dirty="0">
                <a:latin typeface="Arial Narrow" panose="020B0606020202030204" pitchFamily="34" charset="0"/>
              </a:rPr>
              <a:t> (239), 30.-31.lpp. </a:t>
            </a:r>
          </a:p>
          <a:p>
            <a:pPr>
              <a:buFont typeface="+mj-lt"/>
              <a:buAutoNum type="arabicPeriod"/>
            </a:pPr>
            <a:r>
              <a:rPr lang="en-US" sz="1200" dirty="0">
                <a:latin typeface="Arial Narrow" panose="020B0606020202030204" pitchFamily="34" charset="0"/>
              </a:rPr>
              <a:t>LU </a:t>
            </a:r>
            <a:r>
              <a:rPr lang="en-US" sz="1200" dirty="0" err="1">
                <a:latin typeface="Arial Narrow" panose="020B0606020202030204" pitchFamily="34" charset="0"/>
              </a:rPr>
              <a:t>Rektora</a:t>
            </a:r>
            <a:r>
              <a:rPr lang="en-US" sz="1200" dirty="0">
                <a:latin typeface="Arial Narrow" panose="020B0606020202030204" pitchFamily="34" charset="0"/>
              </a:rPr>
              <a:t> 01.08.2018. </a:t>
            </a:r>
            <a:r>
              <a:rPr lang="en-US" sz="1200" dirty="0" err="1">
                <a:latin typeface="Arial Narrow" panose="020B0606020202030204" pitchFamily="34" charset="0"/>
              </a:rPr>
              <a:t>rīkojums</a:t>
            </a:r>
            <a:r>
              <a:rPr lang="en-US" sz="1200" dirty="0">
                <a:latin typeface="Arial Narrow" panose="020B0606020202030204" pitchFamily="34" charset="0"/>
              </a:rPr>
              <a:t> </a:t>
            </a:r>
            <a:r>
              <a:rPr lang="en-US" sz="1200" dirty="0" err="1">
                <a:latin typeface="Arial Narrow" panose="020B0606020202030204" pitchFamily="34" charset="0"/>
              </a:rPr>
              <a:t>Nr</a:t>
            </a:r>
            <a:r>
              <a:rPr lang="en-US" sz="1200" dirty="0">
                <a:latin typeface="Arial Narrow" panose="020B0606020202030204" pitchFamily="34" charset="0"/>
              </a:rPr>
              <a:t>. 1/269 Par </a:t>
            </a:r>
            <a:r>
              <a:rPr lang="en-US" sz="1200" dirty="0" err="1">
                <a:latin typeface="Arial Narrow" panose="020B0606020202030204" pitchFamily="34" charset="0"/>
              </a:rPr>
              <a:t>žurnāla</a:t>
            </a:r>
            <a:r>
              <a:rPr lang="en-US" sz="1200" dirty="0">
                <a:latin typeface="Arial Narrow" panose="020B0606020202030204" pitchFamily="34" charset="0"/>
              </a:rPr>
              <a:t> “</a:t>
            </a:r>
            <a:r>
              <a:rPr lang="en-US" sz="1200" dirty="0" err="1">
                <a:latin typeface="Arial Narrow" panose="020B0606020202030204" pitchFamily="34" charset="0"/>
              </a:rPr>
              <a:t>Zvaigžņotā</a:t>
            </a:r>
            <a:r>
              <a:rPr lang="en-US" sz="1200" dirty="0">
                <a:latin typeface="Arial Narrow" panose="020B0606020202030204" pitchFamily="34" charset="0"/>
              </a:rPr>
              <a:t> </a:t>
            </a:r>
            <a:r>
              <a:rPr lang="en-US" sz="1200" dirty="0" err="1">
                <a:latin typeface="Arial Narrow" panose="020B0606020202030204" pitchFamily="34" charset="0"/>
              </a:rPr>
              <a:t>Debess</a:t>
            </a:r>
            <a:r>
              <a:rPr lang="en-US" sz="1200" dirty="0">
                <a:latin typeface="Arial Narrow" panose="020B0606020202030204" pitchFamily="34" charset="0"/>
              </a:rPr>
              <a:t>” </a:t>
            </a:r>
            <a:r>
              <a:rPr lang="en-US" sz="1200" dirty="0" err="1">
                <a:latin typeface="Arial Narrow" panose="020B0606020202030204" pitchFamily="34" charset="0"/>
              </a:rPr>
              <a:t>izdošanu</a:t>
            </a:r>
            <a:r>
              <a:rPr lang="en-US" sz="1200" dirty="0">
                <a:latin typeface="Arial Narrow" panose="020B0606020202030204" pitchFamily="34" charset="0"/>
              </a:rPr>
              <a:t>. </a:t>
            </a:r>
            <a:r>
              <a:rPr lang="en-US" sz="1200" dirty="0" err="1">
                <a:latin typeface="Arial Narrow" panose="020B0606020202030204" pitchFamily="34" charset="0"/>
              </a:rPr>
              <a:t>Pamats</a:t>
            </a:r>
            <a:r>
              <a:rPr lang="en-US" sz="1200" dirty="0">
                <a:latin typeface="Arial Narrow" panose="020B0606020202030204" pitchFamily="34" charset="0"/>
              </a:rPr>
              <a:t>: LU </a:t>
            </a:r>
            <a:r>
              <a:rPr lang="en-US" sz="1200" dirty="0" err="1">
                <a:latin typeface="Arial Narrow" panose="020B0606020202030204" pitchFamily="34" charset="0"/>
              </a:rPr>
              <a:t>Akadēmiskā</a:t>
            </a:r>
            <a:r>
              <a:rPr lang="en-US" sz="1200" dirty="0">
                <a:latin typeface="Arial Narrow" panose="020B0606020202030204" pitchFamily="34" charset="0"/>
              </a:rPr>
              <a:t> </a:t>
            </a:r>
            <a:r>
              <a:rPr lang="en-US" sz="1200" dirty="0" err="1">
                <a:latin typeface="Arial Narrow" panose="020B0606020202030204" pitchFamily="34" charset="0"/>
              </a:rPr>
              <a:t>apgāda</a:t>
            </a:r>
            <a:r>
              <a:rPr lang="en-US" sz="1200" dirty="0">
                <a:latin typeface="Arial Narrow" panose="020B0606020202030204" pitchFamily="34" charset="0"/>
              </a:rPr>
              <a:t> </a:t>
            </a:r>
            <a:r>
              <a:rPr lang="en-US" sz="1200" dirty="0" err="1">
                <a:latin typeface="Arial Narrow" panose="020B0606020202030204" pitchFamily="34" charset="0"/>
              </a:rPr>
              <a:t>priekšlikums</a:t>
            </a:r>
            <a:r>
              <a:rPr lang="en-US" sz="1200" dirty="0">
                <a:latin typeface="Arial Narrow" panose="020B0606020202030204" pitchFamily="34" charset="0"/>
              </a:rPr>
              <a:t>.  </a:t>
            </a:r>
            <a:endParaRPr lang="lv-LV" sz="1200" dirty="0">
              <a:latin typeface="Arial Narrow" panose="020B0606020202030204" pitchFamily="34" charset="0"/>
            </a:endParaRPr>
          </a:p>
          <a:p>
            <a:pPr>
              <a:buFont typeface="+mj-lt"/>
              <a:buAutoNum type="arabicPeriod"/>
            </a:pPr>
            <a:r>
              <a:rPr lang="en-US" sz="1200" dirty="0">
                <a:latin typeface="Arial Narrow" panose="020B0606020202030204" pitchFamily="34" charset="0"/>
              </a:rPr>
              <a:t>LU </a:t>
            </a:r>
            <a:r>
              <a:rPr lang="en-US" sz="1200" dirty="0" err="1">
                <a:latin typeface="Arial Narrow" panose="020B0606020202030204" pitchFamily="34" charset="0"/>
              </a:rPr>
              <a:t>Rektora</a:t>
            </a:r>
            <a:r>
              <a:rPr lang="en-US" sz="1200" dirty="0">
                <a:latin typeface="Arial Narrow" panose="020B0606020202030204" pitchFamily="34" charset="0"/>
              </a:rPr>
              <a:t> 20.11.2018. </a:t>
            </a:r>
            <a:r>
              <a:rPr lang="en-US" sz="1200" dirty="0" err="1">
                <a:latin typeface="Arial Narrow" panose="020B0606020202030204" pitchFamily="34" charset="0"/>
              </a:rPr>
              <a:t>rīkojums</a:t>
            </a:r>
            <a:r>
              <a:rPr lang="en-US" sz="1200" dirty="0">
                <a:latin typeface="Arial Narrow" panose="020B0606020202030204" pitchFamily="34" charset="0"/>
              </a:rPr>
              <a:t> </a:t>
            </a:r>
            <a:r>
              <a:rPr lang="en-US" sz="1200" dirty="0" err="1">
                <a:latin typeface="Arial Narrow" panose="020B0606020202030204" pitchFamily="34" charset="0"/>
              </a:rPr>
              <a:t>Nr</a:t>
            </a:r>
            <a:r>
              <a:rPr lang="en-US" sz="1200" dirty="0">
                <a:latin typeface="Arial Narrow" panose="020B0606020202030204" pitchFamily="34" charset="0"/>
              </a:rPr>
              <a:t>. 1/382 Par </a:t>
            </a:r>
            <a:r>
              <a:rPr lang="en-US" sz="1200" dirty="0" err="1">
                <a:latin typeface="Arial Narrow" panose="020B0606020202030204" pitchFamily="34" charset="0"/>
              </a:rPr>
              <a:t>žurnāla</a:t>
            </a:r>
            <a:r>
              <a:rPr lang="en-US" sz="1200" dirty="0">
                <a:latin typeface="Arial Narrow" panose="020B0606020202030204" pitchFamily="34" charset="0"/>
              </a:rPr>
              <a:t> “</a:t>
            </a:r>
            <a:r>
              <a:rPr lang="en-US" sz="1200" dirty="0" err="1">
                <a:latin typeface="Arial Narrow" panose="020B0606020202030204" pitchFamily="34" charset="0"/>
              </a:rPr>
              <a:t>Zvaigžņotā</a:t>
            </a:r>
            <a:r>
              <a:rPr lang="en-US" sz="1200" dirty="0">
                <a:latin typeface="Arial Narrow" panose="020B0606020202030204" pitchFamily="34" charset="0"/>
              </a:rPr>
              <a:t> </a:t>
            </a:r>
            <a:r>
              <a:rPr lang="en-US" sz="1200" dirty="0" err="1">
                <a:latin typeface="Arial Narrow" panose="020B0606020202030204" pitchFamily="34" charset="0"/>
              </a:rPr>
              <a:t>Debess</a:t>
            </a:r>
            <a:r>
              <a:rPr lang="en-US" sz="1200" dirty="0">
                <a:latin typeface="Arial Narrow" panose="020B0606020202030204" pitchFamily="34" charset="0"/>
              </a:rPr>
              <a:t>” </a:t>
            </a:r>
            <a:r>
              <a:rPr lang="en-US" sz="1200" dirty="0" err="1">
                <a:latin typeface="Arial Narrow" panose="020B0606020202030204" pitchFamily="34" charset="0"/>
              </a:rPr>
              <a:t>redkolēģijas</a:t>
            </a:r>
            <a:r>
              <a:rPr lang="en-US" sz="1200" dirty="0">
                <a:latin typeface="Arial Narrow" panose="020B0606020202030204" pitchFamily="34" charset="0"/>
              </a:rPr>
              <a:t> </a:t>
            </a:r>
            <a:r>
              <a:rPr lang="en-US" sz="1200" dirty="0" err="1">
                <a:latin typeface="Arial Narrow" panose="020B0606020202030204" pitchFamily="34" charset="0"/>
              </a:rPr>
              <a:t>sastāva</a:t>
            </a:r>
            <a:r>
              <a:rPr lang="en-US" sz="1200" dirty="0">
                <a:latin typeface="Arial Narrow" panose="020B0606020202030204" pitchFamily="34" charset="0"/>
              </a:rPr>
              <a:t> </a:t>
            </a:r>
            <a:r>
              <a:rPr lang="en-US" sz="1200" dirty="0" err="1">
                <a:latin typeface="Arial Narrow" panose="020B0606020202030204" pitchFamily="34" charset="0"/>
              </a:rPr>
              <a:t>apstiprināšanu</a:t>
            </a:r>
            <a:r>
              <a:rPr lang="en-US" sz="1200" dirty="0">
                <a:latin typeface="Arial Narrow" panose="020B0606020202030204" pitchFamily="34" charset="0"/>
              </a:rPr>
              <a:t>. </a:t>
            </a:r>
            <a:r>
              <a:rPr lang="en-US" sz="1200" dirty="0" err="1">
                <a:latin typeface="Arial Narrow" panose="020B0606020202030204" pitchFamily="34" charset="0"/>
              </a:rPr>
              <a:t>Pamats</a:t>
            </a:r>
            <a:r>
              <a:rPr lang="en-US" sz="1200" dirty="0">
                <a:latin typeface="Arial Narrow" panose="020B0606020202030204" pitchFamily="34" charset="0"/>
              </a:rPr>
              <a:t>: </a:t>
            </a:r>
            <a:r>
              <a:rPr lang="en-US" sz="1200" dirty="0" err="1">
                <a:latin typeface="Arial Narrow" panose="020B0606020202030204" pitchFamily="34" charset="0"/>
              </a:rPr>
              <a:t>žurnāla</a:t>
            </a:r>
            <a:r>
              <a:rPr lang="en-US" sz="1200" dirty="0">
                <a:latin typeface="Arial Narrow" panose="020B0606020202030204" pitchFamily="34" charset="0"/>
              </a:rPr>
              <a:t> “</a:t>
            </a:r>
            <a:r>
              <a:rPr lang="en-US" sz="1200" dirty="0" err="1">
                <a:latin typeface="Arial Narrow" panose="020B0606020202030204" pitchFamily="34" charset="0"/>
              </a:rPr>
              <a:t>Zvaigžņotā</a:t>
            </a:r>
            <a:r>
              <a:rPr lang="en-US" sz="1200" dirty="0">
                <a:latin typeface="Arial Narrow" panose="020B0606020202030204" pitchFamily="34" charset="0"/>
              </a:rPr>
              <a:t> </a:t>
            </a:r>
            <a:r>
              <a:rPr lang="en-US" sz="1200" dirty="0" err="1">
                <a:latin typeface="Arial Narrow" panose="020B0606020202030204" pitchFamily="34" charset="0"/>
              </a:rPr>
              <a:t>Debess</a:t>
            </a:r>
            <a:r>
              <a:rPr lang="en-US" sz="1200" dirty="0">
                <a:latin typeface="Arial Narrow" panose="020B0606020202030204" pitchFamily="34" charset="0"/>
              </a:rPr>
              <a:t>” </a:t>
            </a:r>
            <a:r>
              <a:rPr lang="en-US" sz="1200" dirty="0" err="1">
                <a:latin typeface="Arial Narrow" panose="020B0606020202030204" pitchFamily="34" charset="0"/>
              </a:rPr>
              <a:t>redkolēģijas</a:t>
            </a:r>
            <a:r>
              <a:rPr lang="en-US" sz="1200" dirty="0">
                <a:latin typeface="Arial Narrow" panose="020B0606020202030204" pitchFamily="34" charset="0"/>
              </a:rPr>
              <a:t> 07.11.2018. </a:t>
            </a:r>
            <a:r>
              <a:rPr lang="en-US" sz="1200" dirty="0" err="1">
                <a:latin typeface="Arial Narrow" panose="020B0606020202030204" pitchFamily="34" charset="0"/>
              </a:rPr>
              <a:t>sanāksmes</a:t>
            </a:r>
            <a:r>
              <a:rPr lang="en-US" sz="1200" dirty="0">
                <a:latin typeface="Arial Narrow" panose="020B0606020202030204" pitchFamily="34" charset="0"/>
              </a:rPr>
              <a:t> </a:t>
            </a:r>
            <a:r>
              <a:rPr lang="en-US" sz="1200" dirty="0" err="1">
                <a:latin typeface="Arial Narrow" panose="020B0606020202030204" pitchFamily="34" charset="0"/>
              </a:rPr>
              <a:t>protokols</a:t>
            </a:r>
            <a:r>
              <a:rPr lang="en-US" sz="1200" dirty="0">
                <a:latin typeface="Arial Narrow" panose="020B0606020202030204" pitchFamily="34" charset="0"/>
              </a:rPr>
              <a:t>.  </a:t>
            </a:r>
          </a:p>
          <a:p>
            <a:pPr>
              <a:buFont typeface="+mj-lt"/>
              <a:buAutoNum type="arabicPeriod"/>
            </a:pPr>
            <a:r>
              <a:rPr lang="en-US" sz="1200" dirty="0" err="1">
                <a:latin typeface="Arial Narrow" panose="020B0606020202030204" pitchFamily="34" charset="0"/>
              </a:rPr>
              <a:t>Pundure</a:t>
            </a:r>
            <a:r>
              <a:rPr lang="en-US" sz="1200" dirty="0">
                <a:latin typeface="Arial Narrow" panose="020B0606020202030204" pitchFamily="34" charset="0"/>
              </a:rPr>
              <a:t> I. «ZVAIGŽŅOTĀ DEBESS» </a:t>
            </a:r>
            <a:r>
              <a:rPr lang="en-US" sz="1200" i="1" dirty="0" err="1">
                <a:latin typeface="Arial Narrow" panose="020B0606020202030204" pitchFamily="34" charset="0"/>
              </a:rPr>
              <a:t>ievadīja</a:t>
            </a:r>
            <a:r>
              <a:rPr lang="en-US" sz="1200" i="1" dirty="0">
                <a:latin typeface="Arial Narrow" panose="020B0606020202030204" pitchFamily="34" charset="0"/>
              </a:rPr>
              <a:t> </a:t>
            </a:r>
            <a:r>
              <a:rPr lang="en-US" sz="1200" i="1" dirty="0" err="1">
                <a:latin typeface="Arial Narrow" panose="020B0606020202030204" pitchFamily="34" charset="0"/>
              </a:rPr>
              <a:t>patiesībā</a:t>
            </a:r>
            <a:r>
              <a:rPr lang="en-US" sz="1200" i="1" dirty="0">
                <a:latin typeface="Arial Narrow" panose="020B0606020202030204" pitchFamily="34" charset="0"/>
              </a:rPr>
              <a:t>…</a:t>
            </a:r>
            <a:r>
              <a:rPr lang="en-US" sz="1200" dirty="0">
                <a:latin typeface="Arial Narrow" panose="020B0606020202030204" pitchFamily="34" charset="0"/>
              </a:rPr>
              <a:t> – «</a:t>
            </a:r>
            <a:r>
              <a:rPr lang="en-US" sz="1200" dirty="0" err="1">
                <a:latin typeface="Arial Narrow" panose="020B0606020202030204" pitchFamily="34" charset="0"/>
              </a:rPr>
              <a:t>ZvD</a:t>
            </a:r>
            <a:r>
              <a:rPr lang="en-US" sz="1200" dirty="0">
                <a:latin typeface="Arial Narrow" panose="020B0606020202030204" pitchFamily="34" charset="0"/>
              </a:rPr>
              <a:t>», 2019, 60. un </a:t>
            </a:r>
            <a:r>
              <a:rPr lang="en-US" sz="1200" dirty="0" err="1">
                <a:latin typeface="Arial Narrow" panose="020B0606020202030204" pitchFamily="34" charset="0"/>
              </a:rPr>
              <a:t>pēdējā</a:t>
            </a:r>
            <a:r>
              <a:rPr lang="en-US" sz="1200" dirty="0">
                <a:latin typeface="Arial Narrow" panose="020B0606020202030204" pitchFamily="34" charset="0"/>
              </a:rPr>
              <a:t> </a:t>
            </a:r>
            <a:r>
              <a:rPr lang="en-US" sz="1200" dirty="0" err="1">
                <a:latin typeface="Arial Narrow" panose="020B0606020202030204" pitchFamily="34" charset="0"/>
              </a:rPr>
              <a:t>gadskārta</a:t>
            </a:r>
            <a:r>
              <a:rPr lang="en-US" sz="1200" dirty="0">
                <a:latin typeface="Arial Narrow" panose="020B0606020202030204" pitchFamily="34" charset="0"/>
              </a:rPr>
              <a:t>, 2.-13.lpp. </a:t>
            </a:r>
          </a:p>
          <a:p>
            <a:pPr marL="0"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1733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D6E7B-050D-0A4C-8CE8-2A62913F6CB9}"/>
              </a:ext>
            </a:extLst>
          </p:cNvPr>
          <p:cNvSpPr>
            <a:spLocks noGrp="1"/>
          </p:cNvSpPr>
          <p:nvPr>
            <p:ph type="title"/>
          </p:nvPr>
        </p:nvSpPr>
        <p:spPr>
          <a:xfrm>
            <a:off x="385482" y="914399"/>
            <a:ext cx="5253317" cy="2805954"/>
          </a:xfrm>
        </p:spPr>
        <p:txBody>
          <a:bodyPr/>
          <a:lstStyle/>
          <a:p>
            <a:pPr algn="ctr"/>
            <a:r>
              <a:rPr lang="lv-LV" dirty="0">
                <a:solidFill>
                  <a:srgbClr val="1B5089"/>
                </a:solidFill>
                <a:latin typeface="Arial" panose="020B0604020202020204" pitchFamily="34" charset="0"/>
                <a:cs typeface="Arial" panose="020B0604020202020204" pitchFamily="34" charset="0"/>
              </a:rPr>
              <a:t>Paldies par uzmanību!</a:t>
            </a:r>
            <a:br>
              <a:rPr lang="en-US" dirty="0">
                <a:solidFill>
                  <a:srgbClr val="1B5089"/>
                </a:solidFill>
                <a:latin typeface="Arial" panose="020B0604020202020204" pitchFamily="34" charset="0"/>
                <a:cs typeface="Arial" panose="020B0604020202020204" pitchFamily="34" charset="0"/>
              </a:rPr>
            </a:br>
            <a:endParaRPr lang="en-US" dirty="0"/>
          </a:p>
        </p:txBody>
      </p:sp>
      <p:pic>
        <p:nvPicPr>
          <p:cNvPr id="7" name="Picture Placeholder 6">
            <a:extLst>
              <a:ext uri="{FF2B5EF4-FFF2-40B4-BE49-F238E27FC236}">
                <a16:creationId xmlns:a16="http://schemas.microsoft.com/office/drawing/2014/main" id="{44E1D927-5B7B-BE46-ACE5-CA830F4ED15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5681" r="15681"/>
          <a:stretch>
            <a:fillRect/>
          </a:stretch>
        </p:blipFill>
        <p:spPr>
          <a:xfrm>
            <a:off x="6059488" y="457200"/>
            <a:ext cx="5567362" cy="5403850"/>
          </a:xfrm>
        </p:spPr>
      </p:pic>
    </p:spTree>
    <p:extLst>
      <p:ext uri="{BB962C8B-B14F-4D97-AF65-F5344CB8AC3E}">
        <p14:creationId xmlns:p14="http://schemas.microsoft.com/office/powerpoint/2010/main" val="69787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2D7DBB-B319-534E-8C65-39B3E9CF0F54}"/>
              </a:ext>
            </a:extLst>
          </p:cNvPr>
          <p:cNvSpPr>
            <a:spLocks noGrp="1"/>
          </p:cNvSpPr>
          <p:nvPr>
            <p:ph type="sldNum" sz="quarter" idx="12"/>
          </p:nvPr>
        </p:nvSpPr>
        <p:spPr/>
        <p:txBody>
          <a:bodyPr/>
          <a:lstStyle/>
          <a:p>
            <a:fld id="{52874D3B-0145-4B40-BC41-2631D243DCC0}" type="slidenum">
              <a:rPr lang="en-US" smtClean="0"/>
              <a:pPr/>
              <a:t>3</a:t>
            </a:fld>
            <a:endParaRPr lang="en-US" dirty="0"/>
          </a:p>
        </p:txBody>
      </p:sp>
      <p:sp>
        <p:nvSpPr>
          <p:cNvPr id="5" name="Virsraksts 1">
            <a:extLst>
              <a:ext uri="{FF2B5EF4-FFF2-40B4-BE49-F238E27FC236}">
                <a16:creationId xmlns:a16="http://schemas.microsoft.com/office/drawing/2014/main" id="{5EFE301D-05C8-B744-9765-6E9987CB7436}"/>
              </a:ext>
            </a:extLst>
          </p:cNvPr>
          <p:cNvSpPr>
            <a:spLocks noGrp="1"/>
          </p:cNvSpPr>
          <p:nvPr>
            <p:ph type="title" idx="4294967295"/>
          </p:nvPr>
        </p:nvSpPr>
        <p:spPr>
          <a:xfrm>
            <a:off x="313038" y="440937"/>
            <a:ext cx="11504493" cy="1099996"/>
          </a:xfrm>
        </p:spPr>
        <p:txBody>
          <a:bodyPr>
            <a:noAutofit/>
          </a:bodyPr>
          <a:lstStyle/>
          <a:p>
            <a:r>
              <a:rPr lang="lv-LV" dirty="0">
                <a:solidFill>
                  <a:srgbClr val="1B5089"/>
                </a:solidFill>
                <a:latin typeface="Arial" panose="020B0604020202020204" pitchFamily="34" charset="0"/>
                <a:cs typeface="Arial" panose="020B0604020202020204" pitchFamily="34" charset="0"/>
              </a:rPr>
              <a:t>Izveidota LU Astronomijas institūta vadība</a:t>
            </a:r>
            <a:endParaRPr lang="en-US"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3F263BF3-41E8-E943-8590-2EFB6BC2EFFE}"/>
              </a:ext>
            </a:extLst>
          </p:cNvPr>
          <p:cNvSpPr>
            <a:spLocks noGrp="1"/>
          </p:cNvSpPr>
          <p:nvPr>
            <p:ph idx="4294967295"/>
          </p:nvPr>
        </p:nvSpPr>
        <p:spPr>
          <a:xfrm>
            <a:off x="418011" y="1766672"/>
            <a:ext cx="11618971" cy="4264549"/>
          </a:xfrm>
        </p:spPr>
        <p:txBody>
          <a:bodyPr>
            <a:normAutofit fontScale="92500" lnSpcReduction="10000"/>
          </a:bodyPr>
          <a:lstStyle/>
          <a:p>
            <a:pPr marL="0" indent="0">
              <a:buNone/>
            </a:pPr>
            <a:r>
              <a:rPr lang="lv-LV" b="1" dirty="0"/>
              <a:t>	</a:t>
            </a:r>
            <a:r>
              <a:rPr lang="lv-LV" dirty="0">
                <a:latin typeface="Arial" panose="020B0604020202020204" pitchFamily="34" charset="0"/>
                <a:cs typeface="Arial" panose="020B0604020202020204" pitchFamily="34" charset="0"/>
              </a:rPr>
              <a:t>17.jūn.1997. LZA RO darbinieki, kuru darba telpas bija galvenokārt Rīgā, atstāja ZA Augstceltni, lai pārceltos uz LU galveno ēku Raiņa bulv. 19, kur iepriekš tika sagatavotas telpas darbam un lielai grāmatu krātuvei, ko daļēji no Baldones Riekstukalna pārveda uz Rīgu. Kopējais darbinieku skaits – 38: 20</a:t>
            </a:r>
            <a:r>
              <a:rPr lang="lv-LV" baseline="-25000" dirty="0">
                <a:latin typeface="Arial" panose="020B0604020202020204" pitchFamily="34" charset="0"/>
                <a:cs typeface="Arial" panose="020B0604020202020204" pitchFamily="34" charset="0"/>
              </a:rPr>
              <a:t>LZA RO</a:t>
            </a:r>
            <a:r>
              <a:rPr lang="lv-LV" dirty="0">
                <a:latin typeface="Arial" panose="020B0604020202020204" pitchFamily="34" charset="0"/>
                <a:cs typeface="Arial" panose="020B0604020202020204" pitchFamily="34" charset="0"/>
              </a:rPr>
              <a:t> + 18</a:t>
            </a:r>
            <a:r>
              <a:rPr lang="lv-LV" baseline="-25000" dirty="0">
                <a:latin typeface="Arial" panose="020B0604020202020204" pitchFamily="34" charset="0"/>
                <a:cs typeface="Arial" panose="020B0604020202020204" pitchFamily="34" charset="0"/>
              </a:rPr>
              <a:t>LU AO</a:t>
            </a:r>
            <a:r>
              <a:rPr lang="lv-LV" dirty="0">
                <a:latin typeface="Arial" panose="020B0604020202020204" pitchFamily="34" charset="0"/>
                <a:cs typeface="Arial" panose="020B0604020202020204" pitchFamily="34" charset="0"/>
              </a:rPr>
              <a:t>, tostarp 16 zinātņu  doktoru (9</a:t>
            </a:r>
            <a:r>
              <a:rPr lang="lv-LV" baseline="-25000" dirty="0">
                <a:latin typeface="Arial" panose="020B0604020202020204" pitchFamily="34" charset="0"/>
                <a:cs typeface="Arial" panose="020B0604020202020204" pitchFamily="34" charset="0"/>
              </a:rPr>
              <a:t>LZA RO</a:t>
            </a:r>
            <a:r>
              <a:rPr lang="lv-LV" dirty="0">
                <a:latin typeface="Arial" panose="020B0604020202020204" pitchFamily="34" charset="0"/>
                <a:cs typeface="Arial" panose="020B0604020202020204" pitchFamily="34" charset="0"/>
              </a:rPr>
              <a:t> + 7</a:t>
            </a:r>
            <a:r>
              <a:rPr lang="lv-LV" baseline="-25000" dirty="0">
                <a:latin typeface="Arial" panose="020B0604020202020204" pitchFamily="34" charset="0"/>
                <a:cs typeface="Arial" panose="020B0604020202020204" pitchFamily="34" charset="0"/>
              </a:rPr>
              <a:t>LU AO</a:t>
            </a:r>
            <a:r>
              <a:rPr lang="lv-LV" dirty="0">
                <a:latin typeface="Arial" panose="020B0604020202020204" pitchFamily="34" charset="0"/>
                <a:cs typeface="Arial" panose="020B0604020202020204" pitchFamily="34" charset="0"/>
              </a:rPr>
              <a:t>). </a:t>
            </a:r>
          </a:p>
          <a:p>
            <a:pPr marL="0" indent="0">
              <a:buNone/>
            </a:pPr>
            <a:r>
              <a:rPr lang="lv-LV" dirty="0">
                <a:latin typeface="Arial" panose="020B0604020202020204" pitchFamily="34" charset="0"/>
                <a:cs typeface="Arial" panose="020B0604020202020204" pitchFamily="34" charset="0"/>
              </a:rPr>
              <a:t>	14.jūl.1997. LU Astronomijas institūta (AI) zinātniskā personāla kopsapulcē ievēlēta pirmā LU AI Dome 10 locekļu sastāvā. </a:t>
            </a:r>
          </a:p>
          <a:p>
            <a:pPr marL="0" indent="0">
              <a:buNone/>
            </a:pPr>
            <a:r>
              <a:rPr lang="lv-LV" dirty="0">
                <a:latin typeface="Arial" panose="020B0604020202020204" pitchFamily="34" charset="0"/>
                <a:cs typeface="Arial" panose="020B0604020202020204" pitchFamily="34" charset="0"/>
              </a:rPr>
              <a:t>	5.nov.1997. LU Astronomijas institūta Dome par Institūta direktoru ievēlēja LZA koresp.loc. </a:t>
            </a:r>
            <a:r>
              <a:rPr lang="lv-LV" i="1" dirty="0">
                <a:latin typeface="Arial" panose="020B0604020202020204" pitchFamily="34" charset="0"/>
                <a:cs typeface="Arial" panose="020B0604020202020204" pitchFamily="34" charset="0"/>
              </a:rPr>
              <a:t>Dr.phys.</a:t>
            </a:r>
            <a:r>
              <a:rPr lang="lv-LV" dirty="0">
                <a:latin typeface="Arial" panose="020B0604020202020204" pitchFamily="34" charset="0"/>
                <a:cs typeface="Arial" panose="020B0604020202020204" pitchFamily="34" charset="0"/>
              </a:rPr>
              <a:t> Arturu Balklavu-Grīnhofu ar pilnvaru laiku līdz 2000. gada beigām, faktiski līdz jaunā – 21. gadsimta sākumam. LU AI Statūtos bija noteikti daudzie (8) pamatuzdevumi. </a:t>
            </a:r>
            <a:r>
              <a:rPr lang="lv-LV" dirty="0">
                <a:solidFill>
                  <a:srgbClr val="002060"/>
                </a:solidFill>
                <a:latin typeface="Arial" panose="020B0604020202020204" pitchFamily="34" charset="0"/>
                <a:cs typeface="Arial" panose="020B0604020202020204" pitchFamily="34" charset="0"/>
              </a:rPr>
              <a:t>/Balklavs, 1997/98/</a:t>
            </a:r>
            <a:r>
              <a:rPr lang="lv-LV"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buNone/>
            </a:pPr>
            <a:endParaRPr lang="lv-LV"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4</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387179" y="148280"/>
            <a:ext cx="11804821" cy="840833"/>
          </a:xfrm>
        </p:spPr>
        <p:txBody>
          <a:bodyPr>
            <a:noAutofit/>
          </a:bodyPr>
          <a:lstStyle/>
          <a:p>
            <a:pPr algn="ctr"/>
            <a:r>
              <a:rPr lang="lv-LV" dirty="0">
                <a:solidFill>
                  <a:srgbClr val="1B5089"/>
                </a:solidFill>
                <a:latin typeface="Arial" panose="020B0604020202020204" pitchFamily="34" charset="0"/>
                <a:cs typeface="Arial" panose="020B0604020202020204" pitchFamily="34" charset="0"/>
              </a:rPr>
              <a:t>Par Latvijas astronomiju Eiropā un pasaulē </a:t>
            </a:r>
            <a:endParaRPr lang="en-US"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480103" y="969852"/>
            <a:ext cx="11618971" cy="4634678"/>
          </a:xfrm>
        </p:spPr>
        <p:txBody>
          <a:bodyPr lIns="72000" rIns="144000">
            <a:noAutofit/>
          </a:bodyPr>
          <a:lstStyle/>
          <a:p>
            <a:pPr marL="0" indent="0" algn="ctr">
              <a:buNone/>
            </a:pPr>
            <a:r>
              <a:rPr lang="lv-LV" dirty="0">
                <a:solidFill>
                  <a:srgbClr val="1B5089"/>
                </a:solidFill>
                <a:latin typeface="Arial" panose="020B0604020202020204" pitchFamily="34" charset="0"/>
                <a:cs typeface="Arial" panose="020B0604020202020204" pitchFamily="34" charset="0"/>
              </a:rPr>
              <a:t>un Astronomiju kā zinātnes neatņemamu sastāvdaļu attīstītā valstī</a:t>
            </a:r>
            <a:r>
              <a:rPr lang="lv-LV"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buNone/>
            </a:pPr>
            <a:r>
              <a:rPr lang="lv-LV" sz="2400" dirty="0">
                <a:latin typeface="Arial" panose="020B0604020202020204" pitchFamily="34" charset="0"/>
                <a:cs typeface="Arial" panose="020B0604020202020204" pitchFamily="34" charset="0"/>
              </a:rPr>
              <a:t>	Pasaulē labi pazīstami un ir atzinīgi novērtēti Latvijas astronomu pētījumi vēlo spektra klašu zvaigžņu, it īpaši oglekļa zvaigžņu, fotometrijas un spektroskopijas, šo zvaigžņu evolūcijas, radiointerferometru teorijas izstrādes, debess mehānikas, Zemes mākslīgo pavadoņu (ZMP) novērošanas tehnikas un metožu attīstības u.c. jomās. Kā pamatojumu tam var minēt gan ārzemēs tulkotās Latvijas zinātnieku monogrāfijas un rakstus prestižos ārzemju zinātniskajos žurnālos, gan pasaulē pazīstamos LU profesora Kārļa Šteina atklātos komētu difūzijas likumus un mūsu astronomu konstruētās izcilās ZMP novērošanas kameras un lāzerteleskopus, gan mazās planētas, kas nosauktas Latvijas zinātnieku vārdos un iemūžinājušas debesīs arī Latvijas un Rīgas vārdu. </a:t>
            </a:r>
          </a:p>
          <a:p>
            <a:pPr marL="0" indent="0">
              <a:buNone/>
            </a:pPr>
            <a:r>
              <a:rPr lang="lv-LV" sz="2400" dirty="0">
                <a:latin typeface="Arial" panose="020B0604020202020204" pitchFamily="34" charset="0"/>
                <a:cs typeface="Arial" panose="020B0604020202020204" pitchFamily="34" charset="0"/>
              </a:rPr>
              <a:t>	Populārzinātniskā gadalaiku izdevuma «Zvaigžņotā Debess» raksti tiek publicēti starptautiskajā bibliogrāfiskajā rādītājā </a:t>
            </a:r>
            <a:r>
              <a:rPr lang="lv-LV" sz="2400" i="1" dirty="0">
                <a:latin typeface="Arial" panose="020B0604020202020204" pitchFamily="34" charset="0"/>
                <a:cs typeface="Arial" panose="020B0604020202020204" pitchFamily="34" charset="0"/>
              </a:rPr>
              <a:t>“Astronomy and Astrophysics Abstracts”</a:t>
            </a:r>
            <a:r>
              <a:rPr lang="lv-LV" sz="2400" dirty="0">
                <a:latin typeface="Arial" panose="020B0604020202020204" pitchFamily="34" charset="0"/>
                <a:cs typeface="Arial" panose="020B0604020202020204" pitchFamily="34" charset="0"/>
              </a:rPr>
              <a:t>.</a:t>
            </a:r>
            <a:r>
              <a:rPr lang="lv-LV" dirty="0"/>
              <a:t> </a:t>
            </a:r>
            <a:endParaRPr lang="en-US" dirty="0"/>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79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5</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387179" y="148280"/>
            <a:ext cx="11804821" cy="840833"/>
          </a:xfrm>
        </p:spPr>
        <p:txBody>
          <a:bodyPr>
            <a:noAutofit/>
          </a:bodyPr>
          <a:lstStyle/>
          <a:p>
            <a:pPr algn="ctr"/>
            <a:r>
              <a:rPr lang="lv-LV" dirty="0">
                <a:solidFill>
                  <a:srgbClr val="1B5089"/>
                </a:solidFill>
                <a:latin typeface="Arial" panose="020B0604020202020204" pitchFamily="34" charset="0"/>
                <a:cs typeface="Arial" panose="020B0604020202020204" pitchFamily="34" charset="0"/>
              </a:rPr>
              <a:t>Par Latvijas astronomiju Eiropā un pasaulē </a:t>
            </a:r>
            <a:endParaRPr lang="en-US"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480103" y="948586"/>
            <a:ext cx="11618971" cy="4634678"/>
          </a:xfrm>
        </p:spPr>
        <p:txBody>
          <a:bodyPr lIns="72000" rIns="144000">
            <a:noAutofit/>
          </a:bodyPr>
          <a:lstStyle/>
          <a:p>
            <a:pPr marL="0" indent="0" algn="ctr">
              <a:buNone/>
            </a:pPr>
            <a:r>
              <a:rPr lang="lv-LV" dirty="0">
                <a:solidFill>
                  <a:srgbClr val="1B5089"/>
                </a:solidFill>
                <a:latin typeface="Arial" panose="020B0604020202020204" pitchFamily="34" charset="0"/>
                <a:cs typeface="Arial" panose="020B0604020202020204" pitchFamily="34" charset="0"/>
              </a:rPr>
              <a:t>un Astronomiju kā zinātnes neatņemamu sastāvdaļu attīstītā valstī</a:t>
            </a:r>
            <a:r>
              <a:rPr lang="lv-LV" dirty="0">
                <a:latin typeface="Arial" panose="020B0604020202020204" pitchFamily="34" charset="0"/>
                <a:cs typeface="Arial" panose="020B0604020202020204" pitchFamily="34" charset="0"/>
              </a:rPr>
              <a:t> </a:t>
            </a:r>
          </a:p>
          <a:p>
            <a:pPr marL="0" indent="0" algn="ctr">
              <a:buNone/>
            </a:pPr>
            <a:endParaRPr lang="en-US" sz="800" dirty="0">
              <a:latin typeface="Arial" panose="020B0604020202020204" pitchFamily="34" charset="0"/>
              <a:cs typeface="Arial" panose="020B0604020202020204" pitchFamily="34" charset="0"/>
            </a:endParaRPr>
          </a:p>
          <a:p>
            <a:pPr marL="0" indent="0">
              <a:buNone/>
            </a:pPr>
            <a:r>
              <a:rPr lang="lv-LV" sz="2400" dirty="0"/>
              <a:t>	</a:t>
            </a:r>
            <a:r>
              <a:rPr lang="lv-LV" sz="2400" dirty="0">
                <a:latin typeface="Arial" panose="020B0604020202020204" pitchFamily="34" charset="0"/>
                <a:cs typeface="Arial" panose="020B0604020202020204" pitchFamily="34" charset="0"/>
              </a:rPr>
              <a:t>Fragments no LZA ārzemju locekļa, Nobela prēmijas komitejas locekļa, Lundas observatorijas (Zviedrija) profesora </a:t>
            </a:r>
            <a:r>
              <a:rPr lang="lv-LV" sz="2400" b="1" dirty="0">
                <a:latin typeface="Arial" panose="020B0604020202020204" pitchFamily="34" charset="0"/>
                <a:cs typeface="Arial" panose="020B0604020202020204" pitchFamily="34" charset="0"/>
              </a:rPr>
              <a:t>Daiņa Draviņa</a:t>
            </a:r>
            <a:r>
              <a:rPr lang="lv-LV" sz="2400" dirty="0">
                <a:latin typeface="Arial" panose="020B0604020202020204" pitchFamily="34" charset="0"/>
                <a:cs typeface="Arial" panose="020B0604020202020204" pitchFamily="34" charset="0"/>
              </a:rPr>
              <a:t> vērtējuma par mūsu astronomu iesniegtajiem zinātniskās pētniecības projektu jeb grantu pieteikumiem Latvijas Zinātnes padomei 1997. gadā: </a:t>
            </a:r>
            <a:endParaRPr lang="en-US" sz="2400" dirty="0">
              <a:latin typeface="Arial" panose="020B0604020202020204" pitchFamily="34" charset="0"/>
              <a:cs typeface="Arial" panose="020B0604020202020204" pitchFamily="34" charset="0"/>
            </a:endParaRPr>
          </a:p>
          <a:p>
            <a:pPr marL="0" indent="0">
              <a:buNone/>
            </a:pPr>
            <a:r>
              <a:rPr lang="lv-LV" sz="2400" dirty="0">
                <a:latin typeface="Arial" panose="020B0604020202020204" pitchFamily="34" charset="0"/>
                <a:cs typeface="Arial" panose="020B0604020202020204" pitchFamily="34" charset="0"/>
              </a:rPr>
              <a:t>	«Pēc iepazīšanās ar 10 projektu grantu pieteikumiem grupā III (Astronomija), man ir sekojoši komentāri, kas attiecas uz šiem grantu pieteikumiem vispār. Salīdzinājumu es varu sniegt ar radniecīgiem grantu pieteikumiem Zviedrijas Dabzinātņu pētniecības fondam, kur es vairākus gadus esmu piedalījies viņu “ekspertu” komitejās: </a:t>
            </a:r>
            <a:endParaRPr lang="en-US" sz="2400" dirty="0">
              <a:latin typeface="Arial" panose="020B0604020202020204" pitchFamily="34" charset="0"/>
              <a:cs typeface="Arial" panose="020B0604020202020204" pitchFamily="34" charset="0"/>
            </a:endParaRPr>
          </a:p>
          <a:p>
            <a:pPr marL="0" indent="0">
              <a:buNone/>
            </a:pPr>
            <a:r>
              <a:rPr lang="lv-LV" sz="2400" dirty="0">
                <a:latin typeface="Arial" panose="020B0604020202020204" pitchFamily="34" charset="0"/>
                <a:cs typeface="Arial" panose="020B0604020202020204" pitchFamily="34" charset="0"/>
              </a:rPr>
              <a:t>	</a:t>
            </a:r>
            <a:r>
              <a:rPr lang="lv-LV" dirty="0">
                <a:latin typeface="Arial" panose="020B0604020202020204" pitchFamily="34" charset="0"/>
                <a:cs typeface="Arial" panose="020B0604020202020204" pitchFamily="34" charset="0"/>
              </a:rPr>
              <a:t>Zinātniskais un profesionālais līmenis pieteiktiem projektiem ir uzkrītoši (pat pārsteidzoši) augsts un ļoti labā līmenī.»</a:t>
            </a:r>
            <a:r>
              <a:rPr lang="lv-LV"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504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6</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387179" y="165048"/>
            <a:ext cx="11804821" cy="758456"/>
          </a:xfrm>
        </p:spPr>
        <p:txBody>
          <a:bodyPr>
            <a:noAutofit/>
          </a:bodyPr>
          <a:lstStyle/>
          <a:p>
            <a:pPr algn="ctr"/>
            <a:r>
              <a:rPr lang="lv-LV" dirty="0">
                <a:solidFill>
                  <a:srgbClr val="1B5089"/>
                </a:solidFill>
                <a:latin typeface="Arial" panose="020B0604020202020204" pitchFamily="34" charset="0"/>
                <a:cs typeface="Arial" panose="020B0604020202020204" pitchFamily="34" charset="0"/>
              </a:rPr>
              <a:t>Par Latvijas astronomiju Eiropā un pasaulē </a:t>
            </a:r>
            <a:endParaRPr lang="en-US"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480103" y="861706"/>
            <a:ext cx="11618971" cy="4774723"/>
          </a:xfrm>
        </p:spPr>
        <p:txBody>
          <a:bodyPr lIns="72000" rIns="144000">
            <a:noAutofit/>
          </a:bodyPr>
          <a:lstStyle/>
          <a:p>
            <a:pPr marL="0" indent="0" algn="ctr">
              <a:buNone/>
            </a:pPr>
            <a:r>
              <a:rPr lang="lv-LV" dirty="0">
                <a:solidFill>
                  <a:srgbClr val="1B5089"/>
                </a:solidFill>
                <a:latin typeface="Arial" panose="020B0604020202020204" pitchFamily="34" charset="0"/>
                <a:cs typeface="Arial" panose="020B0604020202020204" pitchFamily="34" charset="0"/>
              </a:rPr>
              <a:t>un Astronomiju kā zinātnes neatņemamu sastāvdaļu attīstītā valstī</a:t>
            </a:r>
            <a:r>
              <a:rPr lang="lv-LV"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buNone/>
            </a:pPr>
            <a:r>
              <a:rPr lang="lv-LV" sz="2400" dirty="0">
                <a:latin typeface="Arial" panose="020B0604020202020204" pitchFamily="34" charset="0"/>
                <a:cs typeface="Arial" panose="020B0604020202020204" pitchFamily="34" charset="0"/>
              </a:rPr>
              <a:t>	Par Latvijas pētījumu augsto līmeni liecina arī tas, ka Starptautiskās Astronomijas savienības </a:t>
            </a:r>
            <a:r>
              <a:rPr lang="lv-LV" sz="2400" i="1" dirty="0">
                <a:latin typeface="Arial" panose="020B0604020202020204" pitchFamily="34" charset="0"/>
                <a:cs typeface="Arial" panose="020B0604020202020204" pitchFamily="34" charset="0"/>
              </a:rPr>
              <a:t>IAU</a:t>
            </a:r>
            <a:r>
              <a:rPr lang="lv-LV" sz="2400" dirty="0">
                <a:latin typeface="Arial" panose="020B0604020202020204" pitchFamily="34" charset="0"/>
                <a:cs typeface="Arial" panose="020B0604020202020204" pitchFamily="34" charset="0"/>
              </a:rPr>
              <a:t> Pekulāro sarkano milžu darba grupa tieši mūsu astronomiem ir uzticējusi visu līdz šim atklāto Galaktikas C (oglekļa) zvaigžņu kopkataloga </a:t>
            </a:r>
            <a:r>
              <a:rPr lang="lv-LV" sz="2400" i="1" dirty="0">
                <a:latin typeface="Arial" panose="020B0604020202020204" pitchFamily="34" charset="0"/>
                <a:cs typeface="Arial" panose="020B0604020202020204" pitchFamily="34" charset="0"/>
              </a:rPr>
              <a:t>General Catalogue of Galactic Carbon Stars</a:t>
            </a:r>
            <a:r>
              <a:rPr lang="lv-LV" sz="2400" dirty="0">
                <a:latin typeface="Arial" panose="020B0604020202020204" pitchFamily="34" charset="0"/>
                <a:cs typeface="Arial" panose="020B0604020202020204" pitchFamily="34" charset="0"/>
              </a:rPr>
              <a:t> revīziju un pilnveidošanu. </a:t>
            </a:r>
            <a:endParaRPr lang="en-US" sz="2400" dirty="0">
              <a:latin typeface="Arial" panose="020B0604020202020204" pitchFamily="34" charset="0"/>
              <a:cs typeface="Arial" panose="020B0604020202020204" pitchFamily="34" charset="0"/>
            </a:endParaRPr>
          </a:p>
          <a:p>
            <a:pPr marL="0" indent="0">
              <a:buNone/>
            </a:pPr>
            <a:r>
              <a:rPr lang="lv-LV" sz="2400" dirty="0">
                <a:latin typeface="Arial" panose="020B0604020202020204" pitchFamily="34" charset="0"/>
                <a:cs typeface="Arial" panose="020B0604020202020204" pitchFamily="34" charset="0"/>
              </a:rPr>
              <a:t>	Tātad no pētījumu kvalitātes viedokļa, no to zinātniskās nozīmības viedokļa astronomijas stāvokli Latvijā pašlaik var vērtēt kā augstu, bet no astronomijas izdzīvošanas un normālas attīstības perspektīvu viedokļa – kā visai apdraudētu. Trauksmi rada draudoši iezīmējies paaudžu pārrāvums. </a:t>
            </a:r>
            <a:endParaRPr lang="en-US" sz="2400" dirty="0">
              <a:latin typeface="Arial" panose="020B0604020202020204" pitchFamily="34" charset="0"/>
              <a:cs typeface="Arial" panose="020B0604020202020204" pitchFamily="34" charset="0"/>
            </a:endParaRPr>
          </a:p>
          <a:p>
            <a:pPr marL="0" indent="0">
              <a:buNone/>
            </a:pPr>
            <a:r>
              <a:rPr lang="lv-LV" sz="2400" dirty="0">
                <a:latin typeface="Arial" panose="020B0604020202020204" pitchFamily="34" charset="0"/>
                <a:cs typeface="Arial" panose="020B0604020202020204" pitchFamily="34" charset="0"/>
              </a:rPr>
              <a:t>	«[..] integrējoties Eiropā, t.i., Eiropas Savienībā, ar tās ļoti augsto zinātnisko un tehnoloģisko līmeni un astronomijas arvien pieaugošo lomu gan šī līmeņa, gan sabiedrības tīri praktisko attīstības vajadzību nodrošināšanā, pieprasījums pēc astronomijas speciālistiem arvien pieaugs. Cerams, ka mūsu politiķi neorientēsies uz šo speciālistu iepirkšanu no ārzemēm.» </a:t>
            </a:r>
            <a:r>
              <a:rPr lang="lv-LV" sz="2400" dirty="0">
                <a:solidFill>
                  <a:srgbClr val="002060"/>
                </a:solidFill>
                <a:latin typeface="Arial" panose="020B0604020202020204" pitchFamily="34" charset="0"/>
                <a:cs typeface="Arial" panose="020B0604020202020204" pitchFamily="34" charset="0"/>
              </a:rPr>
              <a:t>/Balklavs, 1998/</a:t>
            </a:r>
            <a:r>
              <a:rPr lang="lv-LV"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493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7</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387179" y="260745"/>
            <a:ext cx="11804821" cy="889686"/>
          </a:xfrm>
        </p:spPr>
        <p:txBody>
          <a:bodyPr>
            <a:noAutofit/>
          </a:bodyPr>
          <a:lstStyle/>
          <a:p>
            <a:pPr algn="ctr"/>
            <a:r>
              <a:rPr lang="lv-LV" sz="3600" dirty="0">
                <a:solidFill>
                  <a:srgbClr val="1B5089"/>
                </a:solidFill>
                <a:latin typeface="Arial" panose="020B0604020202020204" pitchFamily="34" charset="0"/>
                <a:cs typeface="Arial" panose="020B0604020202020204" pitchFamily="34" charset="0"/>
              </a:rPr>
              <a:t>Bibliotēka un datu bāzes ar vispārzinātnisku </a:t>
            </a:r>
            <a:br>
              <a:rPr lang="lv-LV" sz="3600" dirty="0">
                <a:solidFill>
                  <a:srgbClr val="1B5089"/>
                </a:solidFill>
                <a:latin typeface="Arial" panose="020B0604020202020204" pitchFamily="34" charset="0"/>
                <a:cs typeface="Arial" panose="020B0604020202020204" pitchFamily="34" charset="0"/>
              </a:rPr>
            </a:br>
            <a:r>
              <a:rPr lang="lv-LV" sz="3600" dirty="0">
                <a:solidFill>
                  <a:srgbClr val="1B5089"/>
                </a:solidFill>
                <a:latin typeface="Arial" panose="020B0604020202020204" pitchFamily="34" charset="0"/>
                <a:cs typeface="Arial" panose="020B0604020202020204" pitchFamily="34" charset="0"/>
              </a:rPr>
              <a:t>un kultūrvēsturisku nozīmi </a:t>
            </a:r>
            <a:endParaRPr lang="en-US" sz="3600"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480103" y="1259337"/>
            <a:ext cx="11618971" cy="4642917"/>
          </a:xfrm>
        </p:spPr>
        <p:txBody>
          <a:bodyPr lIns="72000" rIns="144000">
            <a:noAutofit/>
          </a:bodyPr>
          <a:lstStyle/>
          <a:p>
            <a:pPr marL="0" indent="0">
              <a:buNone/>
            </a:pPr>
            <a:r>
              <a:rPr lang="lv-LV" sz="2400" dirty="0">
                <a:latin typeface="Arial" panose="020B0604020202020204" pitchFamily="34" charset="0"/>
                <a:cs typeface="Arial" panose="020B0604020202020204" pitchFamily="34" charset="0"/>
              </a:rPr>
              <a:t>         Zinātniskajā darbā ļoti svarīga ir informācijas apmaiņa ar citām observatorijām.  ZA Observatorijas sadarbība notikusi ar 277 astronomiskajām iestādēm 45 pasaules valstīs. RO bija uzkrāta sava zinātniskā bibliotēka, kas saturēja 68374 vienības (no tām 90% literatūras svešvalodās), daudz astronomiska satura seniespiedumu, pašlaik jau ar vēsturisku vērtību. Literatūru saņēma gandrīz tikai apmaiņas ceļā. </a:t>
            </a:r>
            <a:r>
              <a:rPr lang="lv-LV" sz="2400" dirty="0">
                <a:solidFill>
                  <a:srgbClr val="002060"/>
                </a:solidFill>
                <a:latin typeface="Arial" panose="020B0604020202020204" pitchFamily="34" charset="0"/>
                <a:cs typeface="Arial" panose="020B0604020202020204" pitchFamily="34" charset="0"/>
              </a:rPr>
              <a:t>/Balklavs-Grīnhofs, 2006; Bakēvica, 2012/13/</a:t>
            </a:r>
            <a:r>
              <a:rPr lang="lv-LV"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buNone/>
            </a:pPr>
            <a:r>
              <a:rPr lang="lv-LV" sz="2400" dirty="0">
                <a:latin typeface="Arial" panose="020B0604020202020204" pitchFamily="34" charset="0"/>
                <a:cs typeface="Arial" panose="020B0604020202020204" pitchFamily="34" charset="0"/>
              </a:rPr>
              <a:t>	Katras observatorijas un arī RO lepnums ir astronomisko uzņēmumu arhīvs, kas kopš 1966. gada aptvēra 19522 tiešo un 1815 spektrālo (uzņemtu ar divu un četru grādu objektīva prizmām) debess fotogrāfiju. Katru gadu to skaits papildinājās vidēji ar 700 vienībām. Astrouzņēmumu bibliotēkas saturs tiek kataloģizēts un būs pieejams datorlasāmā tehnikā. </a:t>
            </a:r>
          </a:p>
          <a:p>
            <a:pPr marL="0" indent="0">
              <a:buNone/>
            </a:pPr>
            <a:r>
              <a:rPr lang="lv-LV" sz="2400" dirty="0">
                <a:latin typeface="Arial" panose="020B0604020202020204" pitchFamily="34" charset="0"/>
                <a:cs typeface="Arial" panose="020B0604020202020204" pitchFamily="34" charset="0"/>
              </a:rPr>
              <a:t>	</a:t>
            </a:r>
            <a:r>
              <a:rPr lang="lv-LV" sz="2000" dirty="0">
                <a:latin typeface="Arial" panose="020B0604020202020204" pitchFamily="34" charset="0"/>
                <a:cs typeface="Arial" panose="020B0604020202020204" pitchFamily="34" charset="0"/>
              </a:rPr>
              <a:t>Ir datu banka par Saules radiostarojuma kvaziperiodisko fluktuāciju novērojumiem dm un cm viļņu diapazonā, kas aptver gandrīz divus Saules aktivitātes 11 gadu ciklus. Saules radiostarojuma novērojumi diemžēl tika pārtraukti krasa finansējuma samazinājuma dēļ. </a:t>
            </a:r>
            <a:r>
              <a:rPr lang="lv-LV" sz="2000" dirty="0">
                <a:solidFill>
                  <a:srgbClr val="002060"/>
                </a:solidFill>
                <a:latin typeface="Arial" panose="020B0604020202020204" pitchFamily="34" charset="0"/>
                <a:cs typeface="Arial" panose="020B0604020202020204" pitchFamily="34" charset="0"/>
              </a:rPr>
              <a:t>/Balklavs-Grīnhofs, 2006/</a:t>
            </a:r>
            <a:r>
              <a:rPr lang="lv-LV"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0" indent="0">
              <a:buNone/>
            </a:pPr>
            <a:r>
              <a:rPr lang="lv-LV"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5514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8</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387179" y="111883"/>
            <a:ext cx="11804821" cy="758456"/>
          </a:xfrm>
        </p:spPr>
        <p:txBody>
          <a:bodyPr>
            <a:noAutofit/>
          </a:bodyPr>
          <a:lstStyle/>
          <a:p>
            <a:pPr algn="ctr"/>
            <a:r>
              <a:rPr lang="lv-LV" sz="4000" dirty="0">
                <a:solidFill>
                  <a:srgbClr val="1B5089"/>
                </a:solidFill>
                <a:latin typeface="Arial" panose="020B0604020202020204" pitchFamily="34" charset="0"/>
                <a:cs typeface="Arial" panose="020B0604020202020204" pitchFamily="34" charset="0"/>
              </a:rPr>
              <a:t>Noslēdzies fotogrāfisko novērojumu posms </a:t>
            </a:r>
            <a:r>
              <a:rPr lang="lv-LV" dirty="0">
                <a:solidFill>
                  <a:srgbClr val="1B5089"/>
                </a:solidFill>
                <a:latin typeface="Arial" panose="020B0604020202020204" pitchFamily="34" charset="0"/>
                <a:cs typeface="Arial" panose="020B0604020202020204" pitchFamily="34" charset="0"/>
              </a:rPr>
              <a:t> </a:t>
            </a:r>
            <a:endParaRPr lang="en-US"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480103" y="914871"/>
            <a:ext cx="11618971" cy="4774723"/>
          </a:xfrm>
        </p:spPr>
        <p:txBody>
          <a:bodyPr lIns="72000" rIns="144000">
            <a:noAutofit/>
          </a:bodyPr>
          <a:lstStyle/>
          <a:p>
            <a:pPr marL="0" indent="0">
              <a:buNone/>
            </a:pPr>
            <a:r>
              <a:rPr lang="lv-LV" sz="2400" dirty="0">
                <a:latin typeface="Arial" panose="020B0604020202020204" pitchFamily="34" charset="0"/>
                <a:cs typeface="Arial" panose="020B0604020202020204" pitchFamily="34" charset="0"/>
              </a:rPr>
              <a:t>	</a:t>
            </a:r>
            <a:r>
              <a:rPr lang="lv-LV" sz="2000" dirty="0">
                <a:latin typeface="Arial" panose="020B0604020202020204" pitchFamily="34" charset="0"/>
                <a:cs typeface="Arial" panose="020B0604020202020204" pitchFamily="34" charset="0"/>
              </a:rPr>
              <a:t>Pēdējais galaktikas M31 (Andromedas miglāja) fotogrāfiskais attēls ar Baldones Šmidta teleskopu uzņemts 2005.gada 3.novembra vakarā. </a:t>
            </a:r>
            <a:r>
              <a:rPr lang="lv-LV" sz="2000" dirty="0">
                <a:solidFill>
                  <a:srgbClr val="002060"/>
                </a:solidFill>
                <a:latin typeface="Arial" panose="020B0604020202020204" pitchFamily="34" charset="0"/>
                <a:cs typeface="Arial" panose="020B0604020202020204" pitchFamily="34" charset="0"/>
              </a:rPr>
              <a:t>/</a:t>
            </a:r>
            <a:r>
              <a:rPr lang="lv-LV" sz="2000" i="1" dirty="0">
                <a:solidFill>
                  <a:srgbClr val="002060"/>
                </a:solidFill>
                <a:latin typeface="Arial" panose="020B0604020202020204" pitchFamily="34" charset="0"/>
                <a:cs typeface="Arial" panose="020B0604020202020204" pitchFamily="34" charset="0"/>
              </a:rPr>
              <a:t>Alksnis A.</a:t>
            </a:r>
            <a:r>
              <a:rPr lang="lv-LV" sz="2000" dirty="0">
                <a:solidFill>
                  <a:srgbClr val="002060"/>
                </a:solidFill>
                <a:latin typeface="Arial" panose="020B0604020202020204" pitchFamily="34" charset="0"/>
                <a:cs typeface="Arial" panose="020B0604020202020204" pitchFamily="34" charset="0"/>
              </a:rPr>
              <a:t> Galaktikas M31 novu fotogrāfisko novērojumu cikls pabeigts. – «ZvD», 2008, Vasara (200), 84.-85.lpp./</a:t>
            </a:r>
            <a:r>
              <a:rPr lang="lv-LV" sz="2000" dirty="0">
                <a:latin typeface="Arial" panose="020B0604020202020204" pitchFamily="34" charset="0"/>
                <a:cs typeface="Arial" panose="020B0604020202020204" pitchFamily="34" charset="0"/>
              </a:rPr>
              <a:t> </a:t>
            </a:r>
          </a:p>
          <a:p>
            <a:pPr marL="0" indent="0">
              <a:buNone/>
            </a:pPr>
            <a:r>
              <a:rPr lang="lv-LV" sz="2400" dirty="0">
                <a:latin typeface="Arial" panose="020B0604020202020204" pitchFamily="34" charset="0"/>
                <a:cs typeface="Arial" panose="020B0604020202020204" pitchFamily="34" charset="0"/>
              </a:rPr>
              <a:t>	17.apr.2006. ar Baldones observatorijas Šmidta teleskopu iegūts pēdējais debess uzņēmums uz fotogrāfiskās stikla plates – oglekļa zvaigzne RW LMi=CIT6, novērotājs Andrejs Alksnis. Nepilnos 40 astronomisko novērojumu gados radītais zinātniskais mantojums ir iespaidīgs: </a:t>
            </a:r>
          </a:p>
          <a:p>
            <a:pPr marL="0" indent="0">
              <a:buNone/>
            </a:pPr>
            <a:r>
              <a:rPr lang="lv-LV" sz="2400" dirty="0">
                <a:latin typeface="Arial" panose="020B0604020202020204" pitchFamily="34" charset="0"/>
                <a:cs typeface="Arial" panose="020B0604020202020204" pitchFamily="34" charset="0"/>
              </a:rPr>
              <a:t>	</a:t>
            </a:r>
            <a:r>
              <a:rPr lang="lv-LV" sz="2000" dirty="0">
                <a:latin typeface="Arial" panose="020B0604020202020204" pitchFamily="34" charset="0"/>
                <a:cs typeface="Arial" panose="020B0604020202020204" pitchFamily="34" charset="0"/>
              </a:rPr>
              <a:t>vairāk nekā 25 500 debess uzņēmumu uz stikla platēm vai filmām, kas satur unikālu informāciju par šajā laikā kosmiskajā telpā notikušajām izmaiņām. Šis novērojumu materiāls ir jāpadara pieejams jebkuram interesentam visā pasaulē, lai šos datus varētu izmantot gan zvaigžņu īpatnējo kustību mērījumiem, gan maiņzvaigžņu, asteroīdu un komētu pētījumiem, gan atklājumiem kādās citās jomās. </a:t>
            </a:r>
          </a:p>
          <a:p>
            <a:pPr marL="0" indent="0">
              <a:buNone/>
            </a:pPr>
            <a:r>
              <a:rPr lang="lv-LV" sz="2000" dirty="0">
                <a:latin typeface="Arial" panose="020B0604020202020204" pitchFamily="34" charset="0"/>
                <a:cs typeface="Arial" panose="020B0604020202020204" pitchFamily="34" charset="0"/>
              </a:rPr>
              <a:t>	</a:t>
            </a:r>
            <a:r>
              <a:rPr lang="lv-LV" sz="2400" dirty="0">
                <a:latin typeface="Arial" panose="020B0604020202020204" pitchFamily="34" charset="0"/>
                <a:cs typeface="Arial" panose="020B0604020202020204" pitchFamily="34" charset="0"/>
              </a:rPr>
              <a:t>Ar Starptautiskās Astronomijas savienības </a:t>
            </a:r>
            <a:r>
              <a:rPr lang="lv-LV" sz="2400" i="1" dirty="0">
                <a:latin typeface="Arial" panose="020B0604020202020204" pitchFamily="34" charset="0"/>
                <a:cs typeface="Arial" panose="020B0604020202020204" pitchFamily="34" charset="0"/>
              </a:rPr>
              <a:t>IAU</a:t>
            </a:r>
            <a:r>
              <a:rPr lang="lv-LV" sz="2400" dirty="0">
                <a:latin typeface="Arial" panose="020B0604020202020204" pitchFamily="34" charset="0"/>
                <a:cs typeface="Arial" panose="020B0604020202020204" pitchFamily="34" charset="0"/>
              </a:rPr>
              <a:t> 2000. gada rezolūciju pasaules observatoriju arhīvu pārveide digitālā formā ir atzīta par vienu no prioritārajiem uzdevumiem astronomijā. </a:t>
            </a:r>
            <a:r>
              <a:rPr lang="lv-LV" sz="2400" dirty="0">
                <a:solidFill>
                  <a:srgbClr val="002060"/>
                </a:solidFill>
                <a:latin typeface="Arial" panose="020B0604020202020204" pitchFamily="34" charset="0"/>
                <a:cs typeface="Arial" panose="020B0604020202020204" pitchFamily="34" charset="0"/>
              </a:rPr>
              <a:t>/Smirnova, 2008/</a:t>
            </a:r>
            <a:r>
              <a:rPr lang="lv-LV"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7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1D90-F83D-234A-9BEE-74277E458280}"/>
              </a:ext>
            </a:extLst>
          </p:cNvPr>
          <p:cNvSpPr>
            <a:spLocks noGrp="1"/>
          </p:cNvSpPr>
          <p:nvPr>
            <p:ph type="title"/>
          </p:nvPr>
        </p:nvSpPr>
        <p:spPr>
          <a:xfrm>
            <a:off x="197708" y="329312"/>
            <a:ext cx="4333104" cy="354227"/>
          </a:xfrm>
        </p:spPr>
        <p:txBody>
          <a:bodyPr>
            <a:noAutofit/>
          </a:bodyPr>
          <a:lstStyle/>
          <a:p>
            <a:pPr algn="ctr"/>
            <a:r>
              <a:rPr lang="lv-LV" sz="2000" dirty="0">
                <a:solidFill>
                  <a:srgbClr val="1B5089"/>
                </a:solidFill>
                <a:latin typeface="Arial" panose="020B0604020202020204" pitchFamily="34" charset="0"/>
                <a:cs typeface="Arial" panose="020B0604020202020204" pitchFamily="34" charset="0"/>
              </a:rPr>
              <a:t>Pirmie uzņēmumi ar </a:t>
            </a:r>
            <a:r>
              <a:rPr lang="lv-LV" sz="2000" i="1" dirty="0">
                <a:solidFill>
                  <a:srgbClr val="1B5089"/>
                </a:solidFill>
                <a:latin typeface="Arial" panose="020B0604020202020204" pitchFamily="34" charset="0"/>
                <a:cs typeface="Arial" panose="020B0604020202020204" pitchFamily="34" charset="0"/>
              </a:rPr>
              <a:t>CCD</a:t>
            </a:r>
            <a:r>
              <a:rPr lang="lv-LV" sz="2000" dirty="0">
                <a:solidFill>
                  <a:srgbClr val="1B5089"/>
                </a:solidFill>
                <a:latin typeface="Arial" panose="020B0604020202020204" pitchFamily="34" charset="0"/>
                <a:cs typeface="Arial" panose="020B0604020202020204" pitchFamily="34" charset="0"/>
              </a:rPr>
              <a:t> matricu </a:t>
            </a:r>
            <a:endParaRPr lang="en-US" sz="20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5295E47-5C5B-9B4B-B08B-6260314375D9}"/>
              </a:ext>
            </a:extLst>
          </p:cNvPr>
          <p:cNvSpPr>
            <a:spLocks noGrp="1"/>
          </p:cNvSpPr>
          <p:nvPr>
            <p:ph type="sldNum" sz="quarter" idx="12"/>
          </p:nvPr>
        </p:nvSpPr>
        <p:spPr>
          <a:xfrm>
            <a:off x="11597268" y="6255991"/>
            <a:ext cx="594731" cy="365125"/>
          </a:xfrm>
        </p:spPr>
        <p:txBody>
          <a:bodyPr/>
          <a:lstStyle/>
          <a:p>
            <a:pPr algn="ctr"/>
            <a:fld id="{52874D3B-0145-4B40-BC41-2631D243DCC0}" type="slidenum">
              <a:rPr lang="en-US" smtClean="0">
                <a:solidFill>
                  <a:schemeClr val="bg1"/>
                </a:solidFill>
                <a:latin typeface="Arial" panose="020B0604020202020204" pitchFamily="34" charset="0"/>
                <a:cs typeface="Arial" panose="020B0604020202020204" pitchFamily="34" charset="0"/>
              </a:rPr>
              <a:pPr algn="ctr"/>
              <a:t>9</a:t>
            </a:fld>
            <a:endParaRPr lang="en-US" dirty="0">
              <a:solidFill>
                <a:schemeClr val="bg1"/>
              </a:solidFill>
              <a:latin typeface="Arial" panose="020B0604020202020204" pitchFamily="34" charset="0"/>
              <a:cs typeface="Arial" panose="020B0604020202020204" pitchFamily="34" charset="0"/>
            </a:endParaRPr>
          </a:p>
        </p:txBody>
      </p:sp>
      <p:sp>
        <p:nvSpPr>
          <p:cNvPr id="7" name="Satura vietturis 2">
            <a:extLst>
              <a:ext uri="{FF2B5EF4-FFF2-40B4-BE49-F238E27FC236}">
                <a16:creationId xmlns:a16="http://schemas.microsoft.com/office/drawing/2014/main" id="{A7F5D4FD-C437-2842-8B4A-7CB97C8E65E9}"/>
              </a:ext>
            </a:extLst>
          </p:cNvPr>
          <p:cNvSpPr txBox="1">
            <a:spLocks/>
          </p:cNvSpPr>
          <p:nvPr/>
        </p:nvSpPr>
        <p:spPr>
          <a:xfrm>
            <a:off x="197708" y="873211"/>
            <a:ext cx="4333104" cy="5115697"/>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00000"/>
              </a:lnSpc>
              <a:spcBef>
                <a:spcPts val="600"/>
              </a:spcBef>
            </a:pPr>
            <a:r>
              <a:rPr lang="lv-LV" sz="2800" dirty="0">
                <a:latin typeface="Arial Narrow" panose="020B0606020202030204" pitchFamily="34" charset="0"/>
              </a:rPr>
              <a:t>      </a:t>
            </a:r>
            <a:r>
              <a:rPr lang="en-US" sz="2000" dirty="0" err="1">
                <a:latin typeface="Arial" panose="020B0604020202020204" pitchFamily="34" charset="0"/>
                <a:cs typeface="Arial" panose="020B0604020202020204" pitchFamily="34" charset="0"/>
              </a:rPr>
              <a:t>Kom</a:t>
            </a:r>
            <a:r>
              <a:rPr lang="lv-LV" sz="2000" dirty="0">
                <a:latin typeface="Arial" panose="020B0604020202020204" pitchFamily="34" charset="0"/>
                <a:cs typeface="Arial" panose="020B0604020202020204" pitchFamily="34" charset="0"/>
              </a:rPr>
              <a:t>ētas </a:t>
            </a:r>
            <a:r>
              <a:rPr lang="en-US" sz="2000" i="1" dirty="0">
                <a:latin typeface="Arial" panose="020B0604020202020204" pitchFamily="34" charset="0"/>
                <a:cs typeface="Arial" panose="020B0604020202020204" pitchFamily="34" charset="0"/>
              </a:rPr>
              <a:t>73P/</a:t>
            </a:r>
            <a:r>
              <a:rPr lang="en-US" sz="2000" i="1" dirty="0" err="1">
                <a:latin typeface="Arial" panose="020B0604020202020204" pitchFamily="34" charset="0"/>
                <a:cs typeface="Arial" panose="020B0604020202020204" pitchFamily="34" charset="0"/>
              </a:rPr>
              <a:t>Schwassmann-Wachmann</a:t>
            </a:r>
            <a:r>
              <a:rPr lang="en-US" sz="2000" i="1" dirty="0">
                <a:latin typeface="Arial" panose="020B0604020202020204" pitchFamily="34" charset="0"/>
                <a:cs typeface="Arial" panose="020B0604020202020204" pitchFamily="34" charset="0"/>
              </a:rPr>
              <a:t> 3</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sabrūkošais</a:t>
            </a:r>
            <a:r>
              <a:rPr lang="en-US" sz="2000" dirty="0">
                <a:latin typeface="Arial" panose="020B0604020202020204" pitchFamily="34" charset="0"/>
                <a:cs typeface="Arial" panose="020B0604020202020204" pitchFamily="34" charset="0"/>
              </a:rPr>
              <a:t> fragments B</a:t>
            </a:r>
            <a:r>
              <a:rPr lang="lv-LV" sz="2000" dirty="0">
                <a:latin typeface="Arial" panose="020B0604020202020204" pitchFamily="34" charset="0"/>
                <a:cs typeface="Arial" panose="020B0604020202020204" pitchFamily="34" charset="0"/>
              </a:rPr>
              <a:t>. </a:t>
            </a:r>
          </a:p>
          <a:p>
            <a:pPr>
              <a:lnSpc>
                <a:spcPct val="100000"/>
              </a:lnSpc>
              <a:spcBef>
                <a:spcPts val="600"/>
              </a:spcBef>
            </a:pPr>
            <a:r>
              <a:rPr lang="lv-LV"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Komētas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attēlu</a:t>
            </a:r>
            <a:r>
              <a:rPr lang="en-US" sz="2000" dirty="0">
                <a:latin typeface="Arial" panose="020B0604020202020204" pitchFamily="34" charset="0"/>
                <a:cs typeface="Arial" panose="020B0604020202020204" pitchFamily="34" charset="0"/>
              </a:rPr>
              <a:t> 2006.</a:t>
            </a:r>
            <a:r>
              <a:rPr lang="lv-LV" sz="2000" dirty="0">
                <a:latin typeface="Arial" panose="020B0604020202020204" pitchFamily="34" charset="0"/>
                <a:cs typeface="Arial" panose="020B0604020202020204" pitchFamily="34" charset="0"/>
              </a:rPr>
              <a:t>g. 10.maijā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izmantojot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lādiņsaites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matricu</a:t>
            </a:r>
            <a:r>
              <a:rPr lang="en-US" sz="2000" dirty="0">
                <a:latin typeface="Arial" panose="020B0604020202020204" pitchFamily="34" charset="0"/>
                <a:cs typeface="Arial" panose="020B0604020202020204" pitchFamily="34" charset="0"/>
              </a:rPr>
              <a:t> </a:t>
            </a:r>
            <a:r>
              <a:rPr lang="lv-LV" sz="2000" i="1" dirty="0">
                <a:latin typeface="Arial" panose="020B0604020202020204" pitchFamily="34" charset="0"/>
                <a:cs typeface="Arial" panose="020B0604020202020204" pitchFamily="34" charset="0"/>
              </a:rPr>
              <a:t>SBIG-ST10XME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Šmidta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sistēmas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teleskopu</a:t>
            </a:r>
            <a:r>
              <a:rPr lang="en-US" sz="2000" dirty="0">
                <a:latin typeface="Arial" panose="020B0604020202020204" pitchFamily="34" charset="0"/>
                <a:cs typeface="Arial" panose="020B0604020202020204" pitchFamily="34" charset="0"/>
              </a:rPr>
              <a:t> (80/120/240 cm) </a:t>
            </a:r>
            <a:r>
              <a:rPr lang="en-US" sz="2000" dirty="0" err="1">
                <a:latin typeface="Arial" panose="020B0604020202020204" pitchFamily="34" charset="0"/>
                <a:cs typeface="Arial" panose="020B0604020202020204" pitchFamily="34" charset="0"/>
              </a:rPr>
              <a:t>Baldones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Riekstukalnā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ieguvis</a:t>
            </a:r>
            <a:r>
              <a:rPr lang="en-US" sz="2000" dirty="0">
                <a:latin typeface="Arial" panose="020B0604020202020204" pitchFamily="34" charset="0"/>
                <a:cs typeface="Arial" panose="020B0604020202020204" pitchFamily="34" charset="0"/>
              </a:rPr>
              <a:t> </a:t>
            </a:r>
            <a:r>
              <a:rPr lang="lv-LV" sz="2000" dirty="0">
                <a:latin typeface="Arial" panose="020B0604020202020204" pitchFamily="34" charset="0"/>
                <a:cs typeface="Arial" panose="020B0604020202020204" pitchFamily="34" charset="0"/>
              </a:rPr>
              <a:t>Ilgmārs Eglītis, e</a:t>
            </a:r>
            <a:r>
              <a:rPr lang="en-US" sz="2000" dirty="0" err="1">
                <a:latin typeface="Arial" panose="020B0604020202020204" pitchFamily="34" charset="0"/>
                <a:cs typeface="Arial" panose="020B0604020202020204" pitchFamily="34" charset="0"/>
              </a:rPr>
              <a:t>kspozīcija</a:t>
            </a:r>
            <a:r>
              <a:rPr lang="en-US" sz="2000" dirty="0">
                <a:latin typeface="Arial" panose="020B0604020202020204" pitchFamily="34" charset="0"/>
                <a:cs typeface="Arial" panose="020B0604020202020204" pitchFamily="34" charset="0"/>
              </a:rPr>
              <a:t> </a:t>
            </a:r>
            <a:r>
              <a:rPr lang="lv-LV" sz="2000" dirty="0">
                <a:latin typeface="Arial" panose="020B0604020202020204" pitchFamily="34" charset="0"/>
                <a:cs typeface="Arial" panose="020B0604020202020204" pitchFamily="34" charset="0"/>
              </a:rPr>
              <a:t>20</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sek</a:t>
            </a:r>
            <a:r>
              <a:rPr lang="en-US" sz="2000" dirty="0">
                <a:latin typeface="Arial" panose="020B0604020202020204" pitchFamily="34" charset="0"/>
                <a:cs typeface="Arial" panose="020B0604020202020204" pitchFamily="34" charset="0"/>
              </a:rPr>
              <a:t>. </a:t>
            </a:r>
            <a:endParaRPr lang="lv-LV" sz="2000" dirty="0">
              <a:latin typeface="Arial" panose="020B0604020202020204" pitchFamily="34" charset="0"/>
              <a:cs typeface="Arial" panose="020B0604020202020204" pitchFamily="34" charset="0"/>
            </a:endParaRPr>
          </a:p>
          <a:p>
            <a:pPr algn="r">
              <a:lnSpc>
                <a:spcPct val="100000"/>
              </a:lnSpc>
              <a:spcBef>
                <a:spcPts val="600"/>
              </a:spcBef>
            </a:pPr>
            <a:r>
              <a:rPr lang="lv-LV" sz="2000" i="1" dirty="0">
                <a:latin typeface="Arial" panose="020B0604020202020204" pitchFamily="34" charset="0"/>
                <a:cs typeface="Arial" panose="020B0604020202020204" pitchFamily="34" charset="0"/>
              </a:rPr>
              <a:t>Artura </a:t>
            </a:r>
            <a:r>
              <a:rPr lang="en-US" sz="2000" i="1" dirty="0" err="1">
                <a:latin typeface="Arial" panose="020B0604020202020204" pitchFamily="34" charset="0"/>
                <a:cs typeface="Arial" panose="020B0604020202020204" pitchFamily="34" charset="0"/>
              </a:rPr>
              <a:t>Barzd</a:t>
            </a:r>
            <a:r>
              <a:rPr lang="lv-LV" sz="2000" i="1" dirty="0">
                <a:latin typeface="Arial" panose="020B0604020202020204" pitchFamily="34" charset="0"/>
                <a:cs typeface="Arial" panose="020B0604020202020204" pitchFamily="34" charset="0"/>
              </a:rPr>
              <a:t>a montāža</a:t>
            </a:r>
            <a:r>
              <a:rPr lang="en-US" sz="2000" dirty="0">
                <a:latin typeface="Arial" panose="020B0604020202020204" pitchFamily="34" charset="0"/>
                <a:cs typeface="Arial" panose="020B0604020202020204" pitchFamily="34" charset="0"/>
              </a:rPr>
              <a:t> </a:t>
            </a:r>
            <a:r>
              <a:rPr lang="lv-LV" sz="2000" dirty="0">
                <a:latin typeface="Arial" panose="020B0604020202020204" pitchFamily="34" charset="0"/>
                <a:cs typeface="Arial" panose="020B0604020202020204" pitchFamily="34" charset="0"/>
              </a:rPr>
              <a:t> </a:t>
            </a:r>
          </a:p>
          <a:p>
            <a:pPr>
              <a:lnSpc>
                <a:spcPct val="100000"/>
              </a:lnSpc>
              <a:spcBef>
                <a:spcPts val="600"/>
              </a:spcBef>
            </a:pPr>
            <a:endParaRPr lang="lv-LV" sz="2000" i="1" dirty="0">
              <a:latin typeface="Arial" panose="020B0604020202020204" pitchFamily="34" charset="0"/>
              <a:cs typeface="Arial" panose="020B0604020202020204" pitchFamily="34" charset="0"/>
            </a:endParaRPr>
          </a:p>
          <a:p>
            <a:pPr>
              <a:lnSpc>
                <a:spcPct val="100000"/>
              </a:lnSpc>
              <a:spcBef>
                <a:spcPts val="600"/>
              </a:spcBef>
            </a:pPr>
            <a:endParaRPr lang="lv-LV" sz="2000" i="1" dirty="0">
              <a:latin typeface="Arial" panose="020B0604020202020204" pitchFamily="34" charset="0"/>
              <a:cs typeface="Arial" panose="020B0604020202020204" pitchFamily="34" charset="0"/>
            </a:endParaRPr>
          </a:p>
          <a:p>
            <a:pPr algn="r">
              <a:lnSpc>
                <a:spcPct val="100000"/>
              </a:lnSpc>
              <a:spcBef>
                <a:spcPts val="600"/>
              </a:spcBef>
            </a:pPr>
            <a:r>
              <a:rPr lang="lv-LV" sz="1700" i="1" dirty="0">
                <a:solidFill>
                  <a:srgbClr val="002060"/>
                </a:solidFill>
                <a:latin typeface="Arial" panose="020B0604020202020204" pitchFamily="34" charset="0"/>
                <a:cs typeface="Arial" panose="020B0604020202020204" pitchFamily="34" charset="0"/>
              </a:rPr>
              <a:t>Sk. Barzdis A., Smirnova O. Pirmie uzņēmumi ar lādiņsaites matricu Baldones Riekstukalnā. – «ZvD», 2006, Vasara, (192), 18.-19.lpp.</a:t>
            </a:r>
            <a:endParaRPr lang="lv-LV" sz="1700" dirty="0">
              <a:solidFill>
                <a:srgbClr val="002060"/>
              </a:solidFill>
              <a:latin typeface="Arial" panose="020B0604020202020204" pitchFamily="34" charset="0"/>
              <a:cs typeface="Arial" panose="020B0604020202020204" pitchFamily="34" charset="0"/>
            </a:endParaRPr>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52" b="52"/>
          <a:stretch>
            <a:fillRect/>
          </a:stretch>
        </p:blipFill>
        <p:spPr>
          <a:xfrm>
            <a:off x="4646613" y="296562"/>
            <a:ext cx="7545387" cy="5692346"/>
          </a:xfrm>
        </p:spPr>
      </p:pic>
    </p:spTree>
    <p:extLst>
      <p:ext uri="{BB962C8B-B14F-4D97-AF65-F5344CB8AC3E}">
        <p14:creationId xmlns:p14="http://schemas.microsoft.com/office/powerpoint/2010/main" val="2898573883"/>
      </p:ext>
    </p:extLst>
  </p:cSld>
  <p:clrMapOvr>
    <a:masterClrMapping/>
  </p:clrMapOvr>
</p:sld>
</file>

<file path=ppt/theme/theme1.xml><?xml version="1.0" encoding="utf-8"?>
<a:theme xmlns:a="http://schemas.openxmlformats.org/drawingml/2006/main" name="Office dizains">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3196</Words>
  <Application>Microsoft Office PowerPoint</Application>
  <PresentationFormat>Widescreen</PresentationFormat>
  <Paragraphs>159</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Narrow</vt:lpstr>
      <vt:lpstr>Calibri</vt:lpstr>
      <vt:lpstr>Calibri Light</vt:lpstr>
      <vt:lpstr>Office dizains</vt:lpstr>
      <vt:lpstr>Par astronomiju Latvijas Universitātē kopš 1997. gada</vt:lpstr>
      <vt:lpstr>1.jūl.1997. – LU Astronomijas institūts   </vt:lpstr>
      <vt:lpstr>Izveidota LU Astronomijas institūta vadība</vt:lpstr>
      <vt:lpstr>Par Latvijas astronomiju Eiropā un pasaulē </vt:lpstr>
      <vt:lpstr>Par Latvijas astronomiju Eiropā un pasaulē </vt:lpstr>
      <vt:lpstr>Par Latvijas astronomiju Eiropā un pasaulē </vt:lpstr>
      <vt:lpstr>Bibliotēka un datu bāzes ar vispārzinātnisku  un kultūrvēsturisku nozīmi </vt:lpstr>
      <vt:lpstr>Noslēdzies fotogrāfisko novērojumu posms  </vt:lpstr>
      <vt:lpstr>Pirmie uzņēmumi ar CCD matricu </vt:lpstr>
      <vt:lpstr>Baldones Riekstukalnā sākti asteroīdu novērojumi   </vt:lpstr>
      <vt:lpstr>  Jaunas struktūrvienības   Ap 2017. gadu parādās jaunas LU astronomiskas struktūrvienības:   LU Astronomijas institūts (sk. History (lu.lv): 1997 – Astronomical Institute of University of Latvia was founded by merging Astronomical Observatory of University of Latvia and Baldone’s Astrophysics Observatory of Latvian Academy of Sciences, e-mail: luai@lu.lv) – vai tas ir tas pats institūts, kas izveidots ar LU Rektora 01.07.1997. pavēli Nr. 1/112? /12, 13/   LU Baldones observatorija (sk. UL Baldone observatory (lu.lv): UL Baldone observatory, Director I.Eglītis), kuras moto (sk. attēlus):   BRAUC CIEMOS – TE IR LIELISKA VIETA, KUR ATPŪSTIES KOPĀ AR DRAUGIEM UN ĢIMENI!   </vt:lpstr>
      <vt:lpstr>Kārļa Kaufmaņa piemiņas stipendija astronomijā  </vt:lpstr>
      <vt:lpstr>Kārļa Kaufmaņa piemiņas stipendija astronomijā  </vt:lpstr>
      <vt:lpstr>Kārļa Kaufmaņa piemiņas stipendija astronomijā  </vt:lpstr>
      <vt:lpstr>Astronomijas popularizēšana: «Zvaigžņotā Debess»  </vt:lpstr>
      <vt:lpstr>Astronomijas popularizēšana: «Zvaigžņotā Debess»  </vt:lpstr>
      <vt:lpstr>Astronomijas popularizēšana: «Zvaigžņotā Debess»  </vt:lpstr>
      <vt:lpstr>Astronomijas popularizēšana: «Zvaigžņotā Debess»  </vt:lpstr>
      <vt:lpstr>Kadri izšķir visu!   </vt:lpstr>
      <vt:lpstr>Kadri izšķir visu! </vt:lpstr>
      <vt:lpstr>Vēres: </vt:lpstr>
      <vt:lpstr>Paldies par uzmanību!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subject/>
  <dc:creator>KID</dc:creator>
  <cp:keywords/>
  <dc:description/>
  <cp:lastModifiedBy>Astro</cp:lastModifiedBy>
  <cp:revision>194</cp:revision>
  <dcterms:created xsi:type="dcterms:W3CDTF">2020-06-09T12:17:55Z</dcterms:created>
  <dcterms:modified xsi:type="dcterms:W3CDTF">2024-12-18T16:34:32Z</dcterms:modified>
  <cp:category/>
</cp:coreProperties>
</file>