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9"/>
  </p:notesMasterIdLst>
  <p:sldIdLst>
    <p:sldId id="256" r:id="rId2"/>
    <p:sldId id="259" r:id="rId3"/>
    <p:sldId id="260" r:id="rId4"/>
    <p:sldId id="258" r:id="rId5"/>
    <p:sldId id="270" r:id="rId6"/>
    <p:sldId id="261" r:id="rId7"/>
    <p:sldId id="262" r:id="rId8"/>
    <p:sldId id="263" r:id="rId9"/>
    <p:sldId id="264" r:id="rId10"/>
    <p:sldId id="265" r:id="rId11"/>
    <p:sldId id="275" r:id="rId12"/>
    <p:sldId id="268" r:id="rId13"/>
    <p:sldId id="277" r:id="rId14"/>
    <p:sldId id="272" r:id="rId15"/>
    <p:sldId id="273" r:id="rId16"/>
    <p:sldId id="283"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D65B4A-520C-47CD-A00A-BC3F6737A99B}" v="1" dt="2025-05-01T18:55:35.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07" autoAdjust="0"/>
  </p:normalViewPr>
  <p:slideViewPr>
    <p:cSldViewPr snapToGrid="0">
      <p:cViewPr>
        <p:scale>
          <a:sx n="82" d="100"/>
          <a:sy n="82" d="100"/>
        </p:scale>
        <p:origin x="69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as Alberton" userId="192d25e92aa628d9" providerId="LiveId" clId="{003A6B60-5570-49F5-A4B2-A835BB41ECFA}"/>
    <pc:docChg chg="modSld">
      <pc:chgData name="Mathias Alberton" userId="192d25e92aa628d9" providerId="LiveId" clId="{003A6B60-5570-49F5-A4B2-A835BB41ECFA}" dt="2025-04-30T10:50:55.435" v="0"/>
      <pc:docMkLst>
        <pc:docMk/>
      </pc:docMkLst>
      <pc:sldChg chg="modTransition">
        <pc:chgData name="Mathias Alberton" userId="192d25e92aa628d9" providerId="LiveId" clId="{003A6B60-5570-49F5-A4B2-A835BB41ECFA}" dt="2025-04-30T10:50:55.435" v="0"/>
        <pc:sldMkLst>
          <pc:docMk/>
          <pc:sldMk cId="3162852608" sldId="256"/>
        </pc:sldMkLst>
      </pc:sldChg>
      <pc:sldChg chg="modTransition">
        <pc:chgData name="Mathias Alberton" userId="192d25e92aa628d9" providerId="LiveId" clId="{003A6B60-5570-49F5-A4B2-A835BB41ECFA}" dt="2025-04-30T10:50:55.435" v="0"/>
        <pc:sldMkLst>
          <pc:docMk/>
          <pc:sldMk cId="1194602735" sldId="258"/>
        </pc:sldMkLst>
      </pc:sldChg>
      <pc:sldChg chg="modTransition">
        <pc:chgData name="Mathias Alberton" userId="192d25e92aa628d9" providerId="LiveId" clId="{003A6B60-5570-49F5-A4B2-A835BB41ECFA}" dt="2025-04-30T10:50:55.435" v="0"/>
        <pc:sldMkLst>
          <pc:docMk/>
          <pc:sldMk cId="51922050" sldId="259"/>
        </pc:sldMkLst>
      </pc:sldChg>
      <pc:sldChg chg="modTransition">
        <pc:chgData name="Mathias Alberton" userId="192d25e92aa628d9" providerId="LiveId" clId="{003A6B60-5570-49F5-A4B2-A835BB41ECFA}" dt="2025-04-30T10:50:55.435" v="0"/>
        <pc:sldMkLst>
          <pc:docMk/>
          <pc:sldMk cId="321000240" sldId="260"/>
        </pc:sldMkLst>
      </pc:sldChg>
      <pc:sldChg chg="modTransition">
        <pc:chgData name="Mathias Alberton" userId="192d25e92aa628d9" providerId="LiveId" clId="{003A6B60-5570-49F5-A4B2-A835BB41ECFA}" dt="2025-04-30T10:50:55.435" v="0"/>
        <pc:sldMkLst>
          <pc:docMk/>
          <pc:sldMk cId="4243659667" sldId="261"/>
        </pc:sldMkLst>
      </pc:sldChg>
      <pc:sldChg chg="modTransition">
        <pc:chgData name="Mathias Alberton" userId="192d25e92aa628d9" providerId="LiveId" clId="{003A6B60-5570-49F5-A4B2-A835BB41ECFA}" dt="2025-04-30T10:50:55.435" v="0"/>
        <pc:sldMkLst>
          <pc:docMk/>
          <pc:sldMk cId="2222559317" sldId="262"/>
        </pc:sldMkLst>
      </pc:sldChg>
      <pc:sldChg chg="modTransition">
        <pc:chgData name="Mathias Alberton" userId="192d25e92aa628d9" providerId="LiveId" clId="{003A6B60-5570-49F5-A4B2-A835BB41ECFA}" dt="2025-04-30T10:50:55.435" v="0"/>
        <pc:sldMkLst>
          <pc:docMk/>
          <pc:sldMk cId="3260128325" sldId="263"/>
        </pc:sldMkLst>
      </pc:sldChg>
      <pc:sldChg chg="modTransition">
        <pc:chgData name="Mathias Alberton" userId="192d25e92aa628d9" providerId="LiveId" clId="{003A6B60-5570-49F5-A4B2-A835BB41ECFA}" dt="2025-04-30T10:50:55.435" v="0"/>
        <pc:sldMkLst>
          <pc:docMk/>
          <pc:sldMk cId="3028005567" sldId="264"/>
        </pc:sldMkLst>
      </pc:sldChg>
      <pc:sldChg chg="modTransition">
        <pc:chgData name="Mathias Alberton" userId="192d25e92aa628d9" providerId="LiveId" clId="{003A6B60-5570-49F5-A4B2-A835BB41ECFA}" dt="2025-04-30T10:50:55.435" v="0"/>
        <pc:sldMkLst>
          <pc:docMk/>
          <pc:sldMk cId="2636023536" sldId="265"/>
        </pc:sldMkLst>
      </pc:sldChg>
      <pc:sldChg chg="modTransition">
        <pc:chgData name="Mathias Alberton" userId="192d25e92aa628d9" providerId="LiveId" clId="{003A6B60-5570-49F5-A4B2-A835BB41ECFA}" dt="2025-04-30T10:50:55.435" v="0"/>
        <pc:sldMkLst>
          <pc:docMk/>
          <pc:sldMk cId="1677894912" sldId="268"/>
        </pc:sldMkLst>
      </pc:sldChg>
      <pc:sldChg chg="modTransition">
        <pc:chgData name="Mathias Alberton" userId="192d25e92aa628d9" providerId="LiveId" clId="{003A6B60-5570-49F5-A4B2-A835BB41ECFA}" dt="2025-04-30T10:50:55.435" v="0"/>
        <pc:sldMkLst>
          <pc:docMk/>
          <pc:sldMk cId="2478583320" sldId="270"/>
        </pc:sldMkLst>
      </pc:sldChg>
      <pc:sldChg chg="modTransition">
        <pc:chgData name="Mathias Alberton" userId="192d25e92aa628d9" providerId="LiveId" clId="{003A6B60-5570-49F5-A4B2-A835BB41ECFA}" dt="2025-04-30T10:50:55.435" v="0"/>
        <pc:sldMkLst>
          <pc:docMk/>
          <pc:sldMk cId="3244389892" sldId="272"/>
        </pc:sldMkLst>
      </pc:sldChg>
      <pc:sldChg chg="modTransition">
        <pc:chgData name="Mathias Alberton" userId="192d25e92aa628d9" providerId="LiveId" clId="{003A6B60-5570-49F5-A4B2-A835BB41ECFA}" dt="2025-04-30T10:50:55.435" v="0"/>
        <pc:sldMkLst>
          <pc:docMk/>
          <pc:sldMk cId="2738932724" sldId="273"/>
        </pc:sldMkLst>
      </pc:sldChg>
      <pc:sldChg chg="modTransition">
        <pc:chgData name="Mathias Alberton" userId="192d25e92aa628d9" providerId="LiveId" clId="{003A6B60-5570-49F5-A4B2-A835BB41ECFA}" dt="2025-04-30T10:50:55.435" v="0"/>
        <pc:sldMkLst>
          <pc:docMk/>
          <pc:sldMk cId="432193880" sldId="275"/>
        </pc:sldMkLst>
      </pc:sldChg>
      <pc:sldChg chg="modTransition">
        <pc:chgData name="Mathias Alberton" userId="192d25e92aa628d9" providerId="LiveId" clId="{003A6B60-5570-49F5-A4B2-A835BB41ECFA}" dt="2025-04-30T10:50:55.435" v="0"/>
        <pc:sldMkLst>
          <pc:docMk/>
          <pc:sldMk cId="3810742257" sldId="277"/>
        </pc:sldMkLst>
      </pc:sldChg>
    </pc:docChg>
  </pc:docChgLst>
  <pc:docChgLst>
    <pc:chgData name="Mathias Alberton" userId="192d25e92aa628d9" providerId="LiveId" clId="{AFD65B4A-520C-47CD-A00A-BC3F6737A99B}"/>
    <pc:docChg chg="modSld">
      <pc:chgData name="Mathias Alberton" userId="192d25e92aa628d9" providerId="LiveId" clId="{AFD65B4A-520C-47CD-A00A-BC3F6737A99B}" dt="2025-05-01T18:55:35.384" v="0"/>
      <pc:docMkLst>
        <pc:docMk/>
      </pc:docMkLst>
      <pc:sldChg chg="modTransition">
        <pc:chgData name="Mathias Alberton" userId="192d25e92aa628d9" providerId="LiveId" clId="{AFD65B4A-520C-47CD-A00A-BC3F6737A99B}" dt="2025-05-01T18:55:35.384" v="0"/>
        <pc:sldMkLst>
          <pc:docMk/>
          <pc:sldMk cId="3162852608" sldId="256"/>
        </pc:sldMkLst>
      </pc:sldChg>
      <pc:sldChg chg="modTransition">
        <pc:chgData name="Mathias Alberton" userId="192d25e92aa628d9" providerId="LiveId" clId="{AFD65B4A-520C-47CD-A00A-BC3F6737A99B}" dt="2025-05-01T18:55:35.384" v="0"/>
        <pc:sldMkLst>
          <pc:docMk/>
          <pc:sldMk cId="51922050" sldId="2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C11885-D852-4D54-88A1-8B483ADDBFC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76BB207-E645-4864-AA05-4365E623435D}">
      <dgm:prSet custT="1"/>
      <dgm:spPr/>
      <dgm:t>
        <a:bodyPr/>
        <a:lstStyle/>
        <a:p>
          <a:r>
            <a:rPr lang="en-GB" sz="2400" i="1" dirty="0">
              <a:solidFill>
                <a:schemeClr val="bg1"/>
              </a:solidFill>
            </a:rPr>
            <a:t>‘How to Be a Latvian’: </a:t>
          </a:r>
          <a:r>
            <a:rPr lang="en-GB" sz="2400" dirty="0">
              <a:solidFill>
                <a:schemeClr val="bg1"/>
              </a:solidFill>
            </a:rPr>
            <a:t>a </a:t>
          </a:r>
          <a:r>
            <a:rPr lang="en-GB" sz="2400" dirty="0">
              <a:solidFill>
                <a:schemeClr val="bg1"/>
              </a:solidFill>
              <a:highlight>
                <a:srgbClr val="C0C0C0"/>
              </a:highlight>
            </a:rPr>
            <a:t>self-exploratory</a:t>
          </a:r>
          <a:r>
            <a:rPr lang="en-GB" sz="2400" dirty="0">
              <a:solidFill>
                <a:schemeClr val="bg1"/>
              </a:solidFill>
            </a:rPr>
            <a:t> performance exploring cultural stereotypes and intergenerational trauma. </a:t>
          </a:r>
          <a:endParaRPr lang="en-US" sz="2400" dirty="0">
            <a:solidFill>
              <a:schemeClr val="bg1"/>
            </a:solidFill>
          </a:endParaRPr>
        </a:p>
      </dgm:t>
    </dgm:pt>
    <dgm:pt modelId="{F784A4DB-3615-4875-AF3B-8DC248B2D63E}" type="parTrans" cxnId="{13046899-04E5-44A3-BCA2-562ECD4CBDF6}">
      <dgm:prSet/>
      <dgm:spPr/>
      <dgm:t>
        <a:bodyPr/>
        <a:lstStyle/>
        <a:p>
          <a:endParaRPr lang="en-US"/>
        </a:p>
      </dgm:t>
    </dgm:pt>
    <dgm:pt modelId="{4427EF25-EBE8-4C1D-A8A9-BFE2643E333E}" type="sibTrans" cxnId="{13046899-04E5-44A3-BCA2-562ECD4CBDF6}">
      <dgm:prSet/>
      <dgm:spPr/>
      <dgm:t>
        <a:bodyPr/>
        <a:lstStyle/>
        <a:p>
          <a:endParaRPr lang="en-US"/>
        </a:p>
      </dgm:t>
    </dgm:pt>
    <dgm:pt modelId="{5007614A-0B8D-4898-91D0-703DD6503466}">
      <dgm:prSet custT="1"/>
      <dgm:spPr/>
      <dgm:t>
        <a:bodyPr/>
        <a:lstStyle/>
        <a:p>
          <a:r>
            <a:rPr lang="en-GB" sz="2400" dirty="0">
              <a:solidFill>
                <a:schemeClr val="bg1"/>
              </a:solidFill>
            </a:rPr>
            <a:t>The werewolf—</a:t>
          </a:r>
          <a:r>
            <a:rPr lang="en-GB" sz="2400" dirty="0" err="1">
              <a:solidFill>
                <a:schemeClr val="bg1"/>
              </a:solidFill>
            </a:rPr>
            <a:t>v</a:t>
          </a:r>
          <a:r>
            <a:rPr lang="en-GB" sz="2400" i="1" dirty="0" err="1">
              <a:solidFill>
                <a:schemeClr val="bg1"/>
              </a:solidFill>
            </a:rPr>
            <a:t>ilkatis</a:t>
          </a:r>
          <a:r>
            <a:rPr lang="en-GB" sz="2400" dirty="0">
              <a:solidFill>
                <a:schemeClr val="bg1"/>
              </a:solidFill>
            </a:rPr>
            <a:t> in Latvian— unearths the complex boundaries between the civilised self and the ‘inner beast’ </a:t>
          </a:r>
          <a:r>
            <a:rPr lang="en-GB" sz="1800" dirty="0">
              <a:solidFill>
                <a:schemeClr val="bg1"/>
              </a:solidFill>
            </a:rPr>
            <a:t>(Bourgault du Coudray, 2006). </a:t>
          </a:r>
          <a:r>
            <a:rPr lang="en-GB" sz="2400" dirty="0">
              <a:solidFill>
                <a:schemeClr val="bg1"/>
              </a:solidFill>
            </a:rPr>
            <a:t>It also reveals themes of defiance, justice</a:t>
          </a:r>
          <a:r>
            <a:rPr lang="lv-LV" sz="2400" dirty="0">
              <a:solidFill>
                <a:schemeClr val="bg1"/>
              </a:solidFill>
            </a:rPr>
            <a:t>,</a:t>
          </a:r>
          <a:r>
            <a:rPr lang="en-GB" sz="2400" dirty="0">
              <a:solidFill>
                <a:schemeClr val="bg1"/>
              </a:solidFill>
            </a:rPr>
            <a:t> and empowerment</a:t>
          </a:r>
          <a:r>
            <a:rPr lang="lv-LV" sz="2400" dirty="0">
              <a:solidFill>
                <a:schemeClr val="bg1"/>
              </a:solidFill>
            </a:rPr>
            <a:t> </a:t>
          </a:r>
          <a:r>
            <a:rPr lang="en-GB" sz="1800" dirty="0">
              <a:solidFill>
                <a:schemeClr val="bg1"/>
              </a:solidFill>
            </a:rPr>
            <a:t>(</a:t>
          </a:r>
          <a:r>
            <a:rPr lang="en-GB" sz="1800" dirty="0" err="1">
              <a:solidFill>
                <a:schemeClr val="bg1"/>
              </a:solidFill>
            </a:rPr>
            <a:t>Nitsun</a:t>
          </a:r>
          <a:r>
            <a:rPr lang="en-GB" sz="1800" dirty="0">
              <a:solidFill>
                <a:schemeClr val="bg1"/>
              </a:solidFill>
            </a:rPr>
            <a:t>, 2015).</a:t>
          </a:r>
          <a:endParaRPr lang="en-US" sz="2400" dirty="0">
            <a:solidFill>
              <a:schemeClr val="bg1"/>
            </a:solidFill>
          </a:endParaRPr>
        </a:p>
      </dgm:t>
    </dgm:pt>
    <dgm:pt modelId="{042E5792-A851-4B49-97E0-DBD7114050D6}" type="parTrans" cxnId="{38FB9D26-95D5-4699-AB4B-68FD5599FA39}">
      <dgm:prSet/>
      <dgm:spPr/>
      <dgm:t>
        <a:bodyPr/>
        <a:lstStyle/>
        <a:p>
          <a:endParaRPr lang="en-US"/>
        </a:p>
      </dgm:t>
    </dgm:pt>
    <dgm:pt modelId="{3FD1D8DE-52DE-45C7-8706-ACD5DF6E530E}" type="sibTrans" cxnId="{38FB9D26-95D5-4699-AB4B-68FD5599FA39}">
      <dgm:prSet/>
      <dgm:spPr/>
      <dgm:t>
        <a:bodyPr/>
        <a:lstStyle/>
        <a:p>
          <a:endParaRPr lang="en-US"/>
        </a:p>
      </dgm:t>
    </dgm:pt>
    <dgm:pt modelId="{E994166C-0E45-45A3-B51E-DF74DC17BA47}">
      <dgm:prSet custT="1"/>
      <dgm:spPr/>
      <dgm:t>
        <a:bodyPr/>
        <a:lstStyle/>
        <a:p>
          <a:r>
            <a:rPr lang="en-GB" sz="2400" dirty="0">
              <a:solidFill>
                <a:schemeClr val="bg1"/>
              </a:solidFill>
            </a:rPr>
            <a:t>In the context of dramatherapy, the werewolf facilitates transformation, integration, and a deeper self-understanding, here explored throughout folklore </a:t>
          </a:r>
          <a:r>
            <a:rPr lang="en-GB" sz="1800" dirty="0">
              <a:solidFill>
                <a:schemeClr val="bg1"/>
              </a:solidFill>
            </a:rPr>
            <a:t>(</a:t>
          </a:r>
          <a:r>
            <a:rPr lang="en-GB" sz="1800" dirty="0" err="1">
              <a:solidFill>
                <a:schemeClr val="bg1"/>
              </a:solidFill>
            </a:rPr>
            <a:t>Kursīte</a:t>
          </a:r>
          <a:r>
            <a:rPr lang="en-GB" sz="1800" dirty="0">
              <a:solidFill>
                <a:schemeClr val="bg1"/>
              </a:solidFill>
            </a:rPr>
            <a:t>, 1996)  </a:t>
          </a:r>
          <a:r>
            <a:rPr lang="en-GB" sz="2400" dirty="0">
              <a:solidFill>
                <a:schemeClr val="bg1"/>
              </a:solidFill>
            </a:rPr>
            <a:t>and history </a:t>
          </a:r>
          <a:r>
            <a:rPr lang="en-GB" sz="1800" dirty="0">
              <a:solidFill>
                <a:schemeClr val="bg1"/>
              </a:solidFill>
            </a:rPr>
            <a:t>(Zemzaris,1939). </a:t>
          </a:r>
          <a:endParaRPr lang="en-US" sz="2400" dirty="0">
            <a:solidFill>
              <a:schemeClr val="bg1"/>
            </a:solidFill>
          </a:endParaRPr>
        </a:p>
      </dgm:t>
    </dgm:pt>
    <dgm:pt modelId="{FA6E2766-ECE5-40AB-BBBF-FA8B64C6FBE3}" type="parTrans" cxnId="{DC5D1DA7-26A1-4134-8003-6566A52A6D32}">
      <dgm:prSet/>
      <dgm:spPr/>
      <dgm:t>
        <a:bodyPr/>
        <a:lstStyle/>
        <a:p>
          <a:endParaRPr lang="en-US"/>
        </a:p>
      </dgm:t>
    </dgm:pt>
    <dgm:pt modelId="{BDDE9FE2-6372-4FCB-923A-E8757C14FA31}" type="sibTrans" cxnId="{DC5D1DA7-26A1-4134-8003-6566A52A6D32}">
      <dgm:prSet/>
      <dgm:spPr/>
      <dgm:t>
        <a:bodyPr/>
        <a:lstStyle/>
        <a:p>
          <a:endParaRPr lang="en-US"/>
        </a:p>
      </dgm:t>
    </dgm:pt>
    <dgm:pt modelId="{96483194-FF8D-4098-9556-743CDF9B9C2B}" type="pres">
      <dgm:prSet presAssocID="{C5C11885-D852-4D54-88A1-8B483ADDBFC4}" presName="vert0" presStyleCnt="0">
        <dgm:presLayoutVars>
          <dgm:dir/>
          <dgm:animOne val="branch"/>
          <dgm:animLvl val="lvl"/>
        </dgm:presLayoutVars>
      </dgm:prSet>
      <dgm:spPr/>
    </dgm:pt>
    <dgm:pt modelId="{9D0B82E3-8340-4EF7-AB74-4BBE5A06BD34}" type="pres">
      <dgm:prSet presAssocID="{376BB207-E645-4864-AA05-4365E623435D}" presName="thickLine" presStyleLbl="alignNode1" presStyleIdx="0" presStyleCnt="3"/>
      <dgm:spPr/>
    </dgm:pt>
    <dgm:pt modelId="{728840B4-CF64-4BD1-A09C-403AC5CB9CEA}" type="pres">
      <dgm:prSet presAssocID="{376BB207-E645-4864-AA05-4365E623435D}" presName="horz1" presStyleCnt="0"/>
      <dgm:spPr/>
    </dgm:pt>
    <dgm:pt modelId="{243CFF3B-64E5-4B6F-B997-4E9494994B12}" type="pres">
      <dgm:prSet presAssocID="{376BB207-E645-4864-AA05-4365E623435D}" presName="tx1" presStyleLbl="revTx" presStyleIdx="0" presStyleCnt="3"/>
      <dgm:spPr/>
    </dgm:pt>
    <dgm:pt modelId="{9DC06B7B-46C7-40EC-8572-7D58F0831132}" type="pres">
      <dgm:prSet presAssocID="{376BB207-E645-4864-AA05-4365E623435D}" presName="vert1" presStyleCnt="0"/>
      <dgm:spPr/>
    </dgm:pt>
    <dgm:pt modelId="{F37EBCFB-07BF-477E-8DE2-A5B5535F0DF9}" type="pres">
      <dgm:prSet presAssocID="{5007614A-0B8D-4898-91D0-703DD6503466}" presName="thickLine" presStyleLbl="alignNode1" presStyleIdx="1" presStyleCnt="3"/>
      <dgm:spPr/>
    </dgm:pt>
    <dgm:pt modelId="{ED4CF686-4989-4C5E-890E-37E409F5F77F}" type="pres">
      <dgm:prSet presAssocID="{5007614A-0B8D-4898-91D0-703DD6503466}" presName="horz1" presStyleCnt="0"/>
      <dgm:spPr/>
    </dgm:pt>
    <dgm:pt modelId="{AFAF1FDD-4C3B-433F-B4BF-9EE78549B921}" type="pres">
      <dgm:prSet presAssocID="{5007614A-0B8D-4898-91D0-703DD6503466}" presName="tx1" presStyleLbl="revTx" presStyleIdx="1" presStyleCnt="3"/>
      <dgm:spPr/>
    </dgm:pt>
    <dgm:pt modelId="{338C5CA0-C569-4284-9322-2D8ECA723EF1}" type="pres">
      <dgm:prSet presAssocID="{5007614A-0B8D-4898-91D0-703DD6503466}" presName="vert1" presStyleCnt="0"/>
      <dgm:spPr/>
    </dgm:pt>
    <dgm:pt modelId="{D9DD6212-90E1-4061-AA0B-718DD7651590}" type="pres">
      <dgm:prSet presAssocID="{E994166C-0E45-45A3-B51E-DF74DC17BA47}" presName="thickLine" presStyleLbl="alignNode1" presStyleIdx="2" presStyleCnt="3"/>
      <dgm:spPr/>
    </dgm:pt>
    <dgm:pt modelId="{F262192E-8CBE-4653-AE13-4DE1C797ABDE}" type="pres">
      <dgm:prSet presAssocID="{E994166C-0E45-45A3-B51E-DF74DC17BA47}" presName="horz1" presStyleCnt="0"/>
      <dgm:spPr/>
    </dgm:pt>
    <dgm:pt modelId="{0DDAEA61-8986-4E02-A7DF-40956826EC37}" type="pres">
      <dgm:prSet presAssocID="{E994166C-0E45-45A3-B51E-DF74DC17BA47}" presName="tx1" presStyleLbl="revTx" presStyleIdx="2" presStyleCnt="3"/>
      <dgm:spPr/>
    </dgm:pt>
    <dgm:pt modelId="{684B7515-97E9-462B-811F-2BA2F3CEB5CD}" type="pres">
      <dgm:prSet presAssocID="{E994166C-0E45-45A3-B51E-DF74DC17BA47}" presName="vert1" presStyleCnt="0"/>
      <dgm:spPr/>
    </dgm:pt>
  </dgm:ptLst>
  <dgm:cxnLst>
    <dgm:cxn modelId="{108C9412-9B66-4FA3-93C8-84113053B894}" type="presOf" srcId="{376BB207-E645-4864-AA05-4365E623435D}" destId="{243CFF3B-64E5-4B6F-B997-4E9494994B12}" srcOrd="0" destOrd="0" presId="urn:microsoft.com/office/officeart/2008/layout/LinedList"/>
    <dgm:cxn modelId="{38FB9D26-95D5-4699-AB4B-68FD5599FA39}" srcId="{C5C11885-D852-4D54-88A1-8B483ADDBFC4}" destId="{5007614A-0B8D-4898-91D0-703DD6503466}" srcOrd="1" destOrd="0" parTransId="{042E5792-A851-4B49-97E0-DBD7114050D6}" sibTransId="{3FD1D8DE-52DE-45C7-8706-ACD5DF6E530E}"/>
    <dgm:cxn modelId="{4ECD1635-7D07-44A0-A1CE-05E77A86BE3F}" type="presOf" srcId="{5007614A-0B8D-4898-91D0-703DD6503466}" destId="{AFAF1FDD-4C3B-433F-B4BF-9EE78549B921}" srcOrd="0" destOrd="0" presId="urn:microsoft.com/office/officeart/2008/layout/LinedList"/>
    <dgm:cxn modelId="{13046899-04E5-44A3-BCA2-562ECD4CBDF6}" srcId="{C5C11885-D852-4D54-88A1-8B483ADDBFC4}" destId="{376BB207-E645-4864-AA05-4365E623435D}" srcOrd="0" destOrd="0" parTransId="{F784A4DB-3615-4875-AF3B-8DC248B2D63E}" sibTransId="{4427EF25-EBE8-4C1D-A8A9-BFE2643E333E}"/>
    <dgm:cxn modelId="{DC5D1DA7-26A1-4134-8003-6566A52A6D32}" srcId="{C5C11885-D852-4D54-88A1-8B483ADDBFC4}" destId="{E994166C-0E45-45A3-B51E-DF74DC17BA47}" srcOrd="2" destOrd="0" parTransId="{FA6E2766-ECE5-40AB-BBBF-FA8B64C6FBE3}" sibTransId="{BDDE9FE2-6372-4FCB-923A-E8757C14FA31}"/>
    <dgm:cxn modelId="{37D364AE-231E-4DCD-82CD-0B6A315EDE53}" type="presOf" srcId="{E994166C-0E45-45A3-B51E-DF74DC17BA47}" destId="{0DDAEA61-8986-4E02-A7DF-40956826EC37}" srcOrd="0" destOrd="0" presId="urn:microsoft.com/office/officeart/2008/layout/LinedList"/>
    <dgm:cxn modelId="{AE7046D1-3E72-4767-9DB2-0BF7FC419453}" type="presOf" srcId="{C5C11885-D852-4D54-88A1-8B483ADDBFC4}" destId="{96483194-FF8D-4098-9556-743CDF9B9C2B}" srcOrd="0" destOrd="0" presId="urn:microsoft.com/office/officeart/2008/layout/LinedList"/>
    <dgm:cxn modelId="{A40FFFF8-1909-4D93-B0B9-2B589D65A3E8}" type="presParOf" srcId="{96483194-FF8D-4098-9556-743CDF9B9C2B}" destId="{9D0B82E3-8340-4EF7-AB74-4BBE5A06BD34}" srcOrd="0" destOrd="0" presId="urn:microsoft.com/office/officeart/2008/layout/LinedList"/>
    <dgm:cxn modelId="{A2AF6C31-C78B-47CB-8E08-A895B06C0950}" type="presParOf" srcId="{96483194-FF8D-4098-9556-743CDF9B9C2B}" destId="{728840B4-CF64-4BD1-A09C-403AC5CB9CEA}" srcOrd="1" destOrd="0" presId="urn:microsoft.com/office/officeart/2008/layout/LinedList"/>
    <dgm:cxn modelId="{FB8EE608-B715-4DB9-AF0C-4B922BB46A58}" type="presParOf" srcId="{728840B4-CF64-4BD1-A09C-403AC5CB9CEA}" destId="{243CFF3B-64E5-4B6F-B997-4E9494994B12}" srcOrd="0" destOrd="0" presId="urn:microsoft.com/office/officeart/2008/layout/LinedList"/>
    <dgm:cxn modelId="{21C0694B-0C5A-4CC5-96E0-41BFBBCDA561}" type="presParOf" srcId="{728840B4-CF64-4BD1-A09C-403AC5CB9CEA}" destId="{9DC06B7B-46C7-40EC-8572-7D58F0831132}" srcOrd="1" destOrd="0" presId="urn:microsoft.com/office/officeart/2008/layout/LinedList"/>
    <dgm:cxn modelId="{81600D97-5383-44DC-AC71-E51F82B33B2E}" type="presParOf" srcId="{96483194-FF8D-4098-9556-743CDF9B9C2B}" destId="{F37EBCFB-07BF-477E-8DE2-A5B5535F0DF9}" srcOrd="2" destOrd="0" presId="urn:microsoft.com/office/officeart/2008/layout/LinedList"/>
    <dgm:cxn modelId="{0F2642B7-0308-439E-B727-B3F2CD2405C6}" type="presParOf" srcId="{96483194-FF8D-4098-9556-743CDF9B9C2B}" destId="{ED4CF686-4989-4C5E-890E-37E409F5F77F}" srcOrd="3" destOrd="0" presId="urn:microsoft.com/office/officeart/2008/layout/LinedList"/>
    <dgm:cxn modelId="{B702CD9C-D08A-4BED-948B-AD6BEA27448F}" type="presParOf" srcId="{ED4CF686-4989-4C5E-890E-37E409F5F77F}" destId="{AFAF1FDD-4C3B-433F-B4BF-9EE78549B921}" srcOrd="0" destOrd="0" presId="urn:microsoft.com/office/officeart/2008/layout/LinedList"/>
    <dgm:cxn modelId="{09FA8AA9-73D1-487C-8130-C1ED6556ECBE}" type="presParOf" srcId="{ED4CF686-4989-4C5E-890E-37E409F5F77F}" destId="{338C5CA0-C569-4284-9322-2D8ECA723EF1}" srcOrd="1" destOrd="0" presId="urn:microsoft.com/office/officeart/2008/layout/LinedList"/>
    <dgm:cxn modelId="{5797A6C8-90B3-4373-9904-82955E3BCDBD}" type="presParOf" srcId="{96483194-FF8D-4098-9556-743CDF9B9C2B}" destId="{D9DD6212-90E1-4061-AA0B-718DD7651590}" srcOrd="4" destOrd="0" presId="urn:microsoft.com/office/officeart/2008/layout/LinedList"/>
    <dgm:cxn modelId="{A358C269-D126-4674-B1A9-5235DA361634}" type="presParOf" srcId="{96483194-FF8D-4098-9556-743CDF9B9C2B}" destId="{F262192E-8CBE-4653-AE13-4DE1C797ABDE}" srcOrd="5" destOrd="0" presId="urn:microsoft.com/office/officeart/2008/layout/LinedList"/>
    <dgm:cxn modelId="{D5F813C3-2273-4B6F-BED1-E926AA1D8CBC}" type="presParOf" srcId="{F262192E-8CBE-4653-AE13-4DE1C797ABDE}" destId="{0DDAEA61-8986-4E02-A7DF-40956826EC37}" srcOrd="0" destOrd="0" presId="urn:microsoft.com/office/officeart/2008/layout/LinedList"/>
    <dgm:cxn modelId="{0E8FDF0E-DB83-4DFC-B798-62FD978FF05F}" type="presParOf" srcId="{F262192E-8CBE-4653-AE13-4DE1C797ABDE}" destId="{684B7515-97E9-462B-811F-2BA2F3CEB5C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4ADB8C-AB90-46DD-8BB0-12824E7CD83C}" type="doc">
      <dgm:prSet loTypeId="urn:microsoft.com/office/officeart/2005/8/layout/hierarchy1" loCatId="hierarchy" qsTypeId="urn:microsoft.com/office/officeart/2005/8/quickstyle/simple5" qsCatId="simple" csTypeId="urn:microsoft.com/office/officeart/2005/8/colors/accent0_3" csCatId="mainScheme" phldr="1"/>
      <dgm:spPr/>
      <dgm:t>
        <a:bodyPr/>
        <a:lstStyle/>
        <a:p>
          <a:endParaRPr lang="en-US"/>
        </a:p>
      </dgm:t>
    </dgm:pt>
    <dgm:pt modelId="{07186A87-2C4B-428D-AA33-9081DEF51BB8}">
      <dgm:prSet custT="1"/>
      <dgm:spPr/>
      <dgm:t>
        <a:bodyPr/>
        <a:lstStyle/>
        <a:p>
          <a:r>
            <a:rPr lang="en-US" sz="2400" dirty="0"/>
            <a:t>The poem speaks of a fated thirst: an archetypal pull between what is socially visible and what lies hidden, revealing a deep </a:t>
          </a:r>
          <a:r>
            <a:rPr lang="en-US" sz="2400" dirty="0">
              <a:highlight>
                <a:srgbClr val="00FF00"/>
              </a:highlight>
            </a:rPr>
            <a:t>impulse</a:t>
          </a:r>
          <a:r>
            <a:rPr lang="en-US" sz="2400" dirty="0"/>
            <a:t> to reconcile fragmented aspects of the self.</a:t>
          </a:r>
        </a:p>
      </dgm:t>
    </dgm:pt>
    <dgm:pt modelId="{00915590-3C6D-4886-876C-1FC21907B2FD}" type="parTrans" cxnId="{2E10290E-C83B-40B2-99C3-058DC3BB3A69}">
      <dgm:prSet/>
      <dgm:spPr/>
      <dgm:t>
        <a:bodyPr/>
        <a:lstStyle/>
        <a:p>
          <a:endParaRPr lang="en-US"/>
        </a:p>
      </dgm:t>
    </dgm:pt>
    <dgm:pt modelId="{9CF66CEE-D818-40AF-B036-352422CBF512}" type="sibTrans" cxnId="{2E10290E-C83B-40B2-99C3-058DC3BB3A69}">
      <dgm:prSet/>
      <dgm:spPr/>
      <dgm:t>
        <a:bodyPr/>
        <a:lstStyle/>
        <a:p>
          <a:endParaRPr lang="en-US"/>
        </a:p>
      </dgm:t>
    </dgm:pt>
    <dgm:pt modelId="{DED91A94-FB80-423A-AC10-6FC0A3FA304B}">
      <dgm:prSet custT="1"/>
      <dgm:spPr/>
      <dgm:t>
        <a:bodyPr/>
        <a:lstStyle/>
        <a:p>
          <a:r>
            <a:rPr lang="en-GB" sz="2400" dirty="0"/>
            <a:t>With striking imagery, Latvian poet Knuts </a:t>
          </a:r>
          <a:r>
            <a:rPr lang="en-GB" sz="2400" dirty="0" err="1"/>
            <a:t>Skujenieks</a:t>
          </a:r>
          <a:r>
            <a:rPr lang="en-GB" sz="2400" dirty="0"/>
            <a:t> evokes the figure of the </a:t>
          </a:r>
          <a:r>
            <a:rPr lang="en-GB" sz="2400" dirty="0" err="1"/>
            <a:t>v</a:t>
          </a:r>
          <a:r>
            <a:rPr lang="en-GB" sz="2400" i="1" dirty="0" err="1"/>
            <a:t>ilkatis</a:t>
          </a:r>
          <a:r>
            <a:rPr lang="en-GB" sz="2400" dirty="0"/>
            <a:t>—though not explicitly—in the line: </a:t>
          </a:r>
          <a:r>
            <a:rPr lang="en-GB" sz="2400" i="1" dirty="0"/>
            <a:t>“</a:t>
          </a:r>
          <a:r>
            <a:rPr lang="en-GB" sz="2400" i="1" dirty="0" err="1"/>
            <a:t>dienu</a:t>
          </a:r>
          <a:r>
            <a:rPr lang="en-GB" sz="2400" i="1" dirty="0"/>
            <a:t> </a:t>
          </a:r>
          <a:r>
            <a:rPr lang="en-GB" sz="2400" i="1" dirty="0" err="1"/>
            <a:t>cilvēks</a:t>
          </a:r>
          <a:r>
            <a:rPr lang="en-GB" sz="2400" i="1" dirty="0"/>
            <a:t>, </a:t>
          </a:r>
          <a:r>
            <a:rPr lang="en-GB" sz="2400" i="1" dirty="0" err="1"/>
            <a:t>nakti</a:t>
          </a:r>
          <a:r>
            <a:rPr lang="en-GB" sz="2400" i="1" dirty="0"/>
            <a:t> </a:t>
          </a:r>
          <a:r>
            <a:rPr lang="en-GB" sz="2400" i="1" dirty="0" err="1"/>
            <a:t>pelēks</a:t>
          </a:r>
          <a:r>
            <a:rPr lang="en-GB" sz="2400" i="1" dirty="0"/>
            <a:t> </a:t>
          </a:r>
          <a:r>
            <a:rPr lang="en-GB" sz="2400" i="1" dirty="0" err="1"/>
            <a:t>vilks</a:t>
          </a:r>
          <a:r>
            <a:rPr lang="en-GB" sz="2400" i="1" dirty="0"/>
            <a:t>” (“a man by day, a grey wolf by night”</a:t>
          </a:r>
          <a:r>
            <a:rPr lang="en-GB" sz="2400" dirty="0"/>
            <a:t>) </a:t>
          </a:r>
          <a:r>
            <a:rPr lang="en-GB" sz="1800" dirty="0"/>
            <a:t>(</a:t>
          </a:r>
          <a:r>
            <a:rPr lang="en-GB" sz="1800" dirty="0" err="1"/>
            <a:t>Skujenieks</a:t>
          </a:r>
          <a:r>
            <a:rPr lang="en-GB" sz="1800" dirty="0"/>
            <a:t>, 1986, p.73).</a:t>
          </a:r>
        </a:p>
      </dgm:t>
    </dgm:pt>
    <dgm:pt modelId="{B7FB8C3F-DB06-4DEA-8B7F-661B7401C7B0}" type="parTrans" cxnId="{CD255828-2698-4D32-8CC8-1D558C74F845}">
      <dgm:prSet/>
      <dgm:spPr/>
      <dgm:t>
        <a:bodyPr/>
        <a:lstStyle/>
        <a:p>
          <a:endParaRPr lang="en-GB"/>
        </a:p>
      </dgm:t>
    </dgm:pt>
    <dgm:pt modelId="{A2D8559C-DC6E-429F-A027-8F95B89490B4}" type="sibTrans" cxnId="{CD255828-2698-4D32-8CC8-1D558C74F845}">
      <dgm:prSet/>
      <dgm:spPr/>
      <dgm:t>
        <a:bodyPr/>
        <a:lstStyle/>
        <a:p>
          <a:endParaRPr lang="en-GB"/>
        </a:p>
      </dgm:t>
    </dgm:pt>
    <dgm:pt modelId="{3AAC9C3D-19E5-4088-8FB5-00B61338E3BD}" type="pres">
      <dgm:prSet presAssocID="{AB4ADB8C-AB90-46DD-8BB0-12824E7CD83C}" presName="hierChild1" presStyleCnt="0">
        <dgm:presLayoutVars>
          <dgm:chPref val="1"/>
          <dgm:dir/>
          <dgm:animOne val="branch"/>
          <dgm:animLvl val="lvl"/>
          <dgm:resizeHandles/>
        </dgm:presLayoutVars>
      </dgm:prSet>
      <dgm:spPr/>
    </dgm:pt>
    <dgm:pt modelId="{06F8CD5F-17F8-467B-935E-20BA1A3C6AD2}" type="pres">
      <dgm:prSet presAssocID="{DED91A94-FB80-423A-AC10-6FC0A3FA304B}" presName="hierRoot1" presStyleCnt="0"/>
      <dgm:spPr/>
    </dgm:pt>
    <dgm:pt modelId="{3DA14FB9-D701-4124-8B29-8F93DF597920}" type="pres">
      <dgm:prSet presAssocID="{DED91A94-FB80-423A-AC10-6FC0A3FA304B}" presName="composite" presStyleCnt="0"/>
      <dgm:spPr/>
    </dgm:pt>
    <dgm:pt modelId="{C1305D60-A380-45C7-AFDC-938B0F7A7732}" type="pres">
      <dgm:prSet presAssocID="{DED91A94-FB80-423A-AC10-6FC0A3FA304B}" presName="background" presStyleLbl="node0" presStyleIdx="0" presStyleCnt="2"/>
      <dgm:spPr/>
    </dgm:pt>
    <dgm:pt modelId="{324E8194-0C34-4EA5-ACC2-8084458B89B8}" type="pres">
      <dgm:prSet presAssocID="{DED91A94-FB80-423A-AC10-6FC0A3FA304B}" presName="text" presStyleLbl="fgAcc0" presStyleIdx="0" presStyleCnt="2" custScaleX="111111" custScaleY="110600" custLinFactNeighborY="-971">
        <dgm:presLayoutVars>
          <dgm:chPref val="3"/>
        </dgm:presLayoutVars>
      </dgm:prSet>
      <dgm:spPr/>
    </dgm:pt>
    <dgm:pt modelId="{CF14557F-421D-48A5-B3D3-EADF14B30652}" type="pres">
      <dgm:prSet presAssocID="{DED91A94-FB80-423A-AC10-6FC0A3FA304B}" presName="hierChild2" presStyleCnt="0"/>
      <dgm:spPr/>
    </dgm:pt>
    <dgm:pt modelId="{0C3F8A07-4F12-40E9-A26B-AE81DDC70B9E}" type="pres">
      <dgm:prSet presAssocID="{07186A87-2C4B-428D-AA33-9081DEF51BB8}" presName="hierRoot1" presStyleCnt="0"/>
      <dgm:spPr/>
    </dgm:pt>
    <dgm:pt modelId="{CC441B36-D88C-4471-B612-E3DDE57CCBAD}" type="pres">
      <dgm:prSet presAssocID="{07186A87-2C4B-428D-AA33-9081DEF51BB8}" presName="composite" presStyleCnt="0"/>
      <dgm:spPr/>
    </dgm:pt>
    <dgm:pt modelId="{B40E1D6A-59B5-40F0-8AF1-AC0AC08642AD}" type="pres">
      <dgm:prSet presAssocID="{07186A87-2C4B-428D-AA33-9081DEF51BB8}" presName="background" presStyleLbl="node0" presStyleIdx="1" presStyleCnt="2"/>
      <dgm:spPr/>
    </dgm:pt>
    <dgm:pt modelId="{FF767E31-A88A-4982-8B71-EE4AB8B52FF8}" type="pres">
      <dgm:prSet presAssocID="{07186A87-2C4B-428D-AA33-9081DEF51BB8}" presName="text" presStyleLbl="fgAcc0" presStyleIdx="1" presStyleCnt="2" custScaleX="103516" custScaleY="109985">
        <dgm:presLayoutVars>
          <dgm:chPref val="3"/>
        </dgm:presLayoutVars>
      </dgm:prSet>
      <dgm:spPr/>
    </dgm:pt>
    <dgm:pt modelId="{DD275EE5-55B8-4DDB-9CB4-723F59D9C73C}" type="pres">
      <dgm:prSet presAssocID="{07186A87-2C4B-428D-AA33-9081DEF51BB8}" presName="hierChild2" presStyleCnt="0"/>
      <dgm:spPr/>
    </dgm:pt>
  </dgm:ptLst>
  <dgm:cxnLst>
    <dgm:cxn modelId="{2E10290E-C83B-40B2-99C3-058DC3BB3A69}" srcId="{AB4ADB8C-AB90-46DD-8BB0-12824E7CD83C}" destId="{07186A87-2C4B-428D-AA33-9081DEF51BB8}" srcOrd="1" destOrd="0" parTransId="{00915590-3C6D-4886-876C-1FC21907B2FD}" sibTransId="{9CF66CEE-D818-40AF-B036-352422CBF512}"/>
    <dgm:cxn modelId="{CD255828-2698-4D32-8CC8-1D558C74F845}" srcId="{AB4ADB8C-AB90-46DD-8BB0-12824E7CD83C}" destId="{DED91A94-FB80-423A-AC10-6FC0A3FA304B}" srcOrd="0" destOrd="0" parTransId="{B7FB8C3F-DB06-4DEA-8B7F-661B7401C7B0}" sibTransId="{A2D8559C-DC6E-429F-A027-8F95B89490B4}"/>
    <dgm:cxn modelId="{0EB42F89-B460-4E9D-B3FD-9C7EF143D830}" type="presOf" srcId="{AB4ADB8C-AB90-46DD-8BB0-12824E7CD83C}" destId="{3AAC9C3D-19E5-4088-8FB5-00B61338E3BD}" srcOrd="0" destOrd="0" presId="urn:microsoft.com/office/officeart/2005/8/layout/hierarchy1"/>
    <dgm:cxn modelId="{5DD603D4-7AB0-42F7-9CC2-D389EFA86A61}" type="presOf" srcId="{07186A87-2C4B-428D-AA33-9081DEF51BB8}" destId="{FF767E31-A88A-4982-8B71-EE4AB8B52FF8}" srcOrd="0" destOrd="0" presId="urn:microsoft.com/office/officeart/2005/8/layout/hierarchy1"/>
    <dgm:cxn modelId="{6127B6F9-EF6F-40AF-8F24-55581BAFD070}" type="presOf" srcId="{DED91A94-FB80-423A-AC10-6FC0A3FA304B}" destId="{324E8194-0C34-4EA5-ACC2-8084458B89B8}" srcOrd="0" destOrd="0" presId="urn:microsoft.com/office/officeart/2005/8/layout/hierarchy1"/>
    <dgm:cxn modelId="{8A5ED925-A56E-4207-9588-168EFCFB4A84}" type="presParOf" srcId="{3AAC9C3D-19E5-4088-8FB5-00B61338E3BD}" destId="{06F8CD5F-17F8-467B-935E-20BA1A3C6AD2}" srcOrd="0" destOrd="0" presId="urn:microsoft.com/office/officeart/2005/8/layout/hierarchy1"/>
    <dgm:cxn modelId="{36DC38C7-BBCE-4A2A-835D-6C80CDFE3DA0}" type="presParOf" srcId="{06F8CD5F-17F8-467B-935E-20BA1A3C6AD2}" destId="{3DA14FB9-D701-4124-8B29-8F93DF597920}" srcOrd="0" destOrd="0" presId="urn:microsoft.com/office/officeart/2005/8/layout/hierarchy1"/>
    <dgm:cxn modelId="{3064A593-985E-4AAE-A3D7-11DD8F38DA35}" type="presParOf" srcId="{3DA14FB9-D701-4124-8B29-8F93DF597920}" destId="{C1305D60-A380-45C7-AFDC-938B0F7A7732}" srcOrd="0" destOrd="0" presId="urn:microsoft.com/office/officeart/2005/8/layout/hierarchy1"/>
    <dgm:cxn modelId="{23C83D28-8AEF-4D0F-AE79-3C9A5F3C0758}" type="presParOf" srcId="{3DA14FB9-D701-4124-8B29-8F93DF597920}" destId="{324E8194-0C34-4EA5-ACC2-8084458B89B8}" srcOrd="1" destOrd="0" presId="urn:microsoft.com/office/officeart/2005/8/layout/hierarchy1"/>
    <dgm:cxn modelId="{AFEED19C-AA0E-442A-8EE4-54A9F71EDD5A}" type="presParOf" srcId="{06F8CD5F-17F8-467B-935E-20BA1A3C6AD2}" destId="{CF14557F-421D-48A5-B3D3-EADF14B30652}" srcOrd="1" destOrd="0" presId="urn:microsoft.com/office/officeart/2005/8/layout/hierarchy1"/>
    <dgm:cxn modelId="{53820435-3253-40C0-B4D6-66F6831FAC5A}" type="presParOf" srcId="{3AAC9C3D-19E5-4088-8FB5-00B61338E3BD}" destId="{0C3F8A07-4F12-40E9-A26B-AE81DDC70B9E}" srcOrd="1" destOrd="0" presId="urn:microsoft.com/office/officeart/2005/8/layout/hierarchy1"/>
    <dgm:cxn modelId="{123ADD01-ECCE-4203-AA1C-FCDB46456540}" type="presParOf" srcId="{0C3F8A07-4F12-40E9-A26B-AE81DDC70B9E}" destId="{CC441B36-D88C-4471-B612-E3DDE57CCBAD}" srcOrd="0" destOrd="0" presId="urn:microsoft.com/office/officeart/2005/8/layout/hierarchy1"/>
    <dgm:cxn modelId="{E2EF5D61-FB8B-4143-8132-7EB247B7EEAA}" type="presParOf" srcId="{CC441B36-D88C-4471-B612-E3DDE57CCBAD}" destId="{B40E1D6A-59B5-40F0-8AF1-AC0AC08642AD}" srcOrd="0" destOrd="0" presId="urn:microsoft.com/office/officeart/2005/8/layout/hierarchy1"/>
    <dgm:cxn modelId="{035AED5C-5656-4B9F-B759-28D94136AFF0}" type="presParOf" srcId="{CC441B36-D88C-4471-B612-E3DDE57CCBAD}" destId="{FF767E31-A88A-4982-8B71-EE4AB8B52FF8}" srcOrd="1" destOrd="0" presId="urn:microsoft.com/office/officeart/2005/8/layout/hierarchy1"/>
    <dgm:cxn modelId="{3594795E-54EB-45BE-B795-BA73608FF158}" type="presParOf" srcId="{0C3F8A07-4F12-40E9-A26B-AE81DDC70B9E}" destId="{DD275EE5-55B8-4DDB-9CB4-723F59D9C73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554B9-FA42-4FEC-991C-F8840250BF7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A6C1A5D-0FBD-4C61-AFB7-D2C6FB94F85D}">
      <dgm:prSet custT="1"/>
      <dgm:spPr/>
      <dgm:t>
        <a:bodyPr/>
        <a:lstStyle/>
        <a:p>
          <a:r>
            <a:rPr lang="en-GB" sz="2000" dirty="0"/>
            <a:t>In the </a:t>
          </a:r>
          <a:r>
            <a:rPr lang="en-GB" sz="2000" i="1" dirty="0"/>
            <a:t>Epic of Gilgamesh</a:t>
          </a:r>
          <a:r>
            <a:rPr lang="en-GB" sz="2000" dirty="0"/>
            <a:t>, the goddess Ishtar transforms her shepherd lover into a wolf </a:t>
          </a:r>
          <a:r>
            <a:rPr lang="en-GB" sz="1600" dirty="0"/>
            <a:t>(Dalley, 1998).</a:t>
          </a:r>
        </a:p>
        <a:p>
          <a:r>
            <a:rPr lang="en-GB" sz="2000" dirty="0"/>
            <a:t>In Lycia, Zeus was worshipped in wolf form, reflecting archaic rituals steeped in</a:t>
          </a:r>
          <a:r>
            <a:rPr lang="en-GB" sz="2000" dirty="0">
              <a:highlight>
                <a:srgbClr val="0000FF"/>
              </a:highlight>
            </a:rPr>
            <a:t> cannibalism </a:t>
          </a:r>
          <a:r>
            <a:rPr lang="en-GB" sz="2000" dirty="0"/>
            <a:t>and human sacrifice </a:t>
          </a:r>
          <a:r>
            <a:rPr lang="en-GB" sz="1600" dirty="0"/>
            <a:t>(Beresford, 2013). </a:t>
          </a:r>
        </a:p>
        <a:p>
          <a:r>
            <a:rPr lang="en-GB" sz="2000" dirty="0"/>
            <a:t>Apollo and his sister Artemis, too, bore lupine associations. Their mother, Leto, became a she-wolf to protect her children—an image echoed in werewolf lore, where female transformations evoke themes of power, protection, birth, and rebirth </a:t>
          </a:r>
          <a:r>
            <a:rPr lang="en-GB" sz="1600" dirty="0"/>
            <a:t>(Gimbutas and Dexter, 2001; Priest, 2015; </a:t>
          </a:r>
          <a:r>
            <a:rPr lang="en-GB" sz="1600" dirty="0" err="1"/>
            <a:t>Šuvcāne</a:t>
          </a:r>
          <a:r>
            <a:rPr lang="en-GB" sz="1600" dirty="0"/>
            <a:t>, 2003). </a:t>
          </a:r>
        </a:p>
        <a:p>
          <a:r>
            <a:rPr lang="en-GB" sz="2000" dirty="0"/>
            <a:t>The tale of Romulus and Remus, suckled by a she-wolf, further cements the wolf as a dual symbol of ferocity and nurture, central to the mythic foundations of Rome.</a:t>
          </a:r>
        </a:p>
      </dgm:t>
    </dgm:pt>
    <dgm:pt modelId="{05B8EA00-FC26-4DA4-8D07-97B35F98932C}" type="parTrans" cxnId="{32EB6230-BCD9-4DA5-9160-CCCE0F9ADB63}">
      <dgm:prSet/>
      <dgm:spPr/>
      <dgm:t>
        <a:bodyPr/>
        <a:lstStyle/>
        <a:p>
          <a:endParaRPr lang="en-GB"/>
        </a:p>
      </dgm:t>
    </dgm:pt>
    <dgm:pt modelId="{DE821B4D-77E7-40F0-A89D-B946563EF9E9}" type="sibTrans" cxnId="{32EB6230-BCD9-4DA5-9160-CCCE0F9ADB63}">
      <dgm:prSet/>
      <dgm:spPr/>
      <dgm:t>
        <a:bodyPr/>
        <a:lstStyle/>
        <a:p>
          <a:endParaRPr lang="en-GB"/>
        </a:p>
      </dgm:t>
    </dgm:pt>
    <dgm:pt modelId="{0A5E61AB-3719-4EB9-AE46-36AE37D6BF12}" type="pres">
      <dgm:prSet presAssocID="{725554B9-FA42-4FEC-991C-F8840250BF7E}" presName="linear" presStyleCnt="0">
        <dgm:presLayoutVars>
          <dgm:animLvl val="lvl"/>
          <dgm:resizeHandles val="exact"/>
        </dgm:presLayoutVars>
      </dgm:prSet>
      <dgm:spPr/>
    </dgm:pt>
    <dgm:pt modelId="{9797F9FD-71C8-4091-801E-41F8C4618394}" type="pres">
      <dgm:prSet presAssocID="{DA6C1A5D-0FBD-4C61-AFB7-D2C6FB94F85D}" presName="parentText" presStyleLbl="node1" presStyleIdx="0" presStyleCnt="1">
        <dgm:presLayoutVars>
          <dgm:chMax val="0"/>
          <dgm:bulletEnabled val="1"/>
        </dgm:presLayoutVars>
      </dgm:prSet>
      <dgm:spPr/>
    </dgm:pt>
  </dgm:ptLst>
  <dgm:cxnLst>
    <dgm:cxn modelId="{34C3BB06-1B31-4594-8B9F-07C3A46B0C5B}" type="presOf" srcId="{DA6C1A5D-0FBD-4C61-AFB7-D2C6FB94F85D}" destId="{9797F9FD-71C8-4091-801E-41F8C4618394}" srcOrd="0" destOrd="0" presId="urn:microsoft.com/office/officeart/2005/8/layout/vList2"/>
    <dgm:cxn modelId="{32EB6230-BCD9-4DA5-9160-CCCE0F9ADB63}" srcId="{725554B9-FA42-4FEC-991C-F8840250BF7E}" destId="{DA6C1A5D-0FBD-4C61-AFB7-D2C6FB94F85D}" srcOrd="0" destOrd="0" parTransId="{05B8EA00-FC26-4DA4-8D07-97B35F98932C}" sibTransId="{DE821B4D-77E7-40F0-A89D-B946563EF9E9}"/>
    <dgm:cxn modelId="{3BA9AA5B-C2AA-4E86-891B-6976B5C43AE3}" type="presOf" srcId="{725554B9-FA42-4FEC-991C-F8840250BF7E}" destId="{0A5E61AB-3719-4EB9-AE46-36AE37D6BF12}" srcOrd="0" destOrd="0" presId="urn:microsoft.com/office/officeart/2005/8/layout/vList2"/>
    <dgm:cxn modelId="{0DF3AFA4-2BC1-4EA4-8E5D-726184655C90}" type="presParOf" srcId="{0A5E61AB-3719-4EB9-AE46-36AE37D6BF12}" destId="{9797F9FD-71C8-4091-801E-41F8C461839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ABBE43-79E8-40CD-917B-6E0D772EA02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7FF8AA7-EB8F-47E7-B460-69D92A588379}">
      <dgm:prSet custT="1"/>
      <dgm:spPr/>
      <dgm:t>
        <a:bodyPr/>
        <a:lstStyle/>
        <a:p>
          <a:r>
            <a:rPr lang="en-GB" sz="1600" dirty="0"/>
            <a:t>In Latvian folklore, wolves are revered as sacred messengers and guardians of divine law, sometimes known as God’s Hounds </a:t>
          </a:r>
          <a:r>
            <a:rPr lang="en-GB" sz="1200" dirty="0"/>
            <a:t>(</a:t>
          </a:r>
          <a:r>
            <a:rPr lang="en-GB" sz="1200" dirty="0" err="1"/>
            <a:t>Reidzāne</a:t>
          </a:r>
          <a:r>
            <a:rPr lang="en-GB" sz="1200" dirty="0"/>
            <a:t>, 2019; </a:t>
          </a:r>
          <a:r>
            <a:rPr lang="en-GB" sz="1200" dirty="0" err="1"/>
            <a:t>Stauga</a:t>
          </a:r>
          <a:r>
            <a:rPr lang="en-GB" sz="1200" dirty="0"/>
            <a:t>, 2011). </a:t>
          </a:r>
          <a:r>
            <a:rPr lang="en-GB" sz="1600" dirty="0"/>
            <a:t>They embody masculine sexual energy and, alongside the goat, represent the cyclical interplay of light and darkness </a:t>
          </a:r>
          <a:r>
            <a:rPr lang="en-GB" sz="1200" dirty="0"/>
            <a:t>(</a:t>
          </a:r>
          <a:r>
            <a:rPr lang="en-GB" sz="1200" dirty="0" err="1"/>
            <a:t>Dainuskapis</a:t>
          </a:r>
          <a:r>
            <a:rPr lang="en-GB" sz="1200" dirty="0"/>
            <a:t>, 2025).</a:t>
          </a:r>
          <a:endParaRPr lang="en-US" sz="1600" dirty="0"/>
        </a:p>
      </dgm:t>
    </dgm:pt>
    <dgm:pt modelId="{31CD0054-E77D-45F0-9091-848B27A4F533}" type="parTrans" cxnId="{5BA79690-2AE3-4F5B-BCC4-505FD5B84938}">
      <dgm:prSet/>
      <dgm:spPr/>
      <dgm:t>
        <a:bodyPr/>
        <a:lstStyle/>
        <a:p>
          <a:endParaRPr lang="en-US"/>
        </a:p>
      </dgm:t>
    </dgm:pt>
    <dgm:pt modelId="{A8C7D197-EF0E-43A7-95C9-61CCB424AF32}" type="sibTrans" cxnId="{5BA79690-2AE3-4F5B-BCC4-505FD5B84938}">
      <dgm:prSet/>
      <dgm:spPr/>
      <dgm:t>
        <a:bodyPr/>
        <a:lstStyle/>
        <a:p>
          <a:endParaRPr lang="en-US"/>
        </a:p>
      </dgm:t>
    </dgm:pt>
    <dgm:pt modelId="{BEDD2C3D-B218-4F13-BC02-63DA8BB93CE5}">
      <dgm:prSet custT="1"/>
      <dgm:spPr/>
      <dgm:t>
        <a:bodyPr/>
        <a:lstStyle/>
        <a:p>
          <a:r>
            <a:rPr lang="en-GB" sz="1600" dirty="0"/>
            <a:t>Transformation into a werewolf is described in folk instructions as requiring the removal of clothing and crawling through a hollow or arched tree or its roots. </a:t>
          </a:r>
          <a:r>
            <a:rPr lang="en-GB" sz="1600" dirty="0" err="1"/>
            <a:t>Kursīte</a:t>
          </a:r>
          <a:r>
            <a:rPr lang="en-GB" sz="1600" dirty="0"/>
            <a:t> </a:t>
          </a:r>
          <a:r>
            <a:rPr lang="en-GB" sz="1400" dirty="0"/>
            <a:t>(</a:t>
          </a:r>
          <a:r>
            <a:rPr lang="en-GB" sz="1200" dirty="0"/>
            <a:t>1996</a:t>
          </a:r>
          <a:r>
            <a:rPr lang="en-GB" sz="1400" dirty="0"/>
            <a:t>) </a:t>
          </a:r>
          <a:r>
            <a:rPr lang="en-GB" sz="1600" dirty="0"/>
            <a:t>links such “curved” forms with chaos, interpreting the act as symbolic death and </a:t>
          </a:r>
          <a:r>
            <a:rPr lang="en-GB" sz="1600" dirty="0">
              <a:highlight>
                <a:srgbClr val="808000"/>
              </a:highlight>
            </a:rPr>
            <a:t>initiation</a:t>
          </a:r>
          <a:r>
            <a:rPr lang="en-GB" sz="1600" dirty="0"/>
            <a:t>. </a:t>
          </a:r>
          <a:endParaRPr lang="en-US" sz="1600" dirty="0"/>
        </a:p>
      </dgm:t>
    </dgm:pt>
    <dgm:pt modelId="{EECD0744-71BA-4D8A-944B-F63BF0276928}" type="parTrans" cxnId="{613FB043-389F-4D34-AC17-F4F60E765025}">
      <dgm:prSet/>
      <dgm:spPr/>
      <dgm:t>
        <a:bodyPr/>
        <a:lstStyle/>
        <a:p>
          <a:endParaRPr lang="en-US"/>
        </a:p>
      </dgm:t>
    </dgm:pt>
    <dgm:pt modelId="{348D4838-4FB3-49CD-BB24-B4B129E5A0BC}" type="sibTrans" cxnId="{613FB043-389F-4D34-AC17-F4F60E765025}">
      <dgm:prSet/>
      <dgm:spPr/>
      <dgm:t>
        <a:bodyPr/>
        <a:lstStyle/>
        <a:p>
          <a:endParaRPr lang="en-US"/>
        </a:p>
      </dgm:t>
    </dgm:pt>
    <dgm:pt modelId="{554A55BB-BF7F-4951-BB1F-72DF6ED85381}">
      <dgm:prSet custT="1"/>
      <dgm:spPr/>
      <dgm:t>
        <a:bodyPr/>
        <a:lstStyle/>
        <a:p>
          <a:r>
            <a:rPr lang="en-GB" sz="1600" dirty="0"/>
            <a:t>Werewolves frequently appear in folktales as true events,  naming the individual, witnesses, location, and time. Some even mention the werewolf’s grave, weighed with stones to prevent its return </a:t>
          </a:r>
          <a:r>
            <a:rPr lang="en-GB" sz="1200" dirty="0"/>
            <a:t>(</a:t>
          </a:r>
          <a:r>
            <a:rPr lang="en-GB" sz="1200" dirty="0" err="1"/>
            <a:t>Šuvcāne</a:t>
          </a:r>
          <a:r>
            <a:rPr lang="en-GB" sz="1200" dirty="0"/>
            <a:t>, 2003).</a:t>
          </a:r>
          <a:endParaRPr lang="en-US" sz="1600" dirty="0"/>
        </a:p>
      </dgm:t>
    </dgm:pt>
    <dgm:pt modelId="{13EDAF77-AFBA-4C1D-A066-E73B4A09C0E5}" type="parTrans" cxnId="{73AB5484-95B4-44C4-B83A-5FFFCE82A60B}">
      <dgm:prSet/>
      <dgm:spPr/>
      <dgm:t>
        <a:bodyPr/>
        <a:lstStyle/>
        <a:p>
          <a:endParaRPr lang="en-US"/>
        </a:p>
      </dgm:t>
    </dgm:pt>
    <dgm:pt modelId="{64FC2FDA-3C65-4659-B7B3-9F145BBE3607}" type="sibTrans" cxnId="{73AB5484-95B4-44C4-B83A-5FFFCE82A60B}">
      <dgm:prSet/>
      <dgm:spPr/>
      <dgm:t>
        <a:bodyPr/>
        <a:lstStyle/>
        <a:p>
          <a:endParaRPr lang="en-US"/>
        </a:p>
      </dgm:t>
    </dgm:pt>
    <dgm:pt modelId="{5BD1FB7D-44A8-4863-9554-F0613C7751EB}" type="pres">
      <dgm:prSet presAssocID="{6BABBE43-79E8-40CD-917B-6E0D772EA025}" presName="outerComposite" presStyleCnt="0">
        <dgm:presLayoutVars>
          <dgm:chMax val="5"/>
          <dgm:dir/>
          <dgm:resizeHandles val="exact"/>
        </dgm:presLayoutVars>
      </dgm:prSet>
      <dgm:spPr/>
    </dgm:pt>
    <dgm:pt modelId="{3C2D7AB2-63D8-4B67-AE6A-FC1FC10BD936}" type="pres">
      <dgm:prSet presAssocID="{6BABBE43-79E8-40CD-917B-6E0D772EA025}" presName="dummyMaxCanvas" presStyleCnt="0">
        <dgm:presLayoutVars/>
      </dgm:prSet>
      <dgm:spPr/>
    </dgm:pt>
    <dgm:pt modelId="{F3F374B6-A45D-462A-A038-80366A1E23AF}" type="pres">
      <dgm:prSet presAssocID="{6BABBE43-79E8-40CD-917B-6E0D772EA025}" presName="ThreeNodes_1" presStyleLbl="node1" presStyleIdx="0" presStyleCnt="3">
        <dgm:presLayoutVars>
          <dgm:bulletEnabled val="1"/>
        </dgm:presLayoutVars>
      </dgm:prSet>
      <dgm:spPr/>
    </dgm:pt>
    <dgm:pt modelId="{4021C9E2-E598-4D7A-B263-B82DA4ACD664}" type="pres">
      <dgm:prSet presAssocID="{6BABBE43-79E8-40CD-917B-6E0D772EA025}" presName="ThreeNodes_2" presStyleLbl="node1" presStyleIdx="1" presStyleCnt="3">
        <dgm:presLayoutVars>
          <dgm:bulletEnabled val="1"/>
        </dgm:presLayoutVars>
      </dgm:prSet>
      <dgm:spPr/>
    </dgm:pt>
    <dgm:pt modelId="{7CADEA9C-A94B-4061-9366-F81E1B78EA9A}" type="pres">
      <dgm:prSet presAssocID="{6BABBE43-79E8-40CD-917B-6E0D772EA025}" presName="ThreeNodes_3" presStyleLbl="node1" presStyleIdx="2" presStyleCnt="3">
        <dgm:presLayoutVars>
          <dgm:bulletEnabled val="1"/>
        </dgm:presLayoutVars>
      </dgm:prSet>
      <dgm:spPr/>
    </dgm:pt>
    <dgm:pt modelId="{3A602C2C-B6CF-46A8-A270-B4A3CB042F5C}" type="pres">
      <dgm:prSet presAssocID="{6BABBE43-79E8-40CD-917B-6E0D772EA025}" presName="ThreeConn_1-2" presStyleLbl="fgAccFollowNode1" presStyleIdx="0" presStyleCnt="2">
        <dgm:presLayoutVars>
          <dgm:bulletEnabled val="1"/>
        </dgm:presLayoutVars>
      </dgm:prSet>
      <dgm:spPr/>
    </dgm:pt>
    <dgm:pt modelId="{FEABF061-C6E0-45D9-9F8B-0FDB3F2CE676}" type="pres">
      <dgm:prSet presAssocID="{6BABBE43-79E8-40CD-917B-6E0D772EA025}" presName="ThreeConn_2-3" presStyleLbl="fgAccFollowNode1" presStyleIdx="1" presStyleCnt="2">
        <dgm:presLayoutVars>
          <dgm:bulletEnabled val="1"/>
        </dgm:presLayoutVars>
      </dgm:prSet>
      <dgm:spPr/>
    </dgm:pt>
    <dgm:pt modelId="{E1BF0FE1-5447-490B-B6E5-FCDF566E7030}" type="pres">
      <dgm:prSet presAssocID="{6BABBE43-79E8-40CD-917B-6E0D772EA025}" presName="ThreeNodes_1_text" presStyleLbl="node1" presStyleIdx="2" presStyleCnt="3">
        <dgm:presLayoutVars>
          <dgm:bulletEnabled val="1"/>
        </dgm:presLayoutVars>
      </dgm:prSet>
      <dgm:spPr/>
    </dgm:pt>
    <dgm:pt modelId="{24A77484-46B8-4C70-9F1E-1CE2114C373A}" type="pres">
      <dgm:prSet presAssocID="{6BABBE43-79E8-40CD-917B-6E0D772EA025}" presName="ThreeNodes_2_text" presStyleLbl="node1" presStyleIdx="2" presStyleCnt="3">
        <dgm:presLayoutVars>
          <dgm:bulletEnabled val="1"/>
        </dgm:presLayoutVars>
      </dgm:prSet>
      <dgm:spPr/>
    </dgm:pt>
    <dgm:pt modelId="{5C381EA3-D561-4C95-AD15-FBA62B4DB1C6}" type="pres">
      <dgm:prSet presAssocID="{6BABBE43-79E8-40CD-917B-6E0D772EA025}" presName="ThreeNodes_3_text" presStyleLbl="node1" presStyleIdx="2" presStyleCnt="3">
        <dgm:presLayoutVars>
          <dgm:bulletEnabled val="1"/>
        </dgm:presLayoutVars>
      </dgm:prSet>
      <dgm:spPr/>
    </dgm:pt>
  </dgm:ptLst>
  <dgm:cxnLst>
    <dgm:cxn modelId="{08032420-1090-416D-BBBC-30EE2D1FCBA3}" type="presOf" srcId="{348D4838-4FB3-49CD-BB24-B4B129E5A0BC}" destId="{FEABF061-C6E0-45D9-9F8B-0FDB3F2CE676}" srcOrd="0" destOrd="0" presId="urn:microsoft.com/office/officeart/2005/8/layout/vProcess5"/>
    <dgm:cxn modelId="{0113BD42-63FE-4115-A46D-8DE53C591387}" type="presOf" srcId="{554A55BB-BF7F-4951-BB1F-72DF6ED85381}" destId="{7CADEA9C-A94B-4061-9366-F81E1B78EA9A}" srcOrd="0" destOrd="0" presId="urn:microsoft.com/office/officeart/2005/8/layout/vProcess5"/>
    <dgm:cxn modelId="{613FB043-389F-4D34-AC17-F4F60E765025}" srcId="{6BABBE43-79E8-40CD-917B-6E0D772EA025}" destId="{BEDD2C3D-B218-4F13-BC02-63DA8BB93CE5}" srcOrd="1" destOrd="0" parTransId="{EECD0744-71BA-4D8A-944B-F63BF0276928}" sibTransId="{348D4838-4FB3-49CD-BB24-B4B129E5A0BC}"/>
    <dgm:cxn modelId="{B88BC365-DFA9-465C-BDD2-E04CAC694E7F}" type="presOf" srcId="{BEDD2C3D-B218-4F13-BC02-63DA8BB93CE5}" destId="{4021C9E2-E598-4D7A-B263-B82DA4ACD664}" srcOrd="0" destOrd="0" presId="urn:microsoft.com/office/officeart/2005/8/layout/vProcess5"/>
    <dgm:cxn modelId="{2688C551-4BF0-427C-BE8B-17445430BEDF}" type="presOf" srcId="{554A55BB-BF7F-4951-BB1F-72DF6ED85381}" destId="{5C381EA3-D561-4C95-AD15-FBA62B4DB1C6}" srcOrd="1" destOrd="0" presId="urn:microsoft.com/office/officeart/2005/8/layout/vProcess5"/>
    <dgm:cxn modelId="{BFE79679-CF67-4FAA-9971-FDABB32603B0}" type="presOf" srcId="{BEDD2C3D-B218-4F13-BC02-63DA8BB93CE5}" destId="{24A77484-46B8-4C70-9F1E-1CE2114C373A}" srcOrd="1" destOrd="0" presId="urn:microsoft.com/office/officeart/2005/8/layout/vProcess5"/>
    <dgm:cxn modelId="{73AB5484-95B4-44C4-B83A-5FFFCE82A60B}" srcId="{6BABBE43-79E8-40CD-917B-6E0D772EA025}" destId="{554A55BB-BF7F-4951-BB1F-72DF6ED85381}" srcOrd="2" destOrd="0" parTransId="{13EDAF77-AFBA-4C1D-A066-E73B4A09C0E5}" sibTransId="{64FC2FDA-3C65-4659-B7B3-9F145BBE3607}"/>
    <dgm:cxn modelId="{5BA79690-2AE3-4F5B-BCC4-505FD5B84938}" srcId="{6BABBE43-79E8-40CD-917B-6E0D772EA025}" destId="{37FF8AA7-EB8F-47E7-B460-69D92A588379}" srcOrd="0" destOrd="0" parTransId="{31CD0054-E77D-45F0-9091-848B27A4F533}" sibTransId="{A8C7D197-EF0E-43A7-95C9-61CCB424AF32}"/>
    <dgm:cxn modelId="{47FB7FBF-8A81-43F4-97D8-CDB7A1CE0F60}" type="presOf" srcId="{37FF8AA7-EB8F-47E7-B460-69D92A588379}" destId="{F3F374B6-A45D-462A-A038-80366A1E23AF}" srcOrd="0" destOrd="0" presId="urn:microsoft.com/office/officeart/2005/8/layout/vProcess5"/>
    <dgm:cxn modelId="{336176CD-7A4E-4661-A477-C1126AB4ADC0}" type="presOf" srcId="{37FF8AA7-EB8F-47E7-B460-69D92A588379}" destId="{E1BF0FE1-5447-490B-B6E5-FCDF566E7030}" srcOrd="1" destOrd="0" presId="urn:microsoft.com/office/officeart/2005/8/layout/vProcess5"/>
    <dgm:cxn modelId="{03A6ACCE-8F42-42D9-AAE9-6B63104CB416}" type="presOf" srcId="{6BABBE43-79E8-40CD-917B-6E0D772EA025}" destId="{5BD1FB7D-44A8-4863-9554-F0613C7751EB}" srcOrd="0" destOrd="0" presId="urn:microsoft.com/office/officeart/2005/8/layout/vProcess5"/>
    <dgm:cxn modelId="{19347EEA-1C25-4F22-9766-4112F763144C}" type="presOf" srcId="{A8C7D197-EF0E-43A7-95C9-61CCB424AF32}" destId="{3A602C2C-B6CF-46A8-A270-B4A3CB042F5C}" srcOrd="0" destOrd="0" presId="urn:microsoft.com/office/officeart/2005/8/layout/vProcess5"/>
    <dgm:cxn modelId="{5BE0FA59-D26F-4E5E-9F35-B3C478763CA2}" type="presParOf" srcId="{5BD1FB7D-44A8-4863-9554-F0613C7751EB}" destId="{3C2D7AB2-63D8-4B67-AE6A-FC1FC10BD936}" srcOrd="0" destOrd="0" presId="urn:microsoft.com/office/officeart/2005/8/layout/vProcess5"/>
    <dgm:cxn modelId="{32D98BB9-A210-42FB-88C5-253C42A97D6B}" type="presParOf" srcId="{5BD1FB7D-44A8-4863-9554-F0613C7751EB}" destId="{F3F374B6-A45D-462A-A038-80366A1E23AF}" srcOrd="1" destOrd="0" presId="urn:microsoft.com/office/officeart/2005/8/layout/vProcess5"/>
    <dgm:cxn modelId="{FF6F2BA0-C03B-4316-8BEC-BFE4B397293C}" type="presParOf" srcId="{5BD1FB7D-44A8-4863-9554-F0613C7751EB}" destId="{4021C9E2-E598-4D7A-B263-B82DA4ACD664}" srcOrd="2" destOrd="0" presId="urn:microsoft.com/office/officeart/2005/8/layout/vProcess5"/>
    <dgm:cxn modelId="{5509FE90-7B80-4A1C-878C-82AD56608F15}" type="presParOf" srcId="{5BD1FB7D-44A8-4863-9554-F0613C7751EB}" destId="{7CADEA9C-A94B-4061-9366-F81E1B78EA9A}" srcOrd="3" destOrd="0" presId="urn:microsoft.com/office/officeart/2005/8/layout/vProcess5"/>
    <dgm:cxn modelId="{97C3C55D-6E8A-47CD-8A96-8E2ACD576888}" type="presParOf" srcId="{5BD1FB7D-44A8-4863-9554-F0613C7751EB}" destId="{3A602C2C-B6CF-46A8-A270-B4A3CB042F5C}" srcOrd="4" destOrd="0" presId="urn:microsoft.com/office/officeart/2005/8/layout/vProcess5"/>
    <dgm:cxn modelId="{9DBDC349-5E7A-4B3C-9BD7-6A6BD85DE577}" type="presParOf" srcId="{5BD1FB7D-44A8-4863-9554-F0613C7751EB}" destId="{FEABF061-C6E0-45D9-9F8B-0FDB3F2CE676}" srcOrd="5" destOrd="0" presId="urn:microsoft.com/office/officeart/2005/8/layout/vProcess5"/>
    <dgm:cxn modelId="{5D2A5AA5-F5E2-4D86-9ECF-4E00C6CD7927}" type="presParOf" srcId="{5BD1FB7D-44A8-4863-9554-F0613C7751EB}" destId="{E1BF0FE1-5447-490B-B6E5-FCDF566E7030}" srcOrd="6" destOrd="0" presId="urn:microsoft.com/office/officeart/2005/8/layout/vProcess5"/>
    <dgm:cxn modelId="{4B725257-9DAD-4890-94DC-486B4F48D64C}" type="presParOf" srcId="{5BD1FB7D-44A8-4863-9554-F0613C7751EB}" destId="{24A77484-46B8-4C70-9F1E-1CE2114C373A}" srcOrd="7" destOrd="0" presId="urn:microsoft.com/office/officeart/2005/8/layout/vProcess5"/>
    <dgm:cxn modelId="{C8E49E15-8E8D-47A9-84B1-6340B3E1F19F}" type="presParOf" srcId="{5BD1FB7D-44A8-4863-9554-F0613C7751EB}" destId="{5C381EA3-D561-4C95-AD15-FBA62B4DB1C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7DC1EC-3BF2-4429-AE2B-653CFE4A85E1}" type="doc">
      <dgm:prSet loTypeId="urn:microsoft.com/office/officeart/2005/8/layout/cycle1" loCatId="cycle" qsTypeId="urn:microsoft.com/office/officeart/2005/8/quickstyle/simple4" qsCatId="simple" csTypeId="urn:microsoft.com/office/officeart/2005/8/colors/colorful5" csCatId="colorful" phldr="1"/>
      <dgm:spPr/>
      <dgm:t>
        <a:bodyPr/>
        <a:lstStyle/>
        <a:p>
          <a:endParaRPr lang="en-US"/>
        </a:p>
      </dgm:t>
    </dgm:pt>
    <dgm:pt modelId="{FE8B28B3-1043-4F47-8C5A-00361D982CC7}">
      <dgm:prSet custT="1"/>
      <dgm:spPr/>
      <dgm:t>
        <a:bodyPr/>
        <a:lstStyle/>
        <a:p>
          <a:pPr algn="l"/>
          <a:r>
            <a:rPr lang="en-GB" sz="1050" dirty="0"/>
            <a:t>The </a:t>
          </a:r>
          <a:r>
            <a:rPr lang="en-GB" sz="1050" dirty="0">
              <a:highlight>
                <a:srgbClr val="00FFFF"/>
              </a:highlight>
            </a:rPr>
            <a:t>female werewolf </a:t>
          </a:r>
          <a:r>
            <a:rPr lang="en-GB" sz="1050" dirty="0"/>
            <a:t>is an emblematic figure in Latvian culture. Two notable plays named ‘</a:t>
          </a:r>
          <a:r>
            <a:rPr lang="en-GB" sz="1050" i="1" dirty="0" err="1"/>
            <a:t>Vilkate</a:t>
          </a:r>
          <a:r>
            <a:rPr lang="en-GB" sz="1050" dirty="0"/>
            <a:t>’—one by Aina </a:t>
          </a:r>
          <a:r>
            <a:rPr lang="en-GB" sz="1050" dirty="0" err="1"/>
            <a:t>Neboisa</a:t>
          </a:r>
          <a:r>
            <a:rPr lang="en-GB" sz="1050" dirty="0"/>
            <a:t> (</a:t>
          </a:r>
          <a:r>
            <a:rPr lang="en-GB" sz="800" dirty="0" err="1"/>
            <a:t>Zagarins</a:t>
          </a:r>
          <a:r>
            <a:rPr lang="en-GB" sz="800" dirty="0"/>
            <a:t>, 2025</a:t>
          </a:r>
          <a:r>
            <a:rPr lang="en-GB" sz="1050" dirty="0"/>
            <a:t>), another written by the Estonian playwright August </a:t>
          </a:r>
          <a:r>
            <a:rPr lang="en-GB" sz="1050" dirty="0" err="1"/>
            <a:t>Kitzberg</a:t>
          </a:r>
          <a:r>
            <a:rPr lang="en-GB" sz="1050" dirty="0"/>
            <a:t> (</a:t>
          </a:r>
          <a:r>
            <a:rPr lang="en-GB" sz="800" dirty="0"/>
            <a:t>Straumanis,1979</a:t>
          </a:r>
          <a:r>
            <a:rPr lang="en-GB" sz="1050" dirty="0"/>
            <a:t>) but frequently staged in Latvia—and the novel ‘</a:t>
          </a:r>
          <a:r>
            <a:rPr lang="en-GB" sz="1050" i="1" dirty="0"/>
            <a:t>The Heiress of </a:t>
          </a:r>
          <a:r>
            <a:rPr lang="en-GB" sz="1050" i="1" dirty="0" err="1"/>
            <a:t>Vilkači</a:t>
          </a:r>
          <a:r>
            <a:rPr lang="en-GB" sz="1050" dirty="0"/>
            <a:t>’ (</a:t>
          </a:r>
          <a:r>
            <a:rPr lang="en-GB" sz="800" dirty="0" err="1"/>
            <a:t>Leimane</a:t>
          </a:r>
          <a:r>
            <a:rPr lang="en-GB" sz="800" dirty="0"/>
            <a:t>, 2012</a:t>
          </a:r>
          <a:r>
            <a:rPr lang="en-GB" sz="1050" dirty="0"/>
            <a:t>), which has also been adapted into a film, reflect the enduring fascination with this figure in Latvian cultural imagination</a:t>
          </a:r>
          <a:r>
            <a:rPr lang="en-GB" sz="1000" dirty="0"/>
            <a:t>.</a:t>
          </a:r>
        </a:p>
      </dgm:t>
    </dgm:pt>
    <dgm:pt modelId="{73799548-F974-4F5F-BF25-48B2E6FC6E6D}" type="parTrans" cxnId="{6D5B685B-BC98-4A01-AC83-6EEC313393D6}">
      <dgm:prSet/>
      <dgm:spPr/>
      <dgm:t>
        <a:bodyPr/>
        <a:lstStyle/>
        <a:p>
          <a:endParaRPr lang="en-GB" sz="800"/>
        </a:p>
      </dgm:t>
    </dgm:pt>
    <dgm:pt modelId="{C6712937-A46E-4D42-98FB-3E90DFAD71A7}" type="sibTrans" cxnId="{6D5B685B-BC98-4A01-AC83-6EEC313393D6}">
      <dgm:prSet/>
      <dgm:spPr/>
      <dgm:t>
        <a:bodyPr/>
        <a:lstStyle/>
        <a:p>
          <a:endParaRPr lang="en-GB"/>
        </a:p>
      </dgm:t>
    </dgm:pt>
    <dgm:pt modelId="{32F2CBBA-32FD-4C1D-AD33-0C0A80A17842}">
      <dgm:prSet custT="1"/>
      <dgm:spPr/>
      <dgm:t>
        <a:bodyPr/>
        <a:lstStyle/>
        <a:p>
          <a:pPr algn="l"/>
          <a:r>
            <a:rPr lang="en-GB" sz="1050" dirty="0"/>
            <a:t>The main characters are strong, free-spirited women (</a:t>
          </a:r>
          <a:r>
            <a:rPr lang="en-GB" sz="800" dirty="0"/>
            <a:t>Gimbutas and Dexter, 2001</a:t>
          </a:r>
          <a:r>
            <a:rPr lang="en-GB" sz="1050" dirty="0"/>
            <a:t>). They are seen as outsiders—suspected of having “bad blood” (</a:t>
          </a:r>
          <a:r>
            <a:rPr lang="en-GB" sz="800" dirty="0"/>
            <a:t>Chollet, 2022</a:t>
          </a:r>
          <a:r>
            <a:rPr lang="en-GB" sz="1050" dirty="0"/>
            <a:t>). What else could explain their refusal to submit to the patriarchal and superstitious norms of rural society?</a:t>
          </a:r>
        </a:p>
        <a:p>
          <a:pPr algn="l"/>
          <a:r>
            <a:rPr lang="en-GB" sz="1050" dirty="0"/>
            <a:t>
Although two stories end in tragedy, with the she-werewolves being subdued (</a:t>
          </a:r>
          <a:r>
            <a:rPr lang="en-GB" sz="800" dirty="0" err="1"/>
            <a:t>Zagarins</a:t>
          </a:r>
          <a:r>
            <a:rPr lang="en-GB" sz="800" dirty="0"/>
            <a:t>, 2025</a:t>
          </a:r>
          <a:r>
            <a:rPr lang="en-GB" sz="1050" dirty="0"/>
            <a:t>) or killed (</a:t>
          </a:r>
          <a:r>
            <a:rPr lang="en-GB" sz="800" dirty="0" err="1"/>
            <a:t>Strautmanis</a:t>
          </a:r>
          <a:r>
            <a:rPr lang="en-GB" sz="800" dirty="0"/>
            <a:t>, 1979</a:t>
          </a:r>
          <a:r>
            <a:rPr lang="en-GB" sz="1050" dirty="0"/>
            <a:t>), their resistance has a profound impact. Through their death, the community is compelled to reckon with its fear and cruelty, transforming its moral compass.</a:t>
          </a:r>
        </a:p>
        <a:p>
          <a:pPr algn="l"/>
          <a:r>
            <a:rPr lang="en-GB" sz="1050" dirty="0"/>
            <a:t>
In this light, the women werewolves (</a:t>
          </a:r>
          <a:r>
            <a:rPr lang="en-GB" sz="800" dirty="0"/>
            <a:t>Priest, 2015</a:t>
          </a:r>
          <a:r>
            <a:rPr lang="en-GB" sz="1050" dirty="0"/>
            <a:t>) become sacrificial figures—not to uphold the status quo, but to ignite a more just and humane order</a:t>
          </a:r>
          <a:r>
            <a:rPr lang="en-GB" sz="700" dirty="0"/>
            <a:t>.</a:t>
          </a:r>
        </a:p>
      </dgm:t>
    </dgm:pt>
    <dgm:pt modelId="{1EED2397-529F-4AAD-B868-F838223D3872}" type="parTrans" cxnId="{12D1E664-5F84-4F54-AF12-D1BD3524FC31}">
      <dgm:prSet/>
      <dgm:spPr/>
      <dgm:t>
        <a:bodyPr/>
        <a:lstStyle/>
        <a:p>
          <a:endParaRPr lang="en-GB" sz="800"/>
        </a:p>
      </dgm:t>
    </dgm:pt>
    <dgm:pt modelId="{8876B917-D76C-4B27-B139-FD8CC180499C}" type="sibTrans" cxnId="{12D1E664-5F84-4F54-AF12-D1BD3524FC31}">
      <dgm:prSet/>
      <dgm:spPr/>
      <dgm:t>
        <a:bodyPr/>
        <a:lstStyle/>
        <a:p>
          <a:endParaRPr lang="en-GB"/>
        </a:p>
      </dgm:t>
    </dgm:pt>
    <dgm:pt modelId="{6CC95C1D-12B5-42BB-A040-627307E20F67}" type="pres">
      <dgm:prSet presAssocID="{947DC1EC-3BF2-4429-AE2B-653CFE4A85E1}" presName="cycle" presStyleCnt="0">
        <dgm:presLayoutVars>
          <dgm:dir/>
          <dgm:resizeHandles val="exact"/>
        </dgm:presLayoutVars>
      </dgm:prSet>
      <dgm:spPr/>
    </dgm:pt>
    <dgm:pt modelId="{5CCCEA47-5B50-433D-8B7A-E82873CEBEE1}" type="pres">
      <dgm:prSet presAssocID="{FE8B28B3-1043-4F47-8C5A-00361D982CC7}" presName="dummy" presStyleCnt="0"/>
      <dgm:spPr/>
    </dgm:pt>
    <dgm:pt modelId="{B85A729B-E4DB-4DC5-9CEB-6E2F53E0E9ED}" type="pres">
      <dgm:prSet presAssocID="{FE8B28B3-1043-4F47-8C5A-00361D982CC7}" presName="node" presStyleLbl="revTx" presStyleIdx="0" presStyleCnt="2">
        <dgm:presLayoutVars>
          <dgm:bulletEnabled val="1"/>
        </dgm:presLayoutVars>
      </dgm:prSet>
      <dgm:spPr/>
    </dgm:pt>
    <dgm:pt modelId="{0D1CDF2B-63C1-4975-9E19-2B82653E825A}" type="pres">
      <dgm:prSet presAssocID="{C6712937-A46E-4D42-98FB-3E90DFAD71A7}" presName="sibTrans" presStyleLbl="node1" presStyleIdx="0" presStyleCnt="2" custLinFactNeighborX="10011" custLinFactNeighborY="2185"/>
      <dgm:spPr/>
    </dgm:pt>
    <dgm:pt modelId="{E5A8B1EE-495F-4165-8D9E-895622466D69}" type="pres">
      <dgm:prSet presAssocID="{32F2CBBA-32FD-4C1D-AD33-0C0A80A17842}" presName="dummy" presStyleCnt="0"/>
      <dgm:spPr/>
    </dgm:pt>
    <dgm:pt modelId="{0C8D137A-61A8-4098-9F50-BF376BCBF74B}" type="pres">
      <dgm:prSet presAssocID="{32F2CBBA-32FD-4C1D-AD33-0C0A80A17842}" presName="node" presStyleLbl="revTx" presStyleIdx="1" presStyleCnt="2">
        <dgm:presLayoutVars>
          <dgm:bulletEnabled val="1"/>
        </dgm:presLayoutVars>
      </dgm:prSet>
      <dgm:spPr/>
    </dgm:pt>
    <dgm:pt modelId="{6DD8815E-0574-40D4-8F1E-BB901E78358A}" type="pres">
      <dgm:prSet presAssocID="{8876B917-D76C-4B27-B139-FD8CC180499C}" presName="sibTrans" presStyleLbl="node1" presStyleIdx="1" presStyleCnt="2" custLinFactNeighborX="5760" custLinFactNeighborY="-17561"/>
      <dgm:spPr/>
    </dgm:pt>
  </dgm:ptLst>
  <dgm:cxnLst>
    <dgm:cxn modelId="{5F8A7500-54E4-4A78-A14B-5B43F5A473F3}" type="presOf" srcId="{FE8B28B3-1043-4F47-8C5A-00361D982CC7}" destId="{B85A729B-E4DB-4DC5-9CEB-6E2F53E0E9ED}" srcOrd="0" destOrd="0" presId="urn:microsoft.com/office/officeart/2005/8/layout/cycle1"/>
    <dgm:cxn modelId="{FF73EF0A-13E3-4A36-A51D-2197A80D60B6}" type="presOf" srcId="{8876B917-D76C-4B27-B139-FD8CC180499C}" destId="{6DD8815E-0574-40D4-8F1E-BB901E78358A}" srcOrd="0" destOrd="0" presId="urn:microsoft.com/office/officeart/2005/8/layout/cycle1"/>
    <dgm:cxn modelId="{1CAD4030-3934-4734-A8C5-22302746872C}" type="presOf" srcId="{947DC1EC-3BF2-4429-AE2B-653CFE4A85E1}" destId="{6CC95C1D-12B5-42BB-A040-627307E20F67}" srcOrd="0" destOrd="0" presId="urn:microsoft.com/office/officeart/2005/8/layout/cycle1"/>
    <dgm:cxn modelId="{6D5B685B-BC98-4A01-AC83-6EEC313393D6}" srcId="{947DC1EC-3BF2-4429-AE2B-653CFE4A85E1}" destId="{FE8B28B3-1043-4F47-8C5A-00361D982CC7}" srcOrd="0" destOrd="0" parTransId="{73799548-F974-4F5F-BF25-48B2E6FC6E6D}" sibTransId="{C6712937-A46E-4D42-98FB-3E90DFAD71A7}"/>
    <dgm:cxn modelId="{12D1E664-5F84-4F54-AF12-D1BD3524FC31}" srcId="{947DC1EC-3BF2-4429-AE2B-653CFE4A85E1}" destId="{32F2CBBA-32FD-4C1D-AD33-0C0A80A17842}" srcOrd="1" destOrd="0" parTransId="{1EED2397-529F-4AAD-B868-F838223D3872}" sibTransId="{8876B917-D76C-4B27-B139-FD8CC180499C}"/>
    <dgm:cxn modelId="{FF97806C-3875-44C9-887F-931560E6AD00}" type="presOf" srcId="{32F2CBBA-32FD-4C1D-AD33-0C0A80A17842}" destId="{0C8D137A-61A8-4098-9F50-BF376BCBF74B}" srcOrd="0" destOrd="0" presId="urn:microsoft.com/office/officeart/2005/8/layout/cycle1"/>
    <dgm:cxn modelId="{7B82CE79-A762-4B21-A438-A2EE2DFD2C13}" type="presOf" srcId="{C6712937-A46E-4D42-98FB-3E90DFAD71A7}" destId="{0D1CDF2B-63C1-4975-9E19-2B82653E825A}" srcOrd="0" destOrd="0" presId="urn:microsoft.com/office/officeart/2005/8/layout/cycle1"/>
    <dgm:cxn modelId="{79AF775B-3D43-49D4-8AE2-B2058B54362F}" type="presParOf" srcId="{6CC95C1D-12B5-42BB-A040-627307E20F67}" destId="{5CCCEA47-5B50-433D-8B7A-E82873CEBEE1}" srcOrd="0" destOrd="0" presId="urn:microsoft.com/office/officeart/2005/8/layout/cycle1"/>
    <dgm:cxn modelId="{9E8DF590-8C9F-4593-BBFF-6ABA23982CAD}" type="presParOf" srcId="{6CC95C1D-12B5-42BB-A040-627307E20F67}" destId="{B85A729B-E4DB-4DC5-9CEB-6E2F53E0E9ED}" srcOrd="1" destOrd="0" presId="urn:microsoft.com/office/officeart/2005/8/layout/cycle1"/>
    <dgm:cxn modelId="{DE1483EB-7776-405D-A935-0BF631EA4D76}" type="presParOf" srcId="{6CC95C1D-12B5-42BB-A040-627307E20F67}" destId="{0D1CDF2B-63C1-4975-9E19-2B82653E825A}" srcOrd="2" destOrd="0" presId="urn:microsoft.com/office/officeart/2005/8/layout/cycle1"/>
    <dgm:cxn modelId="{EFEB8724-2EFE-40F8-8895-6CB722AFAD8A}" type="presParOf" srcId="{6CC95C1D-12B5-42BB-A040-627307E20F67}" destId="{E5A8B1EE-495F-4165-8D9E-895622466D69}" srcOrd="3" destOrd="0" presId="urn:microsoft.com/office/officeart/2005/8/layout/cycle1"/>
    <dgm:cxn modelId="{98D71A69-0362-423D-96B3-2D593C2813AA}" type="presParOf" srcId="{6CC95C1D-12B5-42BB-A040-627307E20F67}" destId="{0C8D137A-61A8-4098-9F50-BF376BCBF74B}" srcOrd="4" destOrd="0" presId="urn:microsoft.com/office/officeart/2005/8/layout/cycle1"/>
    <dgm:cxn modelId="{F338107C-E811-4240-81E5-7159EEF6A67D}" type="presParOf" srcId="{6CC95C1D-12B5-42BB-A040-627307E20F67}" destId="{6DD8815E-0574-40D4-8F1E-BB901E78358A}" srcOrd="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B82E3-8340-4EF7-AB74-4BBE5A06BD34}">
      <dsp:nvSpPr>
        <dsp:cNvPr id="0" name=""/>
        <dsp:cNvSpPr/>
      </dsp:nvSpPr>
      <dsp:spPr>
        <a:xfrm>
          <a:off x="0" y="212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CFF3B-64E5-4B6F-B997-4E9494994B12}">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i="1" kern="1200" dirty="0">
              <a:solidFill>
                <a:schemeClr val="bg1"/>
              </a:solidFill>
            </a:rPr>
            <a:t>‘How to Be a Latvian’: </a:t>
          </a:r>
          <a:r>
            <a:rPr lang="en-GB" sz="2400" kern="1200" dirty="0">
              <a:solidFill>
                <a:schemeClr val="bg1"/>
              </a:solidFill>
            </a:rPr>
            <a:t>a </a:t>
          </a:r>
          <a:r>
            <a:rPr lang="en-GB" sz="2400" kern="1200" dirty="0">
              <a:solidFill>
                <a:schemeClr val="bg1"/>
              </a:solidFill>
              <a:highlight>
                <a:srgbClr val="C0C0C0"/>
              </a:highlight>
            </a:rPr>
            <a:t>self-exploratory</a:t>
          </a:r>
          <a:r>
            <a:rPr lang="en-GB" sz="2400" kern="1200" dirty="0">
              <a:solidFill>
                <a:schemeClr val="bg1"/>
              </a:solidFill>
            </a:rPr>
            <a:t> performance exploring cultural stereotypes and intergenerational trauma. </a:t>
          </a:r>
          <a:endParaRPr lang="en-US" sz="2400" kern="1200" dirty="0">
            <a:solidFill>
              <a:schemeClr val="bg1"/>
            </a:solidFill>
          </a:endParaRPr>
        </a:p>
      </dsp:txBody>
      <dsp:txXfrm>
        <a:off x="0" y="2124"/>
        <a:ext cx="10515600" cy="1449029"/>
      </dsp:txXfrm>
    </dsp:sp>
    <dsp:sp modelId="{F37EBCFB-07BF-477E-8DE2-A5B5535F0DF9}">
      <dsp:nvSpPr>
        <dsp:cNvPr id="0" name=""/>
        <dsp:cNvSpPr/>
      </dsp:nvSpPr>
      <dsp:spPr>
        <a:xfrm>
          <a:off x="0" y="145115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F1FDD-4C3B-433F-B4BF-9EE78549B921}">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bg1"/>
              </a:solidFill>
            </a:rPr>
            <a:t>The werewolf—</a:t>
          </a:r>
          <a:r>
            <a:rPr lang="en-GB" sz="2400" kern="1200" dirty="0" err="1">
              <a:solidFill>
                <a:schemeClr val="bg1"/>
              </a:solidFill>
            </a:rPr>
            <a:t>v</a:t>
          </a:r>
          <a:r>
            <a:rPr lang="en-GB" sz="2400" i="1" kern="1200" dirty="0" err="1">
              <a:solidFill>
                <a:schemeClr val="bg1"/>
              </a:solidFill>
            </a:rPr>
            <a:t>ilkatis</a:t>
          </a:r>
          <a:r>
            <a:rPr lang="en-GB" sz="2400" kern="1200" dirty="0">
              <a:solidFill>
                <a:schemeClr val="bg1"/>
              </a:solidFill>
            </a:rPr>
            <a:t> in Latvian— unearths the complex boundaries between the civilised self and the ‘inner beast’ </a:t>
          </a:r>
          <a:r>
            <a:rPr lang="en-GB" sz="1800" kern="1200" dirty="0">
              <a:solidFill>
                <a:schemeClr val="bg1"/>
              </a:solidFill>
            </a:rPr>
            <a:t>(Bourgault du Coudray, 2006). </a:t>
          </a:r>
          <a:r>
            <a:rPr lang="en-GB" sz="2400" kern="1200" dirty="0">
              <a:solidFill>
                <a:schemeClr val="bg1"/>
              </a:solidFill>
            </a:rPr>
            <a:t>It also reveals themes of defiance, justice</a:t>
          </a:r>
          <a:r>
            <a:rPr lang="lv-LV" sz="2400" kern="1200" dirty="0">
              <a:solidFill>
                <a:schemeClr val="bg1"/>
              </a:solidFill>
            </a:rPr>
            <a:t>,</a:t>
          </a:r>
          <a:r>
            <a:rPr lang="en-GB" sz="2400" kern="1200" dirty="0">
              <a:solidFill>
                <a:schemeClr val="bg1"/>
              </a:solidFill>
            </a:rPr>
            <a:t> and empowerment</a:t>
          </a:r>
          <a:r>
            <a:rPr lang="lv-LV" sz="2400" kern="1200" dirty="0">
              <a:solidFill>
                <a:schemeClr val="bg1"/>
              </a:solidFill>
            </a:rPr>
            <a:t> </a:t>
          </a:r>
          <a:r>
            <a:rPr lang="en-GB" sz="1800" kern="1200" dirty="0">
              <a:solidFill>
                <a:schemeClr val="bg1"/>
              </a:solidFill>
            </a:rPr>
            <a:t>(</a:t>
          </a:r>
          <a:r>
            <a:rPr lang="en-GB" sz="1800" kern="1200" dirty="0" err="1">
              <a:solidFill>
                <a:schemeClr val="bg1"/>
              </a:solidFill>
            </a:rPr>
            <a:t>Nitsun</a:t>
          </a:r>
          <a:r>
            <a:rPr lang="en-GB" sz="1800" kern="1200" dirty="0">
              <a:solidFill>
                <a:schemeClr val="bg1"/>
              </a:solidFill>
            </a:rPr>
            <a:t>, 2015).</a:t>
          </a:r>
          <a:endParaRPr lang="en-US" sz="2400" kern="1200" dirty="0">
            <a:solidFill>
              <a:schemeClr val="bg1"/>
            </a:solidFill>
          </a:endParaRPr>
        </a:p>
      </dsp:txBody>
      <dsp:txXfrm>
        <a:off x="0" y="1451154"/>
        <a:ext cx="10515600" cy="1449029"/>
      </dsp:txXfrm>
    </dsp:sp>
    <dsp:sp modelId="{D9DD6212-90E1-4061-AA0B-718DD7651590}">
      <dsp:nvSpPr>
        <dsp:cNvPr id="0" name=""/>
        <dsp:cNvSpPr/>
      </dsp:nvSpPr>
      <dsp:spPr>
        <a:xfrm>
          <a:off x="0" y="2900183"/>
          <a:ext cx="10515600"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AEA61-8986-4E02-A7DF-40956826EC37}">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bg1"/>
              </a:solidFill>
            </a:rPr>
            <a:t>In the context of dramatherapy, the werewolf facilitates transformation, integration, and a deeper self-understanding, here explored throughout folklore </a:t>
          </a:r>
          <a:r>
            <a:rPr lang="en-GB" sz="1800" kern="1200" dirty="0">
              <a:solidFill>
                <a:schemeClr val="bg1"/>
              </a:solidFill>
            </a:rPr>
            <a:t>(</a:t>
          </a:r>
          <a:r>
            <a:rPr lang="en-GB" sz="1800" kern="1200" dirty="0" err="1">
              <a:solidFill>
                <a:schemeClr val="bg1"/>
              </a:solidFill>
            </a:rPr>
            <a:t>Kursīte</a:t>
          </a:r>
          <a:r>
            <a:rPr lang="en-GB" sz="1800" kern="1200" dirty="0">
              <a:solidFill>
                <a:schemeClr val="bg1"/>
              </a:solidFill>
            </a:rPr>
            <a:t>, 1996)  </a:t>
          </a:r>
          <a:r>
            <a:rPr lang="en-GB" sz="2400" kern="1200" dirty="0">
              <a:solidFill>
                <a:schemeClr val="bg1"/>
              </a:solidFill>
            </a:rPr>
            <a:t>and history </a:t>
          </a:r>
          <a:r>
            <a:rPr lang="en-GB" sz="1800" kern="1200" dirty="0">
              <a:solidFill>
                <a:schemeClr val="bg1"/>
              </a:solidFill>
            </a:rPr>
            <a:t>(Zemzaris,1939). </a:t>
          </a:r>
          <a:endParaRPr lang="en-US" sz="2400" kern="1200" dirty="0">
            <a:solidFill>
              <a:schemeClr val="bg1"/>
            </a:solidFill>
          </a:endParaRPr>
        </a:p>
      </dsp:txBody>
      <dsp:txXfrm>
        <a:off x="0" y="2900183"/>
        <a:ext cx="10515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05D60-A380-45C7-AFDC-938B0F7A7732}">
      <dsp:nvSpPr>
        <dsp:cNvPr id="0" name=""/>
        <dsp:cNvSpPr/>
      </dsp:nvSpPr>
      <dsp:spPr>
        <a:xfrm>
          <a:off x="4064" y="437851"/>
          <a:ext cx="4708396" cy="297608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24E8194-0C34-4EA5-ACC2-8084458B89B8}">
      <dsp:nvSpPr>
        <dsp:cNvPr id="0" name=""/>
        <dsp:cNvSpPr/>
      </dsp:nvSpPr>
      <dsp:spPr>
        <a:xfrm>
          <a:off x="474905" y="885149"/>
          <a:ext cx="4708396" cy="297608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With striking imagery, Latvian poet Knuts </a:t>
          </a:r>
          <a:r>
            <a:rPr lang="en-GB" sz="2400" kern="1200" dirty="0" err="1"/>
            <a:t>Skujenieks</a:t>
          </a:r>
          <a:r>
            <a:rPr lang="en-GB" sz="2400" kern="1200" dirty="0"/>
            <a:t> evokes the figure of the </a:t>
          </a:r>
          <a:r>
            <a:rPr lang="en-GB" sz="2400" kern="1200" dirty="0" err="1"/>
            <a:t>v</a:t>
          </a:r>
          <a:r>
            <a:rPr lang="en-GB" sz="2400" i="1" kern="1200" dirty="0" err="1"/>
            <a:t>ilkatis</a:t>
          </a:r>
          <a:r>
            <a:rPr lang="en-GB" sz="2400" kern="1200" dirty="0"/>
            <a:t>—though not explicitly—in the line: </a:t>
          </a:r>
          <a:r>
            <a:rPr lang="en-GB" sz="2400" i="1" kern="1200" dirty="0"/>
            <a:t>“</a:t>
          </a:r>
          <a:r>
            <a:rPr lang="en-GB" sz="2400" i="1" kern="1200" dirty="0" err="1"/>
            <a:t>dienu</a:t>
          </a:r>
          <a:r>
            <a:rPr lang="en-GB" sz="2400" i="1" kern="1200" dirty="0"/>
            <a:t> </a:t>
          </a:r>
          <a:r>
            <a:rPr lang="en-GB" sz="2400" i="1" kern="1200" dirty="0" err="1"/>
            <a:t>cilvēks</a:t>
          </a:r>
          <a:r>
            <a:rPr lang="en-GB" sz="2400" i="1" kern="1200" dirty="0"/>
            <a:t>, </a:t>
          </a:r>
          <a:r>
            <a:rPr lang="en-GB" sz="2400" i="1" kern="1200" dirty="0" err="1"/>
            <a:t>nakti</a:t>
          </a:r>
          <a:r>
            <a:rPr lang="en-GB" sz="2400" i="1" kern="1200" dirty="0"/>
            <a:t> </a:t>
          </a:r>
          <a:r>
            <a:rPr lang="en-GB" sz="2400" i="1" kern="1200" dirty="0" err="1"/>
            <a:t>pelēks</a:t>
          </a:r>
          <a:r>
            <a:rPr lang="en-GB" sz="2400" i="1" kern="1200" dirty="0"/>
            <a:t> </a:t>
          </a:r>
          <a:r>
            <a:rPr lang="en-GB" sz="2400" i="1" kern="1200" dirty="0" err="1"/>
            <a:t>vilks</a:t>
          </a:r>
          <a:r>
            <a:rPr lang="en-GB" sz="2400" i="1" kern="1200" dirty="0"/>
            <a:t>” (“a man by day, a grey wolf by night”</a:t>
          </a:r>
          <a:r>
            <a:rPr lang="en-GB" sz="2400" kern="1200" dirty="0"/>
            <a:t>) </a:t>
          </a:r>
          <a:r>
            <a:rPr lang="en-GB" sz="1800" kern="1200" dirty="0"/>
            <a:t>(</a:t>
          </a:r>
          <a:r>
            <a:rPr lang="en-GB" sz="1800" kern="1200" dirty="0" err="1"/>
            <a:t>Skujenieks</a:t>
          </a:r>
          <a:r>
            <a:rPr lang="en-GB" sz="1800" kern="1200" dirty="0"/>
            <a:t>, 1986, p.73).</a:t>
          </a:r>
        </a:p>
      </dsp:txBody>
      <dsp:txXfrm>
        <a:off x="562071" y="972315"/>
        <a:ext cx="4534064" cy="2801749"/>
      </dsp:txXfrm>
    </dsp:sp>
    <dsp:sp modelId="{B40E1D6A-59B5-40F0-8AF1-AC0AC08642AD}">
      <dsp:nvSpPr>
        <dsp:cNvPr id="0" name=""/>
        <dsp:cNvSpPr/>
      </dsp:nvSpPr>
      <dsp:spPr>
        <a:xfrm>
          <a:off x="5654141" y="463979"/>
          <a:ext cx="4386553" cy="295953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F767E31-A88A-4982-8B71-EE4AB8B52FF8}">
      <dsp:nvSpPr>
        <dsp:cNvPr id="0" name=""/>
        <dsp:cNvSpPr/>
      </dsp:nvSpPr>
      <dsp:spPr>
        <a:xfrm>
          <a:off x="6124981" y="911277"/>
          <a:ext cx="4386553" cy="295953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poem speaks of a fated thirst: an archetypal pull between what is socially visible and what lies hidden, revealing a deep </a:t>
          </a:r>
          <a:r>
            <a:rPr lang="en-US" sz="2400" kern="1200" dirty="0">
              <a:highlight>
                <a:srgbClr val="00FF00"/>
              </a:highlight>
            </a:rPr>
            <a:t>impulse</a:t>
          </a:r>
          <a:r>
            <a:rPr lang="en-US" sz="2400" kern="1200" dirty="0"/>
            <a:t> to reconcile fragmented aspects of the self.</a:t>
          </a:r>
        </a:p>
      </dsp:txBody>
      <dsp:txXfrm>
        <a:off x="6211663" y="997959"/>
        <a:ext cx="4213189" cy="27861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7F9FD-71C8-4091-801E-41F8C4618394}">
      <dsp:nvSpPr>
        <dsp:cNvPr id="0" name=""/>
        <dsp:cNvSpPr/>
      </dsp:nvSpPr>
      <dsp:spPr>
        <a:xfrm>
          <a:off x="0" y="136706"/>
          <a:ext cx="6734870" cy="47911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In the </a:t>
          </a:r>
          <a:r>
            <a:rPr lang="en-GB" sz="2000" i="1" kern="1200" dirty="0"/>
            <a:t>Epic of Gilgamesh</a:t>
          </a:r>
          <a:r>
            <a:rPr lang="en-GB" sz="2000" kern="1200" dirty="0"/>
            <a:t>, the goddess Ishtar transforms her shepherd lover into a wolf </a:t>
          </a:r>
          <a:r>
            <a:rPr lang="en-GB" sz="1600" kern="1200" dirty="0"/>
            <a:t>(Dalley, 1998).</a:t>
          </a:r>
        </a:p>
        <a:p>
          <a:pPr marL="0" lvl="0" indent="0" algn="l" defTabSz="889000">
            <a:lnSpc>
              <a:spcPct val="90000"/>
            </a:lnSpc>
            <a:spcBef>
              <a:spcPct val="0"/>
            </a:spcBef>
            <a:spcAft>
              <a:spcPct val="35000"/>
            </a:spcAft>
            <a:buNone/>
          </a:pPr>
          <a:r>
            <a:rPr lang="en-GB" sz="2000" kern="1200" dirty="0"/>
            <a:t>In Lycia, Zeus was worshipped in wolf form, reflecting archaic rituals steeped in</a:t>
          </a:r>
          <a:r>
            <a:rPr lang="en-GB" sz="2000" kern="1200" dirty="0">
              <a:highlight>
                <a:srgbClr val="0000FF"/>
              </a:highlight>
            </a:rPr>
            <a:t> cannibalism </a:t>
          </a:r>
          <a:r>
            <a:rPr lang="en-GB" sz="2000" kern="1200" dirty="0"/>
            <a:t>and human sacrifice </a:t>
          </a:r>
          <a:r>
            <a:rPr lang="en-GB" sz="1600" kern="1200" dirty="0"/>
            <a:t>(Beresford, 2013). </a:t>
          </a:r>
        </a:p>
        <a:p>
          <a:pPr marL="0" lvl="0" indent="0" algn="l" defTabSz="889000">
            <a:lnSpc>
              <a:spcPct val="90000"/>
            </a:lnSpc>
            <a:spcBef>
              <a:spcPct val="0"/>
            </a:spcBef>
            <a:spcAft>
              <a:spcPct val="35000"/>
            </a:spcAft>
            <a:buNone/>
          </a:pPr>
          <a:r>
            <a:rPr lang="en-GB" sz="2000" kern="1200" dirty="0"/>
            <a:t>Apollo and his sister Artemis, too, bore lupine associations. Their mother, Leto, became a she-wolf to protect her children—an image echoed in werewolf lore, where female transformations evoke themes of power, protection, birth, and rebirth </a:t>
          </a:r>
          <a:r>
            <a:rPr lang="en-GB" sz="1600" kern="1200" dirty="0"/>
            <a:t>(Gimbutas and Dexter, 2001; Priest, 2015; </a:t>
          </a:r>
          <a:r>
            <a:rPr lang="en-GB" sz="1600" kern="1200" dirty="0" err="1"/>
            <a:t>Šuvcāne</a:t>
          </a:r>
          <a:r>
            <a:rPr lang="en-GB" sz="1600" kern="1200" dirty="0"/>
            <a:t>, 2003). </a:t>
          </a:r>
        </a:p>
        <a:p>
          <a:pPr marL="0" lvl="0" indent="0" algn="l" defTabSz="889000">
            <a:lnSpc>
              <a:spcPct val="90000"/>
            </a:lnSpc>
            <a:spcBef>
              <a:spcPct val="0"/>
            </a:spcBef>
            <a:spcAft>
              <a:spcPct val="35000"/>
            </a:spcAft>
            <a:buNone/>
          </a:pPr>
          <a:r>
            <a:rPr lang="en-GB" sz="2000" kern="1200" dirty="0"/>
            <a:t>The tale of Romulus and Remus, suckled by a she-wolf, further cements the wolf as a dual symbol of ferocity and nurture, central to the mythic foundations of Rome.</a:t>
          </a:r>
        </a:p>
      </dsp:txBody>
      <dsp:txXfrm>
        <a:off x="233885" y="370591"/>
        <a:ext cx="6267100" cy="4323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374B6-A45D-462A-A038-80366A1E23AF}">
      <dsp:nvSpPr>
        <dsp:cNvPr id="0" name=""/>
        <dsp:cNvSpPr/>
      </dsp:nvSpPr>
      <dsp:spPr>
        <a:xfrm>
          <a:off x="0" y="0"/>
          <a:ext cx="6119741" cy="14149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 Latvian folklore, wolves are revered as sacred messengers and guardians of divine law, sometimes known as God’s Hounds </a:t>
          </a:r>
          <a:r>
            <a:rPr lang="en-GB" sz="1200" kern="1200" dirty="0"/>
            <a:t>(</a:t>
          </a:r>
          <a:r>
            <a:rPr lang="en-GB" sz="1200" kern="1200" dirty="0" err="1"/>
            <a:t>Reidzāne</a:t>
          </a:r>
          <a:r>
            <a:rPr lang="en-GB" sz="1200" kern="1200" dirty="0"/>
            <a:t>, 2019; </a:t>
          </a:r>
          <a:r>
            <a:rPr lang="en-GB" sz="1200" kern="1200" dirty="0" err="1"/>
            <a:t>Stauga</a:t>
          </a:r>
          <a:r>
            <a:rPr lang="en-GB" sz="1200" kern="1200" dirty="0"/>
            <a:t>, 2011). </a:t>
          </a:r>
          <a:r>
            <a:rPr lang="en-GB" sz="1600" kern="1200" dirty="0"/>
            <a:t>They embody masculine sexual energy and, alongside the goat, represent the cyclical interplay of light and darkness </a:t>
          </a:r>
          <a:r>
            <a:rPr lang="en-GB" sz="1200" kern="1200" dirty="0"/>
            <a:t>(</a:t>
          </a:r>
          <a:r>
            <a:rPr lang="en-GB" sz="1200" kern="1200" dirty="0" err="1"/>
            <a:t>Dainuskapis</a:t>
          </a:r>
          <a:r>
            <a:rPr lang="en-GB" sz="1200" kern="1200" dirty="0"/>
            <a:t>, 2025).</a:t>
          </a:r>
          <a:endParaRPr lang="en-US" sz="1600" kern="1200" dirty="0"/>
        </a:p>
      </dsp:txBody>
      <dsp:txXfrm>
        <a:off x="41441" y="41441"/>
        <a:ext cx="4592940" cy="1332031"/>
      </dsp:txXfrm>
    </dsp:sp>
    <dsp:sp modelId="{4021C9E2-E598-4D7A-B263-B82DA4ACD664}">
      <dsp:nvSpPr>
        <dsp:cNvPr id="0" name=""/>
        <dsp:cNvSpPr/>
      </dsp:nvSpPr>
      <dsp:spPr>
        <a:xfrm>
          <a:off x="539977" y="1650732"/>
          <a:ext cx="6119741" cy="14149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Transformation into a werewolf is described in folk instructions as requiring the removal of clothing and crawling through a hollow or arched tree or its roots. </a:t>
          </a:r>
          <a:r>
            <a:rPr lang="en-GB" sz="1600" kern="1200" dirty="0" err="1"/>
            <a:t>Kursīte</a:t>
          </a:r>
          <a:r>
            <a:rPr lang="en-GB" sz="1600" kern="1200" dirty="0"/>
            <a:t> </a:t>
          </a:r>
          <a:r>
            <a:rPr lang="en-GB" sz="1400" kern="1200" dirty="0"/>
            <a:t>(</a:t>
          </a:r>
          <a:r>
            <a:rPr lang="en-GB" sz="1200" kern="1200" dirty="0"/>
            <a:t>1996</a:t>
          </a:r>
          <a:r>
            <a:rPr lang="en-GB" sz="1400" kern="1200" dirty="0"/>
            <a:t>) </a:t>
          </a:r>
          <a:r>
            <a:rPr lang="en-GB" sz="1600" kern="1200" dirty="0"/>
            <a:t>links such “curved” forms with chaos, interpreting the act as symbolic death and </a:t>
          </a:r>
          <a:r>
            <a:rPr lang="en-GB" sz="1600" kern="1200" dirty="0">
              <a:highlight>
                <a:srgbClr val="808000"/>
              </a:highlight>
            </a:rPr>
            <a:t>initiation</a:t>
          </a:r>
          <a:r>
            <a:rPr lang="en-GB" sz="1600" kern="1200" dirty="0"/>
            <a:t>. </a:t>
          </a:r>
          <a:endParaRPr lang="en-US" sz="1600" kern="1200" dirty="0"/>
        </a:p>
      </dsp:txBody>
      <dsp:txXfrm>
        <a:off x="581418" y="1692173"/>
        <a:ext cx="4577188" cy="1332031"/>
      </dsp:txXfrm>
    </dsp:sp>
    <dsp:sp modelId="{7CADEA9C-A94B-4061-9366-F81E1B78EA9A}">
      <dsp:nvSpPr>
        <dsp:cNvPr id="0" name=""/>
        <dsp:cNvSpPr/>
      </dsp:nvSpPr>
      <dsp:spPr>
        <a:xfrm>
          <a:off x="1079954" y="3301465"/>
          <a:ext cx="6119741" cy="14149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Werewolves frequently appear in folktales as true events,  naming the individual, witnesses, location, and time. Some even mention the werewolf’s grave, weighed with stones to prevent its return </a:t>
          </a:r>
          <a:r>
            <a:rPr lang="en-GB" sz="1200" kern="1200" dirty="0"/>
            <a:t>(</a:t>
          </a:r>
          <a:r>
            <a:rPr lang="en-GB" sz="1200" kern="1200" dirty="0" err="1"/>
            <a:t>Šuvcāne</a:t>
          </a:r>
          <a:r>
            <a:rPr lang="en-GB" sz="1200" kern="1200" dirty="0"/>
            <a:t>, 2003).</a:t>
          </a:r>
          <a:endParaRPr lang="en-US" sz="1600" kern="1200" dirty="0"/>
        </a:p>
      </dsp:txBody>
      <dsp:txXfrm>
        <a:off x="1121395" y="3342906"/>
        <a:ext cx="4577188" cy="1332031"/>
      </dsp:txXfrm>
    </dsp:sp>
    <dsp:sp modelId="{3A602C2C-B6CF-46A8-A270-B4A3CB042F5C}">
      <dsp:nvSpPr>
        <dsp:cNvPr id="0" name=""/>
        <dsp:cNvSpPr/>
      </dsp:nvSpPr>
      <dsp:spPr>
        <a:xfrm>
          <a:off x="5200047" y="1072976"/>
          <a:ext cx="919693" cy="91969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406978" y="1072976"/>
        <a:ext cx="505831" cy="692069"/>
      </dsp:txXfrm>
    </dsp:sp>
    <dsp:sp modelId="{FEABF061-C6E0-45D9-9F8B-0FDB3F2CE676}">
      <dsp:nvSpPr>
        <dsp:cNvPr id="0" name=""/>
        <dsp:cNvSpPr/>
      </dsp:nvSpPr>
      <dsp:spPr>
        <a:xfrm>
          <a:off x="5740024" y="2714276"/>
          <a:ext cx="919693" cy="91969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946955" y="2714276"/>
        <a:ext cx="505831" cy="6920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A729B-E4DB-4DC5-9CEB-6E2F53E0E9ED}">
      <dsp:nvSpPr>
        <dsp:cNvPr id="0" name=""/>
        <dsp:cNvSpPr/>
      </dsp:nvSpPr>
      <dsp:spPr>
        <a:xfrm>
          <a:off x="3523190" y="1125165"/>
          <a:ext cx="2133729" cy="213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l" defTabSz="466725">
            <a:lnSpc>
              <a:spcPct val="90000"/>
            </a:lnSpc>
            <a:spcBef>
              <a:spcPct val="0"/>
            </a:spcBef>
            <a:spcAft>
              <a:spcPct val="35000"/>
            </a:spcAft>
            <a:buNone/>
          </a:pPr>
          <a:r>
            <a:rPr lang="en-GB" sz="1050" kern="1200" dirty="0"/>
            <a:t>The </a:t>
          </a:r>
          <a:r>
            <a:rPr lang="en-GB" sz="1050" kern="1200" dirty="0">
              <a:highlight>
                <a:srgbClr val="00FFFF"/>
              </a:highlight>
            </a:rPr>
            <a:t>female werewolf </a:t>
          </a:r>
          <a:r>
            <a:rPr lang="en-GB" sz="1050" kern="1200" dirty="0"/>
            <a:t>is an emblematic figure in Latvian culture. Two notable plays named ‘</a:t>
          </a:r>
          <a:r>
            <a:rPr lang="en-GB" sz="1050" i="1" kern="1200" dirty="0" err="1"/>
            <a:t>Vilkate</a:t>
          </a:r>
          <a:r>
            <a:rPr lang="en-GB" sz="1050" kern="1200" dirty="0"/>
            <a:t>’—one by Aina </a:t>
          </a:r>
          <a:r>
            <a:rPr lang="en-GB" sz="1050" kern="1200" dirty="0" err="1"/>
            <a:t>Neboisa</a:t>
          </a:r>
          <a:r>
            <a:rPr lang="en-GB" sz="1050" kern="1200" dirty="0"/>
            <a:t> (</a:t>
          </a:r>
          <a:r>
            <a:rPr lang="en-GB" sz="800" kern="1200" dirty="0" err="1"/>
            <a:t>Zagarins</a:t>
          </a:r>
          <a:r>
            <a:rPr lang="en-GB" sz="800" kern="1200" dirty="0"/>
            <a:t>, 2025</a:t>
          </a:r>
          <a:r>
            <a:rPr lang="en-GB" sz="1050" kern="1200" dirty="0"/>
            <a:t>), another written by the Estonian playwright August </a:t>
          </a:r>
          <a:r>
            <a:rPr lang="en-GB" sz="1050" kern="1200" dirty="0" err="1"/>
            <a:t>Kitzberg</a:t>
          </a:r>
          <a:r>
            <a:rPr lang="en-GB" sz="1050" kern="1200" dirty="0"/>
            <a:t> (</a:t>
          </a:r>
          <a:r>
            <a:rPr lang="en-GB" sz="800" kern="1200" dirty="0"/>
            <a:t>Straumanis,1979</a:t>
          </a:r>
          <a:r>
            <a:rPr lang="en-GB" sz="1050" kern="1200" dirty="0"/>
            <a:t>) but frequently staged in Latvia—and the novel ‘</a:t>
          </a:r>
          <a:r>
            <a:rPr lang="en-GB" sz="1050" i="1" kern="1200" dirty="0"/>
            <a:t>The Heiress of </a:t>
          </a:r>
          <a:r>
            <a:rPr lang="en-GB" sz="1050" i="1" kern="1200" dirty="0" err="1"/>
            <a:t>Vilkači</a:t>
          </a:r>
          <a:r>
            <a:rPr lang="en-GB" sz="1050" kern="1200" dirty="0"/>
            <a:t>’ (</a:t>
          </a:r>
          <a:r>
            <a:rPr lang="en-GB" sz="800" kern="1200" dirty="0" err="1"/>
            <a:t>Leimane</a:t>
          </a:r>
          <a:r>
            <a:rPr lang="en-GB" sz="800" kern="1200" dirty="0"/>
            <a:t>, 2012</a:t>
          </a:r>
          <a:r>
            <a:rPr lang="en-GB" sz="1050" kern="1200" dirty="0"/>
            <a:t>), which has also been adapted into a film, reflect the enduring fascination with this figure in Latvian cultural imagination</a:t>
          </a:r>
          <a:r>
            <a:rPr lang="en-GB" sz="1000" kern="1200" dirty="0"/>
            <a:t>.</a:t>
          </a:r>
        </a:p>
      </dsp:txBody>
      <dsp:txXfrm>
        <a:off x="3523190" y="1125165"/>
        <a:ext cx="2133729" cy="2133729"/>
      </dsp:txXfrm>
    </dsp:sp>
    <dsp:sp modelId="{0D1CDF2B-63C1-4975-9E19-2B82653E825A}">
      <dsp:nvSpPr>
        <dsp:cNvPr id="0" name=""/>
        <dsp:cNvSpPr/>
      </dsp:nvSpPr>
      <dsp:spPr>
        <a:xfrm>
          <a:off x="1095464" y="95701"/>
          <a:ext cx="4384248" cy="4384248"/>
        </a:xfrm>
        <a:prstGeom prst="circularArrow">
          <a:avLst>
            <a:gd name="adj1" fmla="val 9490"/>
            <a:gd name="adj2" fmla="val 685637"/>
            <a:gd name="adj3" fmla="val 7847451"/>
            <a:gd name="adj4" fmla="val 2266911"/>
            <a:gd name="adj5" fmla="val 1107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C8D137A-61A8-4098-9F50-BF376BCBF74B}">
      <dsp:nvSpPr>
        <dsp:cNvPr id="0" name=""/>
        <dsp:cNvSpPr/>
      </dsp:nvSpPr>
      <dsp:spPr>
        <a:xfrm>
          <a:off x="40442" y="1125165"/>
          <a:ext cx="2133729" cy="213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l" defTabSz="466725">
            <a:lnSpc>
              <a:spcPct val="90000"/>
            </a:lnSpc>
            <a:spcBef>
              <a:spcPct val="0"/>
            </a:spcBef>
            <a:spcAft>
              <a:spcPct val="35000"/>
            </a:spcAft>
            <a:buNone/>
          </a:pPr>
          <a:r>
            <a:rPr lang="en-GB" sz="1050" kern="1200" dirty="0"/>
            <a:t>The main characters are strong, free-spirited women (</a:t>
          </a:r>
          <a:r>
            <a:rPr lang="en-GB" sz="800" kern="1200" dirty="0"/>
            <a:t>Gimbutas and Dexter, 2001</a:t>
          </a:r>
          <a:r>
            <a:rPr lang="en-GB" sz="1050" kern="1200" dirty="0"/>
            <a:t>). They are seen as outsiders—suspected of having “bad blood” (</a:t>
          </a:r>
          <a:r>
            <a:rPr lang="en-GB" sz="800" kern="1200" dirty="0"/>
            <a:t>Chollet, 2022</a:t>
          </a:r>
          <a:r>
            <a:rPr lang="en-GB" sz="1050" kern="1200" dirty="0"/>
            <a:t>). What else could explain their refusal to submit to the patriarchal and superstitious norms of rural society?</a:t>
          </a:r>
        </a:p>
        <a:p>
          <a:pPr marL="0" lvl="0" indent="0" algn="l" defTabSz="466725">
            <a:lnSpc>
              <a:spcPct val="90000"/>
            </a:lnSpc>
            <a:spcBef>
              <a:spcPct val="0"/>
            </a:spcBef>
            <a:spcAft>
              <a:spcPct val="35000"/>
            </a:spcAft>
            <a:buNone/>
          </a:pPr>
          <a:r>
            <a:rPr lang="en-GB" sz="1050" kern="1200" dirty="0"/>
            <a:t>
Although two stories end in tragedy, with the she-werewolves being subdued (</a:t>
          </a:r>
          <a:r>
            <a:rPr lang="en-GB" sz="800" kern="1200" dirty="0" err="1"/>
            <a:t>Zagarins</a:t>
          </a:r>
          <a:r>
            <a:rPr lang="en-GB" sz="800" kern="1200" dirty="0"/>
            <a:t>, 2025</a:t>
          </a:r>
          <a:r>
            <a:rPr lang="en-GB" sz="1050" kern="1200" dirty="0"/>
            <a:t>) or killed (</a:t>
          </a:r>
          <a:r>
            <a:rPr lang="en-GB" sz="800" kern="1200" dirty="0" err="1"/>
            <a:t>Strautmanis</a:t>
          </a:r>
          <a:r>
            <a:rPr lang="en-GB" sz="800" kern="1200" dirty="0"/>
            <a:t>, 1979</a:t>
          </a:r>
          <a:r>
            <a:rPr lang="en-GB" sz="1050" kern="1200" dirty="0"/>
            <a:t>), their resistance has a profound impact. Through their death, the community is compelled to reckon with its fear and cruelty, transforming its moral compass.</a:t>
          </a:r>
        </a:p>
        <a:p>
          <a:pPr marL="0" lvl="0" indent="0" algn="l" defTabSz="466725">
            <a:lnSpc>
              <a:spcPct val="90000"/>
            </a:lnSpc>
            <a:spcBef>
              <a:spcPct val="0"/>
            </a:spcBef>
            <a:spcAft>
              <a:spcPct val="35000"/>
            </a:spcAft>
            <a:buNone/>
          </a:pPr>
          <a:r>
            <a:rPr lang="en-GB" sz="1050" kern="1200" dirty="0"/>
            <a:t>
In this light, the women werewolves (</a:t>
          </a:r>
          <a:r>
            <a:rPr lang="en-GB" sz="800" kern="1200" dirty="0"/>
            <a:t>Priest, 2015</a:t>
          </a:r>
          <a:r>
            <a:rPr lang="en-GB" sz="1050" kern="1200" dirty="0"/>
            <a:t>) become sacrificial figures—not to uphold the status quo, but to ignite a more just and humane order</a:t>
          </a:r>
          <a:r>
            <a:rPr lang="en-GB" sz="700" kern="1200" dirty="0"/>
            <a:t>.</a:t>
          </a:r>
        </a:p>
      </dsp:txBody>
      <dsp:txXfrm>
        <a:off x="40442" y="1125165"/>
        <a:ext cx="2133729" cy="2133729"/>
      </dsp:txXfrm>
    </dsp:sp>
    <dsp:sp modelId="{6DD8815E-0574-40D4-8F1E-BB901E78358A}">
      <dsp:nvSpPr>
        <dsp:cNvPr id="0" name=""/>
        <dsp:cNvSpPr/>
      </dsp:nvSpPr>
      <dsp:spPr>
        <a:xfrm>
          <a:off x="909089" y="-770011"/>
          <a:ext cx="4384248" cy="4384248"/>
        </a:xfrm>
        <a:prstGeom prst="circularArrow">
          <a:avLst>
            <a:gd name="adj1" fmla="val 9490"/>
            <a:gd name="adj2" fmla="val 685637"/>
            <a:gd name="adj3" fmla="val 18647451"/>
            <a:gd name="adj4" fmla="val 13066911"/>
            <a:gd name="adj5" fmla="val 11072"/>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4E308-0BCA-43AB-8538-F00511B82ADC}" type="datetimeFigureOut">
              <a:rPr lang="en-GB" smtClean="0"/>
              <a:t>01/05/2025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17AC8-B5C9-4CA3-A84E-83C3780E7B82}" type="slidenum">
              <a:rPr lang="en-GB" smtClean="0"/>
              <a:t>‹#›</a:t>
            </a:fld>
            <a:endParaRPr lang="en-GB"/>
          </a:p>
        </p:txBody>
      </p:sp>
    </p:spTree>
    <p:extLst>
      <p:ext uri="{BB962C8B-B14F-4D97-AF65-F5344CB8AC3E}">
        <p14:creationId xmlns:p14="http://schemas.microsoft.com/office/powerpoint/2010/main" val="400642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17AC8-B5C9-4CA3-A84E-83C3780E7B82}" type="slidenum">
              <a:rPr lang="en-GB" smtClean="0"/>
              <a:t>1</a:t>
            </a:fld>
            <a:endParaRPr lang="en-GB"/>
          </a:p>
        </p:txBody>
      </p:sp>
    </p:spTree>
    <p:extLst>
      <p:ext uri="{BB962C8B-B14F-4D97-AF65-F5344CB8AC3E}">
        <p14:creationId xmlns:p14="http://schemas.microsoft.com/office/powerpoint/2010/main" val="139522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17AC8-B5C9-4CA3-A84E-83C3780E7B82}" type="slidenum">
              <a:rPr lang="en-GB" smtClean="0"/>
              <a:t>2</a:t>
            </a:fld>
            <a:endParaRPr lang="en-GB"/>
          </a:p>
        </p:txBody>
      </p:sp>
    </p:spTree>
    <p:extLst>
      <p:ext uri="{BB962C8B-B14F-4D97-AF65-F5344CB8AC3E}">
        <p14:creationId xmlns:p14="http://schemas.microsoft.com/office/powerpoint/2010/main" val="401387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17AC8-B5C9-4CA3-A84E-83C3780E7B82}" type="slidenum">
              <a:rPr lang="en-GB" smtClean="0"/>
              <a:t>4</a:t>
            </a:fld>
            <a:endParaRPr lang="en-GB"/>
          </a:p>
        </p:txBody>
      </p:sp>
    </p:spTree>
    <p:extLst>
      <p:ext uri="{BB962C8B-B14F-4D97-AF65-F5344CB8AC3E}">
        <p14:creationId xmlns:p14="http://schemas.microsoft.com/office/powerpoint/2010/main" val="69680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17AC8-B5C9-4CA3-A84E-83C3780E7B82}" type="slidenum">
              <a:rPr lang="en-GB" smtClean="0"/>
              <a:t>7</a:t>
            </a:fld>
            <a:endParaRPr lang="en-GB"/>
          </a:p>
        </p:txBody>
      </p:sp>
    </p:spTree>
    <p:extLst>
      <p:ext uri="{BB962C8B-B14F-4D97-AF65-F5344CB8AC3E}">
        <p14:creationId xmlns:p14="http://schemas.microsoft.com/office/powerpoint/2010/main" val="368747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17AC8-B5C9-4CA3-A84E-83C3780E7B82}" type="slidenum">
              <a:rPr lang="en-GB" smtClean="0"/>
              <a:t>8</a:t>
            </a:fld>
            <a:endParaRPr lang="en-GB"/>
          </a:p>
        </p:txBody>
      </p:sp>
    </p:spTree>
    <p:extLst>
      <p:ext uri="{BB962C8B-B14F-4D97-AF65-F5344CB8AC3E}">
        <p14:creationId xmlns:p14="http://schemas.microsoft.com/office/powerpoint/2010/main" val="4077261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B17AC8-B5C9-4CA3-A84E-83C3780E7B82}" type="slidenum">
              <a:rPr lang="en-GB" smtClean="0"/>
              <a:t>11</a:t>
            </a:fld>
            <a:endParaRPr lang="en-GB"/>
          </a:p>
        </p:txBody>
      </p:sp>
    </p:spTree>
    <p:extLst>
      <p:ext uri="{BB962C8B-B14F-4D97-AF65-F5344CB8AC3E}">
        <p14:creationId xmlns:p14="http://schemas.microsoft.com/office/powerpoint/2010/main" val="5895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B17AC8-B5C9-4CA3-A84E-83C3780E7B82}" type="slidenum">
              <a:rPr lang="en-GB" smtClean="0"/>
              <a:t>13</a:t>
            </a:fld>
            <a:endParaRPr lang="en-GB"/>
          </a:p>
        </p:txBody>
      </p:sp>
    </p:spTree>
    <p:extLst>
      <p:ext uri="{BB962C8B-B14F-4D97-AF65-F5344CB8AC3E}">
        <p14:creationId xmlns:p14="http://schemas.microsoft.com/office/powerpoint/2010/main" val="63834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B17AC8-B5C9-4CA3-A84E-83C3780E7B82}" type="slidenum">
              <a:rPr lang="en-GB" smtClean="0"/>
              <a:t>15</a:t>
            </a:fld>
            <a:endParaRPr lang="en-GB"/>
          </a:p>
        </p:txBody>
      </p:sp>
    </p:spTree>
    <p:extLst>
      <p:ext uri="{BB962C8B-B14F-4D97-AF65-F5344CB8AC3E}">
        <p14:creationId xmlns:p14="http://schemas.microsoft.com/office/powerpoint/2010/main" val="221221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2DC8-94E2-3078-8BDE-590EBCFEB1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19AB89-B4D8-462D-123A-D253AC313F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490A22-8039-8798-90C0-A390051206CD}"/>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5" name="Footer Placeholder 4">
            <a:extLst>
              <a:ext uri="{FF2B5EF4-FFF2-40B4-BE49-F238E27FC236}">
                <a16:creationId xmlns:a16="http://schemas.microsoft.com/office/drawing/2014/main" id="{5FA6CF20-233A-7285-4EA2-2E45B7ED5E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06AC58-3611-487A-6FDD-11F246B8D9D0}"/>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1342474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156C-D4FB-C994-F656-3D139D624D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3F6620-9268-52D4-BBF9-69CE5F1810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6AA966-FECC-6224-BE80-D837BC72F6B1}"/>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5" name="Footer Placeholder 4">
            <a:extLst>
              <a:ext uri="{FF2B5EF4-FFF2-40B4-BE49-F238E27FC236}">
                <a16:creationId xmlns:a16="http://schemas.microsoft.com/office/drawing/2014/main" id="{8ACC019E-C73E-3906-2E0F-0F4B72772D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EE4262-5119-F089-E355-E72AE4D18B6D}"/>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5479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2CF770-6C5D-98B2-6F97-53292044DF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A06ABA-0C4E-7DF9-8F0F-86935240E3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B6A0C9-549D-4DED-1647-2A7B4E5BB0E0}"/>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5" name="Footer Placeholder 4">
            <a:extLst>
              <a:ext uri="{FF2B5EF4-FFF2-40B4-BE49-F238E27FC236}">
                <a16:creationId xmlns:a16="http://schemas.microsoft.com/office/drawing/2014/main" id="{CC6DFE0D-0D69-C188-BD80-A1EEF5597A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9EAA4B-83DC-3FBE-B123-13B3765061A9}"/>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201615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1531-61F9-EC9D-2FE3-E58663DE99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7FA73E-3EF4-6CF2-F2C0-973225245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7510A7-EE31-DC02-BC77-9165E5A19600}"/>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5" name="Footer Placeholder 4">
            <a:extLst>
              <a:ext uri="{FF2B5EF4-FFF2-40B4-BE49-F238E27FC236}">
                <a16:creationId xmlns:a16="http://schemas.microsoft.com/office/drawing/2014/main" id="{F3D80BA0-39C2-36A0-DB62-E34B72C519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7E006-B91F-59C6-B5A0-B00C363FACF3}"/>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127632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A548-9019-C870-63EC-79058E913B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625CC6-0D39-0D74-6716-72DCDBC875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171E58-38EC-2B93-D992-2AD293508D7E}"/>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5" name="Footer Placeholder 4">
            <a:extLst>
              <a:ext uri="{FF2B5EF4-FFF2-40B4-BE49-F238E27FC236}">
                <a16:creationId xmlns:a16="http://schemas.microsoft.com/office/drawing/2014/main" id="{F895F294-3BF6-670E-CE2D-D4F70DE62B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DA586-5866-BB5B-A767-7AE54A07F84B}"/>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476053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7A8D-5E21-A4F4-1FF7-6BB730BEF1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5E6C8F-D2A5-9B99-259C-8BC9B4A8F3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BC19CB-4AB7-1D88-B60E-6977EA5DE7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E5CD86-3C66-97D7-7F9C-64C56DE658AB}"/>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6" name="Footer Placeholder 5">
            <a:extLst>
              <a:ext uri="{FF2B5EF4-FFF2-40B4-BE49-F238E27FC236}">
                <a16:creationId xmlns:a16="http://schemas.microsoft.com/office/drawing/2014/main" id="{5B58C1A8-18A2-C7A7-0382-9A0C7DBC33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A56679-2694-0D47-E01C-298F6119E9F9}"/>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32844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1EA7-6C69-A86D-86AD-42EB7A040D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21D105-DFAD-2590-54D3-49E32494BD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2EED17-3C1E-66F1-E95F-AABA071B0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F4167DD-279E-D72A-23C5-DE751C28FD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87D83-E4B6-D27B-B7B1-C139956BB9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2E4E0B-7FD9-A568-01C3-9F7E023322B5}"/>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8" name="Footer Placeholder 7">
            <a:extLst>
              <a:ext uri="{FF2B5EF4-FFF2-40B4-BE49-F238E27FC236}">
                <a16:creationId xmlns:a16="http://schemas.microsoft.com/office/drawing/2014/main" id="{70821D87-CF2E-BBE2-4AAC-DCB4E9D590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FFA60F-7571-0BAF-9D99-19741A6052AF}"/>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1620925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6A8A1-F58B-582F-59CB-61AEA76FB6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5C7A56-0A62-D23D-5A8A-BB09B3BC130F}"/>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4" name="Footer Placeholder 3">
            <a:extLst>
              <a:ext uri="{FF2B5EF4-FFF2-40B4-BE49-F238E27FC236}">
                <a16:creationId xmlns:a16="http://schemas.microsoft.com/office/drawing/2014/main" id="{EA144D43-2FD6-70D3-F623-8C90988893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FFF6C7-9A5E-EDAE-D422-17FA211BDAD3}"/>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1099746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29CF4-18AE-930A-EB9F-F42F15F52735}"/>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3" name="Footer Placeholder 2">
            <a:extLst>
              <a:ext uri="{FF2B5EF4-FFF2-40B4-BE49-F238E27FC236}">
                <a16:creationId xmlns:a16="http://schemas.microsoft.com/office/drawing/2014/main" id="{21FBCF14-BB57-C779-7740-54DFAF5498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B8B79A-2594-3AA6-0747-5E7D3BDE01A5}"/>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379973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9ADE-1019-4FBE-5051-98A0260AE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5B9519-2246-9F4A-3F33-E77AA5F10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8E313EA-8680-21AB-E0CC-40292EE2F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4058E-F885-9190-9BEC-571DBAD3F6F8}"/>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6" name="Footer Placeholder 5">
            <a:extLst>
              <a:ext uri="{FF2B5EF4-FFF2-40B4-BE49-F238E27FC236}">
                <a16:creationId xmlns:a16="http://schemas.microsoft.com/office/drawing/2014/main" id="{057C4096-BA84-515A-149D-70B8E78C28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4ECEAE-10C2-2AB6-1A19-13A908E1CE71}"/>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20008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35C8-C42D-2F5B-CE0E-D95A1B23D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D18E8B-7255-DE7D-1A0C-EA4534C0E4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821F18-051E-53E6-49F5-11AE3BACE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B2126F-22FE-6B8C-E079-FCFE88FBEB42}"/>
              </a:ext>
            </a:extLst>
          </p:cNvPr>
          <p:cNvSpPr>
            <a:spLocks noGrp="1"/>
          </p:cNvSpPr>
          <p:nvPr>
            <p:ph type="dt" sz="half" idx="10"/>
          </p:nvPr>
        </p:nvSpPr>
        <p:spPr/>
        <p:txBody>
          <a:bodyPr/>
          <a:lstStyle/>
          <a:p>
            <a:fld id="{A10813E2-4E69-4A3E-8F4A-00B70E9C2D8A}" type="datetimeFigureOut">
              <a:rPr lang="en-GB" smtClean="0"/>
              <a:t>01/05/2025</a:t>
            </a:fld>
            <a:endParaRPr lang="en-GB"/>
          </a:p>
        </p:txBody>
      </p:sp>
      <p:sp>
        <p:nvSpPr>
          <p:cNvPr id="6" name="Footer Placeholder 5">
            <a:extLst>
              <a:ext uri="{FF2B5EF4-FFF2-40B4-BE49-F238E27FC236}">
                <a16:creationId xmlns:a16="http://schemas.microsoft.com/office/drawing/2014/main" id="{5BC752CA-4878-0C83-E86F-1518E3AE84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7BA41F-BF5B-6F7B-991C-51CE4444AD07}"/>
              </a:ext>
            </a:extLst>
          </p:cNvPr>
          <p:cNvSpPr>
            <a:spLocks noGrp="1"/>
          </p:cNvSpPr>
          <p:nvPr>
            <p:ph type="sldNum" sz="quarter" idx="12"/>
          </p:nvPr>
        </p:nvSpPr>
        <p:spPr/>
        <p:txBody>
          <a:bodyPr/>
          <a:lstStyle/>
          <a:p>
            <a:fld id="{2EAC40A7-DCA8-430C-9595-73A6EB20BD5B}" type="slidenum">
              <a:rPr lang="en-GB" smtClean="0"/>
              <a:t>‹#›</a:t>
            </a:fld>
            <a:endParaRPr lang="en-GB"/>
          </a:p>
        </p:txBody>
      </p:sp>
    </p:spTree>
    <p:extLst>
      <p:ext uri="{BB962C8B-B14F-4D97-AF65-F5344CB8AC3E}">
        <p14:creationId xmlns:p14="http://schemas.microsoft.com/office/powerpoint/2010/main" val="415789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367EC-5336-573C-B065-AE7A8B1A88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A6B1B1-4008-39AE-BA73-1DC7648C3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6740B3-B334-7C07-4A0D-413D7C9BFB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0813E2-4E69-4A3E-8F4A-00B70E9C2D8A}" type="datetimeFigureOut">
              <a:rPr lang="en-GB" smtClean="0"/>
              <a:t>01/05/2025</a:t>
            </a:fld>
            <a:endParaRPr lang="en-GB"/>
          </a:p>
        </p:txBody>
      </p:sp>
      <p:sp>
        <p:nvSpPr>
          <p:cNvPr id="5" name="Footer Placeholder 4">
            <a:extLst>
              <a:ext uri="{FF2B5EF4-FFF2-40B4-BE49-F238E27FC236}">
                <a16:creationId xmlns:a16="http://schemas.microsoft.com/office/drawing/2014/main" id="{202D0606-C4F2-1A4D-0832-61F66610C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8A0A227-EE5A-2FD2-4D47-87938B685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AC40A7-DCA8-430C-9595-73A6EB20BD5B}" type="slidenum">
              <a:rPr lang="en-GB" smtClean="0"/>
              <a:t>‹#›</a:t>
            </a:fld>
            <a:endParaRPr lang="en-GB"/>
          </a:p>
        </p:txBody>
      </p:sp>
    </p:spTree>
    <p:extLst>
      <p:ext uri="{BB962C8B-B14F-4D97-AF65-F5344CB8AC3E}">
        <p14:creationId xmlns:p14="http://schemas.microsoft.com/office/powerpoint/2010/main" val="278685719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ainting&#10;&#10;AI-generated content may be incorrect.">
            <a:extLst>
              <a:ext uri="{FF2B5EF4-FFF2-40B4-BE49-F238E27FC236}">
                <a16:creationId xmlns:a16="http://schemas.microsoft.com/office/drawing/2014/main" id="{5A9FEF75-B997-903A-A245-924B569EE55E}"/>
              </a:ext>
            </a:extLst>
          </p:cNvPr>
          <p:cNvPicPr>
            <a:picLocks noChangeAspect="1"/>
          </p:cNvPicPr>
          <p:nvPr/>
        </p:nvPicPr>
        <p:blipFill>
          <a:blip r:embed="rId3">
            <a:extLst>
              <a:ext uri="{28A0092B-C50C-407E-A947-70E740481C1C}">
                <a14:useLocalDpi xmlns:a14="http://schemas.microsoft.com/office/drawing/2010/main" val="0"/>
              </a:ext>
            </a:extLst>
          </a:blip>
          <a:srcRect l="22616" r="35197"/>
          <a:stretch/>
        </p:blipFill>
        <p:spPr>
          <a:xfrm rot="5400000">
            <a:off x="2663952" y="-2666999"/>
            <a:ext cx="6858000" cy="12191999"/>
          </a:xfrm>
          <a:prstGeom prst="rect">
            <a:avLst/>
          </a:prstGeom>
        </p:spPr>
      </p:pic>
      <p:sp>
        <p:nvSpPr>
          <p:cNvPr id="9" name="Rectangle 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D4220-64D8-2084-52AC-8DDAD155E765}"/>
              </a:ext>
            </a:extLst>
          </p:cNvPr>
          <p:cNvSpPr>
            <a:spLocks noGrp="1"/>
          </p:cNvSpPr>
          <p:nvPr>
            <p:ph type="ctrTitle"/>
          </p:nvPr>
        </p:nvSpPr>
        <p:spPr>
          <a:xfrm>
            <a:off x="3048" y="1"/>
            <a:ext cx="12375858" cy="5581290"/>
          </a:xfrm>
          <a:effectLst>
            <a:outerShdw blurRad="50800" dist="38100" dir="2700000" algn="tl" rotWithShape="0">
              <a:prstClr val="black">
                <a:alpha val="40000"/>
              </a:prstClr>
            </a:outerShdw>
          </a:effectLst>
        </p:spPr>
        <p:txBody>
          <a:bodyPr>
            <a:normAutofit/>
          </a:bodyPr>
          <a:lstStyle/>
          <a:p>
            <a:r>
              <a:rPr lang="en-GB" sz="8000">
                <a:solidFill>
                  <a:srgbClr val="FFFFFF"/>
                </a:solidFill>
              </a:rPr>
              <a:t>Human by Night, </a:t>
            </a:r>
            <a:br>
              <a:rPr lang="en-GB" sz="8000">
                <a:solidFill>
                  <a:srgbClr val="FFFFFF"/>
                </a:solidFill>
              </a:rPr>
            </a:br>
            <a:r>
              <a:rPr lang="en-GB" sz="8000">
                <a:solidFill>
                  <a:srgbClr val="FFFFFF"/>
                </a:solidFill>
              </a:rPr>
              <a:t>Beast by Day:</a:t>
            </a:r>
            <a:br>
              <a:rPr lang="en-GB" sz="7300">
                <a:solidFill>
                  <a:srgbClr val="FFFFFF"/>
                </a:solidFill>
              </a:rPr>
            </a:br>
            <a:r>
              <a:rPr lang="en-GB" sz="4800">
                <a:solidFill>
                  <a:srgbClr val="FFFFFF"/>
                </a:solidFill>
              </a:rPr>
              <a:t>The Werewolf Archetype in Latvian Culture</a:t>
            </a:r>
            <a:br>
              <a:rPr lang="lv-LV" sz="4800">
                <a:solidFill>
                  <a:srgbClr val="FFFFFF"/>
                </a:solidFill>
              </a:rPr>
            </a:br>
            <a:br>
              <a:rPr lang="lv-LV" sz="4800">
                <a:solidFill>
                  <a:srgbClr val="FFFFFF"/>
                </a:solidFill>
              </a:rPr>
            </a:br>
            <a:endParaRPr lang="en-GB" sz="4800">
              <a:solidFill>
                <a:srgbClr val="FFFFFF"/>
              </a:solidFill>
            </a:endParaRPr>
          </a:p>
        </p:txBody>
      </p:sp>
      <p:sp>
        <p:nvSpPr>
          <p:cNvPr id="3" name="Subtitle 2">
            <a:extLst>
              <a:ext uri="{FF2B5EF4-FFF2-40B4-BE49-F238E27FC236}">
                <a16:creationId xmlns:a16="http://schemas.microsoft.com/office/drawing/2014/main" id="{18E46A63-6BBE-49EF-818B-068800A32C77}"/>
              </a:ext>
            </a:extLst>
          </p:cNvPr>
          <p:cNvSpPr>
            <a:spLocks noGrp="1"/>
          </p:cNvSpPr>
          <p:nvPr>
            <p:ph type="subTitle" idx="1"/>
          </p:nvPr>
        </p:nvSpPr>
        <p:spPr>
          <a:xfrm>
            <a:off x="1063752" y="5376877"/>
            <a:ext cx="10058400" cy="491331"/>
          </a:xfrm>
          <a:effectLst>
            <a:outerShdw blurRad="50800" dist="38100" dir="2700000" algn="tl" rotWithShape="0">
              <a:prstClr val="black">
                <a:alpha val="40000"/>
              </a:prstClr>
            </a:outerShdw>
          </a:effectLst>
        </p:spPr>
        <p:txBody>
          <a:bodyPr>
            <a:normAutofit/>
          </a:bodyPr>
          <a:lstStyle/>
          <a:p>
            <a:r>
              <a:rPr lang="lv-LV" dirty="0">
                <a:solidFill>
                  <a:srgbClr val="FFFFFF"/>
                </a:solidFill>
              </a:rPr>
              <a:t>Ieva Alberton MA, Dramatherap</a:t>
            </a:r>
            <a:r>
              <a:rPr lang="en-GB" dirty="0">
                <a:solidFill>
                  <a:srgbClr val="FFFFFF"/>
                </a:solidFill>
              </a:rPr>
              <a:t>y</a:t>
            </a:r>
          </a:p>
        </p:txBody>
      </p:sp>
    </p:spTree>
    <p:extLst>
      <p:ext uri="{BB962C8B-B14F-4D97-AF65-F5344CB8AC3E}">
        <p14:creationId xmlns:p14="http://schemas.microsoft.com/office/powerpoint/2010/main" val="3162852608"/>
      </p:ext>
    </p:extLst>
  </p:cSld>
  <p:clrMapOvr>
    <a:masterClrMapping/>
  </p:clrMapOvr>
  <mc:AlternateContent xmlns:mc="http://schemas.openxmlformats.org/markup-compatibility/2006">
    <mc:Choice xmlns:p14="http://schemas.microsoft.com/office/powerpoint/2010/main" Requires="p14">
      <p:transition spd="slow" p14:dur="2000" advTm="35206"/>
    </mc:Choice>
    <mc:Fallback>
      <p:transition spd="slow" advTm="3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person with her hands up&#10;&#10;AI-generated content may be incorrect.">
            <a:extLst>
              <a:ext uri="{FF2B5EF4-FFF2-40B4-BE49-F238E27FC236}">
                <a16:creationId xmlns:a16="http://schemas.microsoft.com/office/drawing/2014/main" id="{55E19248-CD95-3567-3940-CFC80BBE5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29"/>
            <a:ext cx="12223312" cy="8729011"/>
          </a:xfrm>
          <a:prstGeom prst="rect">
            <a:avLst/>
          </a:prstGeom>
        </p:spPr>
      </p:pic>
      <p:sp>
        <p:nvSpPr>
          <p:cNvPr id="2" name="Title 1">
            <a:extLst>
              <a:ext uri="{FF2B5EF4-FFF2-40B4-BE49-F238E27FC236}">
                <a16:creationId xmlns:a16="http://schemas.microsoft.com/office/drawing/2014/main" id="{5F2B841D-2141-4CCD-4F49-7ED3CB7023CE}"/>
              </a:ext>
            </a:extLst>
          </p:cNvPr>
          <p:cNvSpPr>
            <a:spLocks noGrp="1"/>
          </p:cNvSpPr>
          <p:nvPr>
            <p:ph type="title"/>
          </p:nvPr>
        </p:nvSpPr>
        <p:spPr>
          <a:xfrm>
            <a:off x="838200" y="351093"/>
            <a:ext cx="10754466" cy="1708242"/>
          </a:xfrm>
        </p:spPr>
        <p:txBody>
          <a:bodyPr anchor="ctr">
            <a:normAutofit/>
          </a:bodyPr>
          <a:lstStyle/>
          <a:p>
            <a:r>
              <a:rPr lang="lv-LV" dirty="0">
                <a:solidFill>
                  <a:schemeClr val="bg1"/>
                </a:solidFill>
              </a:rPr>
              <a:t>Manifestation of Shadow</a:t>
            </a:r>
            <a:endParaRPr lang="en-GB" dirty="0">
              <a:solidFill>
                <a:schemeClr val="bg1"/>
              </a:solidFill>
            </a:endParaRPr>
          </a:p>
        </p:txBody>
      </p:sp>
      <p:sp>
        <p:nvSpPr>
          <p:cNvPr id="6" name="Content Placeholder 5">
            <a:extLst>
              <a:ext uri="{FF2B5EF4-FFF2-40B4-BE49-F238E27FC236}">
                <a16:creationId xmlns:a16="http://schemas.microsoft.com/office/drawing/2014/main" id="{2065FB78-DDB5-3142-3728-0E10CBF0300E}"/>
              </a:ext>
            </a:extLst>
          </p:cNvPr>
          <p:cNvSpPr>
            <a:spLocks noGrp="1"/>
          </p:cNvSpPr>
          <p:nvPr>
            <p:ph idx="1"/>
          </p:nvPr>
        </p:nvSpPr>
        <p:spPr>
          <a:xfrm>
            <a:off x="838200" y="2409099"/>
            <a:ext cx="10515600" cy="4351338"/>
          </a:xfrm>
        </p:spPr>
        <p:txBody>
          <a:bodyPr>
            <a:normAutofit/>
          </a:bodyPr>
          <a:lstStyle/>
          <a:p>
            <a:pPr marL="0" indent="0">
              <a:buNone/>
            </a:pPr>
            <a:r>
              <a:rPr lang="en-GB" sz="2400" dirty="0">
                <a:solidFill>
                  <a:schemeClr val="bg1"/>
                </a:solidFill>
              </a:rPr>
              <a:t>Latvian Lutheran pastor Ralfs </a:t>
            </a:r>
            <a:r>
              <a:rPr lang="en-GB" sz="2400" dirty="0" err="1">
                <a:solidFill>
                  <a:schemeClr val="bg1"/>
                </a:solidFill>
              </a:rPr>
              <a:t>Kokins</a:t>
            </a:r>
            <a:r>
              <a:rPr lang="en-GB" sz="2400" dirty="0">
                <a:solidFill>
                  <a:schemeClr val="bg1"/>
                </a:solidFill>
              </a:rPr>
              <a:t>’ autobiographical ‘</a:t>
            </a:r>
            <a:r>
              <a:rPr lang="en-GB" sz="2400" i="1" dirty="0">
                <a:solidFill>
                  <a:schemeClr val="bg1"/>
                </a:solidFill>
              </a:rPr>
              <a:t>Werewolf Tales from Courland’ </a:t>
            </a:r>
            <a:r>
              <a:rPr lang="en-GB" sz="1800" dirty="0">
                <a:solidFill>
                  <a:schemeClr val="bg1"/>
                </a:solidFill>
              </a:rPr>
              <a:t>(</a:t>
            </a:r>
            <a:r>
              <a:rPr lang="en-GB" sz="1800" i="1" dirty="0" err="1">
                <a:solidFill>
                  <a:schemeClr val="bg1"/>
                </a:solidFill>
              </a:rPr>
              <a:t>Kurzemes</a:t>
            </a:r>
            <a:r>
              <a:rPr lang="en-GB" sz="1800" i="1" dirty="0">
                <a:solidFill>
                  <a:schemeClr val="bg1"/>
                </a:solidFill>
              </a:rPr>
              <a:t> </a:t>
            </a:r>
            <a:r>
              <a:rPr lang="en-GB" sz="1800" i="1" dirty="0" err="1">
                <a:solidFill>
                  <a:schemeClr val="bg1"/>
                </a:solidFill>
              </a:rPr>
              <a:t>vilkaču</a:t>
            </a:r>
            <a:r>
              <a:rPr lang="en-GB" sz="1800" i="1" dirty="0">
                <a:solidFill>
                  <a:schemeClr val="bg1"/>
                </a:solidFill>
              </a:rPr>
              <a:t> </a:t>
            </a:r>
            <a:r>
              <a:rPr lang="en-GB" sz="1800" i="1" dirty="0" err="1">
                <a:solidFill>
                  <a:schemeClr val="bg1"/>
                </a:solidFill>
              </a:rPr>
              <a:t>nostāsti</a:t>
            </a:r>
            <a:r>
              <a:rPr lang="en-GB" sz="1800" dirty="0">
                <a:solidFill>
                  <a:schemeClr val="bg1"/>
                </a:solidFill>
              </a:rPr>
              <a:t>, </a:t>
            </a:r>
            <a:r>
              <a:rPr lang="en-GB" sz="1800" dirty="0" err="1">
                <a:solidFill>
                  <a:schemeClr val="bg1"/>
                </a:solidFill>
              </a:rPr>
              <a:t>Kokins</a:t>
            </a:r>
            <a:r>
              <a:rPr lang="en-GB" sz="1800" dirty="0">
                <a:solidFill>
                  <a:schemeClr val="bg1"/>
                </a:solidFill>
              </a:rPr>
              <a:t>, 2007) </a:t>
            </a:r>
            <a:r>
              <a:rPr lang="en-GB" sz="2400" dirty="0">
                <a:solidFill>
                  <a:schemeClr val="bg1"/>
                </a:solidFill>
              </a:rPr>
              <a:t>weaves together memory, urban legend, and theological reflection</a:t>
            </a:r>
            <a:r>
              <a:rPr lang="en-GB" sz="1800" dirty="0">
                <a:solidFill>
                  <a:schemeClr val="bg1"/>
                </a:solidFill>
              </a:rPr>
              <a:t> (</a:t>
            </a:r>
            <a:r>
              <a:rPr lang="en-GB" sz="1800" dirty="0" err="1">
                <a:solidFill>
                  <a:schemeClr val="bg1"/>
                </a:solidFill>
              </a:rPr>
              <a:t>Simsone</a:t>
            </a:r>
            <a:r>
              <a:rPr lang="en-GB" sz="1800" dirty="0">
                <a:solidFill>
                  <a:schemeClr val="bg1"/>
                </a:solidFill>
              </a:rPr>
              <a:t>, 2018). </a:t>
            </a:r>
            <a:endParaRPr lang="en-GB" sz="2400" dirty="0">
              <a:solidFill>
                <a:schemeClr val="bg1"/>
              </a:solidFill>
            </a:endParaRPr>
          </a:p>
          <a:p>
            <a:pPr marL="0" indent="0">
              <a:buNone/>
            </a:pPr>
            <a:endParaRPr lang="en-GB" sz="2400" dirty="0">
              <a:solidFill>
                <a:schemeClr val="bg1"/>
              </a:solidFill>
            </a:endParaRPr>
          </a:p>
          <a:p>
            <a:pPr marL="0" indent="0">
              <a:buNone/>
            </a:pPr>
            <a:r>
              <a:rPr lang="en-GB" sz="2400" dirty="0">
                <a:solidFill>
                  <a:schemeClr val="bg1"/>
                </a:solidFill>
              </a:rPr>
              <a:t>In this enchanted landscape, werewolves, though feared, are accepted as part of the natural order. They embody both personal and collective unconscious forces. While fearsome in form, they do not harm without cause; their attacks serve to protect or punish wrongdoing. As </a:t>
            </a:r>
            <a:r>
              <a:rPr lang="en-GB" sz="2400" dirty="0">
                <a:solidFill>
                  <a:schemeClr val="bg1"/>
                </a:solidFill>
                <a:highlight>
                  <a:srgbClr val="800080"/>
                </a:highlight>
              </a:rPr>
              <a:t>oracles</a:t>
            </a:r>
            <a:r>
              <a:rPr lang="en-GB" sz="2400" dirty="0">
                <a:solidFill>
                  <a:schemeClr val="bg1"/>
                </a:solidFill>
              </a:rPr>
              <a:t>, encounters with </a:t>
            </a:r>
            <a:r>
              <a:rPr lang="en-GB" sz="2400" i="1" dirty="0" err="1">
                <a:solidFill>
                  <a:schemeClr val="bg1"/>
                </a:solidFill>
              </a:rPr>
              <a:t>vilkatis</a:t>
            </a:r>
            <a:r>
              <a:rPr lang="en-GB" sz="2400" dirty="0">
                <a:solidFill>
                  <a:schemeClr val="bg1"/>
                </a:solidFill>
              </a:rPr>
              <a:t> become epiphanies—moments of sudden clarity that offer deeper insight into life and the world.</a:t>
            </a:r>
          </a:p>
        </p:txBody>
      </p:sp>
    </p:spTree>
    <p:extLst>
      <p:ext uri="{BB962C8B-B14F-4D97-AF65-F5344CB8AC3E}">
        <p14:creationId xmlns:p14="http://schemas.microsoft.com/office/powerpoint/2010/main" val="2636023536"/>
      </p:ext>
    </p:extLst>
  </p:cSld>
  <p:clrMapOvr>
    <a:masterClrMapping/>
  </p:clrMapOvr>
  <mc:AlternateContent xmlns:mc="http://schemas.openxmlformats.org/markup-compatibility/2006" xmlns:p14="http://schemas.microsoft.com/office/powerpoint/2010/main">
    <mc:Choice Requires="p14">
      <p:transition spd="slow" p14:dur="2000" advTm="169155"/>
    </mc:Choice>
    <mc:Fallback xmlns="">
      <p:transition spd="slow" advTm="16915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19FF-45B8-F601-E49B-45BCD76B6CA9}"/>
              </a:ext>
            </a:extLst>
          </p:cNvPr>
          <p:cNvSpPr>
            <a:spLocks noGrp="1"/>
          </p:cNvSpPr>
          <p:nvPr>
            <p:ph type="title"/>
          </p:nvPr>
        </p:nvSpPr>
        <p:spPr>
          <a:xfrm>
            <a:off x="876692" y="558266"/>
            <a:ext cx="5479719" cy="808522"/>
          </a:xfrm>
        </p:spPr>
        <p:txBody>
          <a:bodyPr anchor="b">
            <a:normAutofit fontScale="90000"/>
          </a:bodyPr>
          <a:lstStyle/>
          <a:p>
            <a:r>
              <a:rPr lang="en-GB" sz="3200" dirty="0"/>
              <a:t>Women Werewolves as Agents of Change</a:t>
            </a:r>
          </a:p>
        </p:txBody>
      </p:sp>
      <p:pic>
        <p:nvPicPr>
          <p:cNvPr id="4" name="Picture 3" descr="A close up of a painting&#10;&#10;AI-generated content may be incorrect.">
            <a:extLst>
              <a:ext uri="{FF2B5EF4-FFF2-40B4-BE49-F238E27FC236}">
                <a16:creationId xmlns:a16="http://schemas.microsoft.com/office/drawing/2014/main" id="{9DB6E979-87EA-0D79-9714-655F1A5695CB}"/>
              </a:ext>
            </a:extLst>
          </p:cNvPr>
          <p:cNvPicPr>
            <a:picLocks noChangeAspect="1"/>
          </p:cNvPicPr>
          <p:nvPr/>
        </p:nvPicPr>
        <p:blipFill>
          <a:blip r:embed="rId3">
            <a:extLst>
              <a:ext uri="{28A0092B-C50C-407E-A947-70E740481C1C}">
                <a14:useLocalDpi xmlns:a14="http://schemas.microsoft.com/office/drawing/2010/main" val="0"/>
              </a:ext>
            </a:extLst>
          </a:blip>
          <a:srcRect t="2161" b="2162"/>
          <a:stretch/>
        </p:blipFill>
        <p:spPr>
          <a:xfrm rot="5400000">
            <a:off x="6104646" y="770646"/>
            <a:ext cx="6857999" cy="5316707"/>
          </a:xfrm>
          <a:prstGeom prst="rect">
            <a:avLst/>
          </a:prstGeom>
        </p:spPr>
      </p:pic>
      <p:grpSp>
        <p:nvGrpSpPr>
          <p:cNvPr id="12" name="Group 11">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3" name="Rectangle 12">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Content Placeholder 2">
            <a:extLst>
              <a:ext uri="{FF2B5EF4-FFF2-40B4-BE49-F238E27FC236}">
                <a16:creationId xmlns:a16="http://schemas.microsoft.com/office/drawing/2014/main" id="{2848A1F4-4BF0-0A15-DD44-9254F1ABAFA3}"/>
              </a:ext>
            </a:extLst>
          </p:cNvPr>
          <p:cNvGraphicFramePr>
            <a:graphicFrameLocks noGrp="1"/>
          </p:cNvGraphicFramePr>
          <p:nvPr>
            <p:ph idx="1"/>
            <p:extLst>
              <p:ext uri="{D42A27DB-BD31-4B8C-83A1-F6EECF244321}">
                <p14:modId xmlns:p14="http://schemas.microsoft.com/office/powerpoint/2010/main" val="3436264239"/>
              </p:ext>
            </p:extLst>
          </p:nvPr>
        </p:nvGraphicFramePr>
        <p:xfrm>
          <a:off x="876692" y="1732547"/>
          <a:ext cx="5697363" cy="4384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2193880"/>
      </p:ext>
    </p:extLst>
  </p:cSld>
  <p:clrMapOvr>
    <a:masterClrMapping/>
  </p:clrMapOvr>
  <mc:AlternateContent xmlns:mc="http://schemas.openxmlformats.org/markup-compatibility/2006" xmlns:p14="http://schemas.microsoft.com/office/powerpoint/2010/main">
    <mc:Choice Requires="p14">
      <p:transition spd="slow" p14:dur="2000" advTm="212581"/>
    </mc:Choice>
    <mc:Fallback xmlns="">
      <p:transition spd="slow" advTm="21258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A painting of a person's face&#10;&#10;AI-generated content may be incorrect.">
            <a:extLst>
              <a:ext uri="{FF2B5EF4-FFF2-40B4-BE49-F238E27FC236}">
                <a16:creationId xmlns:a16="http://schemas.microsoft.com/office/drawing/2014/main" id="{FE75A3E0-6D8A-D410-C120-FFCFE0E193B6}"/>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31309" r="-1" b="27628"/>
          <a:stretch/>
        </p:blipFill>
        <p:spPr>
          <a:xfrm>
            <a:off x="-1" y="10"/>
            <a:ext cx="12192001" cy="6857990"/>
          </a:xfrm>
          <a:prstGeom prst="rect">
            <a:avLst/>
          </a:prstGeom>
        </p:spPr>
      </p:pic>
      <p:sp>
        <p:nvSpPr>
          <p:cNvPr id="2" name="Title 1">
            <a:extLst>
              <a:ext uri="{FF2B5EF4-FFF2-40B4-BE49-F238E27FC236}">
                <a16:creationId xmlns:a16="http://schemas.microsoft.com/office/drawing/2014/main" id="{5B6DBC49-3586-1F21-9510-C7DC8249B9BF}"/>
              </a:ext>
            </a:extLst>
          </p:cNvPr>
          <p:cNvSpPr>
            <a:spLocks noGrp="1"/>
          </p:cNvSpPr>
          <p:nvPr>
            <p:ph type="title"/>
          </p:nvPr>
        </p:nvSpPr>
        <p:spPr>
          <a:xfrm>
            <a:off x="838199" y="1671570"/>
            <a:ext cx="5155261" cy="4072044"/>
          </a:xfrm>
        </p:spPr>
        <p:txBody>
          <a:bodyPr vert="horz" lIns="91440" tIns="45720" rIns="91440" bIns="45720" rtlCol="0" anchor="t">
            <a:normAutofit/>
          </a:bodyPr>
          <a:lstStyle/>
          <a:p>
            <a:r>
              <a:rPr lang="en-US" dirty="0">
                <a:solidFill>
                  <a:srgbClr val="FFFFFF"/>
                </a:solidFill>
              </a:rPr>
              <a:t>The ‘Dramatic Reality’ of the Werewolf Stories</a:t>
            </a:r>
          </a:p>
        </p:txBody>
      </p:sp>
      <p:sp>
        <p:nvSpPr>
          <p:cNvPr id="3" name="TextBox 2">
            <a:extLst>
              <a:ext uri="{FF2B5EF4-FFF2-40B4-BE49-F238E27FC236}">
                <a16:creationId xmlns:a16="http://schemas.microsoft.com/office/drawing/2014/main" id="{0561638A-4A67-7BED-EF42-A21F3F57D51F}"/>
              </a:ext>
            </a:extLst>
          </p:cNvPr>
          <p:cNvSpPr txBox="1"/>
          <p:nvPr/>
        </p:nvSpPr>
        <p:spPr>
          <a:xfrm>
            <a:off x="6185986" y="1671566"/>
            <a:ext cx="5170861" cy="4072043"/>
          </a:xfrm>
          <a:prstGeom prst="rect">
            <a:avLst/>
          </a:prstGeom>
        </p:spPr>
        <p:txBody>
          <a:bodyPr vert="horz" lIns="91440" tIns="45720" rIns="91440" bIns="45720" rtlCol="0">
            <a:noAutofit/>
          </a:bodyPr>
          <a:lstStyle/>
          <a:p>
            <a:pPr lvl="0">
              <a:lnSpc>
                <a:spcPct val="90000"/>
              </a:lnSpc>
              <a:spcAft>
                <a:spcPts val="600"/>
              </a:spcAft>
            </a:pPr>
            <a:r>
              <a:rPr lang="en-US" sz="1600" dirty="0">
                <a:solidFill>
                  <a:srgbClr val="FFFFFF"/>
                </a:solidFill>
              </a:rPr>
              <a:t>Werewolf narratives engage the audience in a state of </a:t>
            </a:r>
            <a:r>
              <a:rPr lang="en-US" sz="1600" i="1" dirty="0">
                <a:solidFill>
                  <a:srgbClr val="FFFFFF"/>
                </a:solidFill>
              </a:rPr>
              <a:t>dramatic reality</a:t>
            </a:r>
            <a:r>
              <a:rPr lang="en-US" sz="1600" dirty="0">
                <a:solidFill>
                  <a:srgbClr val="FFFFFF"/>
                </a:solidFill>
              </a:rPr>
              <a:t>—an imaginative space where symbolic transformation becomes possible (</a:t>
            </a:r>
            <a:r>
              <a:rPr lang="en-US" sz="1200" dirty="0">
                <a:solidFill>
                  <a:srgbClr val="FFFFFF"/>
                </a:solidFill>
              </a:rPr>
              <a:t>Jones, 1991; </a:t>
            </a:r>
            <a:r>
              <a:rPr lang="en-US" sz="1200" dirty="0" err="1">
                <a:solidFill>
                  <a:srgbClr val="FFFFFF"/>
                </a:solidFill>
              </a:rPr>
              <a:t>Pendzik</a:t>
            </a:r>
            <a:r>
              <a:rPr lang="en-US" sz="1200" dirty="0">
                <a:solidFill>
                  <a:srgbClr val="FFFFFF"/>
                </a:solidFill>
              </a:rPr>
              <a:t>, 1988, 2006; </a:t>
            </a:r>
            <a:r>
              <a:rPr lang="en-US" sz="1200" dirty="0" err="1">
                <a:solidFill>
                  <a:srgbClr val="FFFFFF"/>
                </a:solidFill>
              </a:rPr>
              <a:t>Pitruzzella</a:t>
            </a:r>
            <a:r>
              <a:rPr lang="en-US" sz="1200" dirty="0">
                <a:solidFill>
                  <a:srgbClr val="FFFFFF"/>
                </a:solidFill>
              </a:rPr>
              <a:t>, 2006</a:t>
            </a:r>
            <a:r>
              <a:rPr lang="en-US" sz="1600" dirty="0">
                <a:solidFill>
                  <a:srgbClr val="FFFFFF"/>
                </a:solidFill>
              </a:rPr>
              <a:t>). Through physical enactment or imaginative participation, both storyteller and listener cross into an alternative reality (</a:t>
            </a:r>
            <a:r>
              <a:rPr lang="en-US" sz="1200" dirty="0">
                <a:solidFill>
                  <a:srgbClr val="FFFFFF"/>
                </a:solidFill>
              </a:rPr>
              <a:t>Ginzburg, Tedeschi &amp; Tedeschi, 2013; Schubert, 2020</a:t>
            </a:r>
            <a:r>
              <a:rPr lang="en-US" sz="1600" dirty="0">
                <a:solidFill>
                  <a:srgbClr val="FFFFFF"/>
                </a:solidFill>
              </a:rPr>
              <a:t>). </a:t>
            </a:r>
          </a:p>
          <a:p>
            <a:pPr lvl="0" indent="-228600">
              <a:lnSpc>
                <a:spcPct val="90000"/>
              </a:lnSpc>
              <a:spcAft>
                <a:spcPts val="600"/>
              </a:spcAft>
              <a:buFont typeface="Arial" panose="020B0604020202020204" pitchFamily="34" charset="0"/>
              <a:buChar char="•"/>
            </a:pPr>
            <a:endParaRPr lang="en-US" sz="1600" dirty="0">
              <a:solidFill>
                <a:srgbClr val="FFFFFF"/>
              </a:solidFill>
            </a:endParaRPr>
          </a:p>
          <a:p>
            <a:pPr lvl="0">
              <a:lnSpc>
                <a:spcPct val="90000"/>
              </a:lnSpc>
              <a:spcAft>
                <a:spcPts val="600"/>
              </a:spcAft>
            </a:pPr>
            <a:r>
              <a:rPr lang="en-US" sz="1600" dirty="0">
                <a:solidFill>
                  <a:srgbClr val="FFFFFF"/>
                </a:solidFill>
              </a:rPr>
              <a:t>The werewolf—</a:t>
            </a:r>
            <a:r>
              <a:rPr lang="en-US" sz="1600" i="1" dirty="0" err="1">
                <a:solidFill>
                  <a:srgbClr val="FFFFFF"/>
                </a:solidFill>
              </a:rPr>
              <a:t>versipelle</a:t>
            </a:r>
            <a:r>
              <a:rPr lang="en-US" sz="1600" dirty="0">
                <a:solidFill>
                  <a:srgbClr val="FFFFFF"/>
                </a:solidFill>
              </a:rPr>
              <a:t> in Latin,</a:t>
            </a:r>
            <a:r>
              <a:rPr lang="en-US" sz="1600" i="1" dirty="0">
                <a:solidFill>
                  <a:srgbClr val="FFFFFF"/>
                </a:solidFill>
              </a:rPr>
              <a:t> </a:t>
            </a:r>
            <a:r>
              <a:rPr lang="en-US" sz="1600" i="1" dirty="0" err="1">
                <a:solidFill>
                  <a:srgbClr val="FFFFFF"/>
                </a:solidFill>
              </a:rPr>
              <a:t>oborot</a:t>
            </a:r>
            <a:r>
              <a:rPr lang="en-US" sz="1600" i="1" dirty="0">
                <a:solidFill>
                  <a:srgbClr val="FFFFFF"/>
                </a:solidFill>
              </a:rPr>
              <a:t> </a:t>
            </a:r>
            <a:r>
              <a:rPr lang="en-US" sz="1600" dirty="0">
                <a:solidFill>
                  <a:srgbClr val="FFFFFF"/>
                </a:solidFill>
              </a:rPr>
              <a:t>in Slavic traditions—acts as a liminal figure marking this </a:t>
            </a:r>
            <a:r>
              <a:rPr lang="en-US" sz="1600" dirty="0">
                <a:solidFill>
                  <a:srgbClr val="FFFFFF"/>
                </a:solidFill>
                <a:highlight>
                  <a:srgbClr val="0000FF"/>
                </a:highlight>
              </a:rPr>
              <a:t>threshold</a:t>
            </a:r>
            <a:r>
              <a:rPr lang="en-US" sz="1600" dirty="0">
                <a:solidFill>
                  <a:srgbClr val="FFFFFF"/>
                </a:solidFill>
              </a:rPr>
              <a:t>. Transformative spaces (</a:t>
            </a:r>
            <a:r>
              <a:rPr lang="en-US" sz="1200" dirty="0" err="1">
                <a:solidFill>
                  <a:srgbClr val="FFFFFF"/>
                </a:solidFill>
              </a:rPr>
              <a:t>Pendzik</a:t>
            </a:r>
            <a:r>
              <a:rPr lang="en-US" sz="1200" dirty="0">
                <a:solidFill>
                  <a:srgbClr val="FFFFFF"/>
                </a:solidFill>
              </a:rPr>
              <a:t>, 2003; </a:t>
            </a:r>
            <a:r>
              <a:rPr lang="en-US" sz="1200" dirty="0" err="1">
                <a:solidFill>
                  <a:srgbClr val="FFFFFF"/>
                </a:solidFill>
              </a:rPr>
              <a:t>Pitruzzella</a:t>
            </a:r>
            <a:r>
              <a:rPr lang="en-US" sz="1200" dirty="0">
                <a:solidFill>
                  <a:srgbClr val="FFFFFF"/>
                </a:solidFill>
              </a:rPr>
              <a:t>, 2006</a:t>
            </a:r>
            <a:r>
              <a:rPr lang="en-US" sz="1600" dirty="0">
                <a:solidFill>
                  <a:srgbClr val="FFFFFF"/>
                </a:solidFill>
              </a:rPr>
              <a:t>) emerge in forests, deserted roads, or dreams, often during the night or altered states when boundaries blur (</a:t>
            </a:r>
            <a:r>
              <a:rPr lang="en-US" sz="1200" dirty="0">
                <a:solidFill>
                  <a:srgbClr val="FFFFFF"/>
                </a:solidFill>
              </a:rPr>
              <a:t>Ginzburg, 2017; </a:t>
            </a:r>
            <a:r>
              <a:rPr lang="en-US" sz="1200" dirty="0" err="1">
                <a:solidFill>
                  <a:srgbClr val="FFFFFF"/>
                </a:solidFill>
              </a:rPr>
              <a:t>Kokins</a:t>
            </a:r>
            <a:r>
              <a:rPr lang="en-US" sz="1200" dirty="0">
                <a:solidFill>
                  <a:srgbClr val="FFFFFF"/>
                </a:solidFill>
              </a:rPr>
              <a:t>, 2007; </a:t>
            </a:r>
            <a:r>
              <a:rPr lang="en-US" sz="1200" dirty="0" err="1">
                <a:solidFill>
                  <a:srgbClr val="FFFFFF"/>
                </a:solidFill>
              </a:rPr>
              <a:t>Šmits</a:t>
            </a:r>
            <a:r>
              <a:rPr lang="en-US" sz="1200" dirty="0">
                <a:solidFill>
                  <a:srgbClr val="FFFFFF"/>
                </a:solidFill>
              </a:rPr>
              <a:t>, 1940; </a:t>
            </a:r>
            <a:r>
              <a:rPr lang="en-US" sz="1200" dirty="0" err="1">
                <a:solidFill>
                  <a:srgbClr val="FFFFFF"/>
                </a:solidFill>
              </a:rPr>
              <a:t>Šuvcāne</a:t>
            </a:r>
            <a:r>
              <a:rPr lang="en-US" sz="1200" dirty="0">
                <a:solidFill>
                  <a:srgbClr val="FFFFFF"/>
                </a:solidFill>
              </a:rPr>
              <a:t>, 2003</a:t>
            </a:r>
            <a:r>
              <a:rPr lang="en-US" sz="1600" dirty="0">
                <a:solidFill>
                  <a:srgbClr val="FFFFFF"/>
                </a:solidFill>
              </a:rPr>
              <a:t>). Passage through these symbolic landscapes (</a:t>
            </a:r>
            <a:r>
              <a:rPr lang="en-US" sz="1200" dirty="0" err="1">
                <a:solidFill>
                  <a:srgbClr val="FFFFFF"/>
                </a:solidFill>
              </a:rPr>
              <a:t>Pendzik</a:t>
            </a:r>
            <a:r>
              <a:rPr lang="en-US" sz="1200" dirty="0">
                <a:solidFill>
                  <a:srgbClr val="FFFFFF"/>
                </a:solidFill>
              </a:rPr>
              <a:t>, 1988</a:t>
            </a:r>
            <a:r>
              <a:rPr lang="en-US" sz="1600" dirty="0">
                <a:solidFill>
                  <a:srgbClr val="FFFFFF"/>
                </a:solidFill>
              </a:rPr>
              <a:t>) enables psychological change, revealing deeper truths, new perspectives, and inner knowledge (</a:t>
            </a:r>
            <a:r>
              <a:rPr lang="en-US" sz="1200" dirty="0" err="1">
                <a:solidFill>
                  <a:srgbClr val="FFFFFF"/>
                </a:solidFill>
              </a:rPr>
              <a:t>Kokins</a:t>
            </a:r>
            <a:r>
              <a:rPr lang="en-US" sz="1200" dirty="0">
                <a:solidFill>
                  <a:srgbClr val="FFFFFF"/>
                </a:solidFill>
              </a:rPr>
              <a:t>, 2007</a:t>
            </a:r>
            <a:r>
              <a:rPr lang="en-US" sz="1600" dirty="0">
                <a:solidFill>
                  <a:srgbClr val="FFFFFF"/>
                </a:solidFill>
              </a:rPr>
              <a:t>).</a:t>
            </a:r>
          </a:p>
        </p:txBody>
      </p:sp>
    </p:spTree>
    <p:extLst>
      <p:ext uri="{BB962C8B-B14F-4D97-AF65-F5344CB8AC3E}">
        <p14:creationId xmlns:p14="http://schemas.microsoft.com/office/powerpoint/2010/main" val="1677894912"/>
      </p:ext>
    </p:extLst>
  </p:cSld>
  <p:clrMapOvr>
    <a:masterClrMapping/>
  </p:clrMapOvr>
  <mc:AlternateContent xmlns:mc="http://schemas.openxmlformats.org/markup-compatibility/2006" xmlns:p14="http://schemas.microsoft.com/office/powerpoint/2010/main">
    <mc:Choice Requires="p14">
      <p:transition spd="slow" p14:dur="2000" advTm="104670"/>
    </mc:Choice>
    <mc:Fallback xmlns="">
      <p:transition spd="slow" advTm="10467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8C0042-D07E-8E23-1574-2A9DF0BDD6CB}"/>
              </a:ext>
            </a:extLst>
          </p:cNvPr>
          <p:cNvSpPr>
            <a:spLocks noGrp="1"/>
          </p:cNvSpPr>
          <p:nvPr>
            <p:ph type="title"/>
          </p:nvPr>
        </p:nvSpPr>
        <p:spPr>
          <a:xfrm>
            <a:off x="572493" y="238539"/>
            <a:ext cx="11018520" cy="1434415"/>
          </a:xfrm>
        </p:spPr>
        <p:txBody>
          <a:bodyPr anchor="b">
            <a:normAutofit/>
          </a:bodyPr>
          <a:lstStyle/>
          <a:p>
            <a:r>
              <a:rPr lang="en-GB" sz="5400"/>
              <a:t>Werewolves in Modern Times</a:t>
            </a:r>
          </a:p>
        </p:txBody>
      </p:sp>
      <p:sp>
        <p:nvSpPr>
          <p:cNvPr id="4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2DB0CEA-42CE-B1D5-6F60-84E62CAA1148}"/>
              </a:ext>
            </a:extLst>
          </p:cNvPr>
          <p:cNvSpPr>
            <a:spLocks noGrp="1"/>
          </p:cNvSpPr>
          <p:nvPr>
            <p:ph idx="1"/>
          </p:nvPr>
        </p:nvSpPr>
        <p:spPr>
          <a:xfrm>
            <a:off x="572493" y="2071315"/>
            <a:ext cx="6713552" cy="4320775"/>
          </a:xfrm>
        </p:spPr>
        <p:txBody>
          <a:bodyPr anchor="t">
            <a:normAutofit fontScale="85000" lnSpcReduction="20000"/>
          </a:bodyPr>
          <a:lstStyle/>
          <a:p>
            <a:pPr marL="0" indent="0">
              <a:buNone/>
            </a:pPr>
            <a:r>
              <a:rPr lang="lv-LV" sz="2200" dirty="0"/>
              <a:t>The figure of </a:t>
            </a:r>
            <a:r>
              <a:rPr lang="en-GB" sz="2200" i="1" dirty="0"/>
              <a:t>v</a:t>
            </a:r>
            <a:r>
              <a:rPr lang="lv-LV" sz="2200" i="1" dirty="0"/>
              <a:t>ilkatis</a:t>
            </a:r>
            <a:r>
              <a:rPr lang="lv-LV" sz="2200" dirty="0"/>
              <a:t> is embedded in Latvian culture, seen in folk groups like </a:t>
            </a:r>
            <a:r>
              <a:rPr lang="lv-LV" sz="2200" i="1" dirty="0"/>
              <a:t>Vilki</a:t>
            </a:r>
            <a:r>
              <a:rPr lang="lv-LV" sz="2200" dirty="0"/>
              <a:t> (Wolves) and </a:t>
            </a:r>
            <a:r>
              <a:rPr lang="lv-LV" sz="2200" i="1" dirty="0"/>
              <a:t>Vilkači</a:t>
            </a:r>
            <a:r>
              <a:rPr lang="lv-LV" sz="2200" dirty="0"/>
              <a:t> (Werewolves), the rock band </a:t>
            </a:r>
            <a:r>
              <a:rPr lang="lv-LV" sz="2200" i="1" dirty="0"/>
              <a:t>Dzelzs Vilks </a:t>
            </a:r>
            <a:r>
              <a:rPr lang="lv-LV" sz="2200" dirty="0"/>
              <a:t>(Iron Wolf), the bikers' brotherhood </a:t>
            </a:r>
            <a:r>
              <a:rPr lang="lv-LV" sz="2200" i="1" dirty="0"/>
              <a:t>Dieva Suņi </a:t>
            </a:r>
            <a:r>
              <a:rPr lang="lv-LV" sz="2200" dirty="0"/>
              <a:t>(God’s Hounds)</a:t>
            </a:r>
            <a:r>
              <a:rPr lang="en-GB" sz="2200" dirty="0"/>
              <a:t>. </a:t>
            </a:r>
            <a:r>
              <a:rPr lang="lv-LV" sz="2200" dirty="0"/>
              <a:t>Notably, the Latvian army’s special forces coat of arms features a man in a wolf’s pelt, an image rooted in prehistoric Europe (</a:t>
            </a:r>
            <a:r>
              <a:rPr lang="lv-LV" sz="1800" dirty="0"/>
              <a:t>Gimbutas and Dexter, 2001</a:t>
            </a:r>
            <a:r>
              <a:rPr lang="lv-LV" sz="2200" dirty="0"/>
              <a:t>).</a:t>
            </a:r>
            <a:endParaRPr lang="en-GB" sz="2200" dirty="0"/>
          </a:p>
          <a:p>
            <a:pPr marL="0" indent="0">
              <a:buNone/>
            </a:pPr>
            <a:r>
              <a:rPr lang="en-GB" sz="2200" dirty="0"/>
              <a:t>Historically, Livonia was seen as a land of </a:t>
            </a:r>
            <a:r>
              <a:rPr lang="en-GB" sz="2200" dirty="0">
                <a:highlight>
                  <a:srgbClr val="FF0000"/>
                </a:highlight>
              </a:rPr>
              <a:t>monsters</a:t>
            </a:r>
            <a:r>
              <a:rPr lang="en-GB" sz="2200" dirty="0"/>
              <a:t> (</a:t>
            </a:r>
            <a:r>
              <a:rPr lang="en-GB" sz="1800" dirty="0"/>
              <a:t>Donecker, 2012</a:t>
            </a:r>
            <a:r>
              <a:rPr lang="en-GB" sz="2200" dirty="0"/>
              <a:t>). Latvia’s modern history echoes with the figure of the werewolf—</a:t>
            </a:r>
            <a:r>
              <a:rPr lang="en-GB" sz="2200" i="1" dirty="0"/>
              <a:t>Homo </a:t>
            </a:r>
            <a:r>
              <a:rPr lang="en-GB" sz="2200" i="1" dirty="0" err="1"/>
              <a:t>Sacer</a:t>
            </a:r>
            <a:r>
              <a:rPr lang="en-GB" sz="2200" dirty="0"/>
              <a:t>, excluded from political and moral order (</a:t>
            </a:r>
            <a:r>
              <a:rPr lang="en-GB" sz="1800" dirty="0"/>
              <a:t>Agamben, 2007</a:t>
            </a:r>
            <a:r>
              <a:rPr lang="en-GB" sz="2200" dirty="0"/>
              <a:t>). During World War II, Latvia, occupied by both the Soviets and Nazis (</a:t>
            </a:r>
            <a:r>
              <a:rPr lang="en-GB" sz="1800" dirty="0"/>
              <a:t>Institute of the History of Latvia, 2005</a:t>
            </a:r>
            <a:r>
              <a:rPr lang="en-GB" sz="2200" dirty="0"/>
              <a:t>), saw forests become refuges for Jews, Red Partisans, Forest Brothers (</a:t>
            </a:r>
            <a:r>
              <a:rPr lang="en-GB" sz="2200" i="1" dirty="0" err="1"/>
              <a:t>mežabrāļi</a:t>
            </a:r>
            <a:r>
              <a:rPr lang="en-GB" sz="2200" dirty="0"/>
              <a:t>), and others fleeing persecution (</a:t>
            </a:r>
            <a:r>
              <a:rPr lang="en-GB" sz="1800" dirty="0"/>
              <a:t>Rigas Laiks, 2017</a:t>
            </a:r>
            <a:r>
              <a:rPr lang="en-GB" sz="2200" dirty="0"/>
              <a:t>).</a:t>
            </a:r>
          </a:p>
          <a:p>
            <a:pPr marL="0" indent="0">
              <a:buNone/>
            </a:pPr>
            <a:r>
              <a:rPr lang="en-GB" sz="2200" dirty="0"/>
              <a:t>These events still scar the Latvian collective memory, and their processing remains a work in progress. As a Latvian, I look forward to confronting our collective shadow, intergenerational trauma (</a:t>
            </a:r>
            <a:r>
              <a:rPr lang="en-GB" sz="1800" dirty="0" err="1"/>
              <a:t>Mdwaba</a:t>
            </a:r>
            <a:r>
              <a:rPr lang="en-GB" sz="1800" dirty="0"/>
              <a:t>, 2024</a:t>
            </a:r>
            <a:r>
              <a:rPr lang="en-GB" sz="2200" dirty="0"/>
              <a:t>) and working toward reconciliation.</a:t>
            </a:r>
          </a:p>
          <a:p>
            <a:endParaRPr lang="en-GB" sz="2200" dirty="0"/>
          </a:p>
          <a:p>
            <a:endParaRPr lang="en-GB" sz="2200" dirty="0"/>
          </a:p>
        </p:txBody>
      </p:sp>
      <p:pic>
        <p:nvPicPr>
          <p:cNvPr id="5" name="Picture 4" descr="A close up of a painting&#10;&#10;AI-generated content may be incorrect.">
            <a:extLst>
              <a:ext uri="{FF2B5EF4-FFF2-40B4-BE49-F238E27FC236}">
                <a16:creationId xmlns:a16="http://schemas.microsoft.com/office/drawing/2014/main" id="{4B095CF1-4FB0-07F9-FDE1-9F70B8A24619}"/>
              </a:ext>
            </a:extLst>
          </p:cNvPr>
          <p:cNvPicPr>
            <a:picLocks noChangeAspect="1"/>
          </p:cNvPicPr>
          <p:nvPr/>
        </p:nvPicPr>
        <p:blipFill>
          <a:blip r:embed="rId3">
            <a:extLst>
              <a:ext uri="{28A0092B-C50C-407E-A947-70E740481C1C}">
                <a14:useLocalDpi xmlns:a14="http://schemas.microsoft.com/office/drawing/2010/main" val="0"/>
              </a:ext>
            </a:extLst>
          </a:blip>
          <a:srcRect l="13869" r="13977"/>
          <a:stretch/>
        </p:blipFill>
        <p:spPr>
          <a:xfrm>
            <a:off x="7675658" y="2093976"/>
            <a:ext cx="3941064" cy="4096512"/>
          </a:xfrm>
          <a:prstGeom prst="rect">
            <a:avLst/>
          </a:prstGeom>
        </p:spPr>
      </p:pic>
    </p:spTree>
    <p:extLst>
      <p:ext uri="{BB962C8B-B14F-4D97-AF65-F5344CB8AC3E}">
        <p14:creationId xmlns:p14="http://schemas.microsoft.com/office/powerpoint/2010/main" val="3810742257"/>
      </p:ext>
    </p:extLst>
  </p:cSld>
  <p:clrMapOvr>
    <a:masterClrMapping/>
  </p:clrMapOvr>
  <mc:AlternateContent xmlns:mc="http://schemas.openxmlformats.org/markup-compatibility/2006" xmlns:p14="http://schemas.microsoft.com/office/powerpoint/2010/main">
    <mc:Choice Requires="p14">
      <p:transition spd="slow" p14:dur="2000" advTm="145643"/>
    </mc:Choice>
    <mc:Fallback xmlns="">
      <p:transition spd="slow" advTm="14564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3C6F-539F-DCE3-B7FB-A5BDC840A00D}"/>
              </a:ext>
            </a:extLst>
          </p:cNvPr>
          <p:cNvSpPr>
            <a:spLocks noGrp="1"/>
          </p:cNvSpPr>
          <p:nvPr>
            <p:ph type="title"/>
          </p:nvPr>
        </p:nvSpPr>
        <p:spPr>
          <a:xfrm>
            <a:off x="6417733" y="418012"/>
            <a:ext cx="5291663" cy="1236618"/>
          </a:xfrm>
        </p:spPr>
        <p:txBody>
          <a:bodyPr anchor="b">
            <a:normAutofit/>
          </a:bodyPr>
          <a:lstStyle/>
          <a:p>
            <a:r>
              <a:rPr lang="lv-LV" sz="4000" dirty="0"/>
              <a:t>Dramatherap</a:t>
            </a:r>
            <a:r>
              <a:rPr lang="en-GB" sz="4000" dirty="0"/>
              <a:t>y</a:t>
            </a:r>
            <a:r>
              <a:rPr lang="lv-LV" sz="4000" dirty="0"/>
              <a:t> in </a:t>
            </a:r>
            <a:r>
              <a:rPr lang="en-GB" sz="4000" dirty="0"/>
              <a:t>the </a:t>
            </a:r>
            <a:r>
              <a:rPr lang="lv-LV" sz="4000" dirty="0"/>
              <a:t>face of </a:t>
            </a:r>
            <a:r>
              <a:rPr lang="en-GB" sz="4000" i="1" dirty="0"/>
              <a:t>Vita</a:t>
            </a:r>
            <a:r>
              <a:rPr lang="lv-LV" sz="4000" i="1" dirty="0"/>
              <a:t> </a:t>
            </a:r>
            <a:r>
              <a:rPr lang="en-GB" sz="4000" i="1" dirty="0"/>
              <a:t>Nuda</a:t>
            </a:r>
          </a:p>
        </p:txBody>
      </p:sp>
      <p:pic>
        <p:nvPicPr>
          <p:cNvPr id="20" name="Picture 19" descr="A person's feet covered in paint&#10;&#10;AI-generated content may be incorrect.">
            <a:extLst>
              <a:ext uri="{FF2B5EF4-FFF2-40B4-BE49-F238E27FC236}">
                <a16:creationId xmlns:a16="http://schemas.microsoft.com/office/drawing/2014/main" id="{63ED709D-ADEC-C351-C015-A1DF32D3AA34}"/>
              </a:ext>
            </a:extLst>
          </p:cNvPr>
          <p:cNvPicPr>
            <a:picLocks noChangeAspect="1"/>
          </p:cNvPicPr>
          <p:nvPr/>
        </p:nvPicPr>
        <p:blipFill>
          <a:blip r:embed="rId2">
            <a:extLst>
              <a:ext uri="{28A0092B-C50C-407E-A947-70E740481C1C}">
                <a14:useLocalDpi xmlns:a14="http://schemas.microsoft.com/office/drawing/2010/main" val="0"/>
              </a:ext>
            </a:extLst>
          </a:blip>
          <a:srcRect t="1564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Content Placeholder 3">
            <a:extLst>
              <a:ext uri="{FF2B5EF4-FFF2-40B4-BE49-F238E27FC236}">
                <a16:creationId xmlns:a16="http://schemas.microsoft.com/office/drawing/2014/main" id="{BA687CCB-B2DB-D0FF-425C-3ACBA8652D7A}"/>
              </a:ext>
            </a:extLst>
          </p:cNvPr>
          <p:cNvSpPr>
            <a:spLocks noGrp="1"/>
          </p:cNvSpPr>
          <p:nvPr>
            <p:ph idx="1"/>
          </p:nvPr>
        </p:nvSpPr>
        <p:spPr>
          <a:xfrm>
            <a:off x="6417734" y="1915886"/>
            <a:ext cx="5291663" cy="4127863"/>
          </a:xfrm>
        </p:spPr>
        <p:txBody>
          <a:bodyPr>
            <a:normAutofit fontScale="92500" lnSpcReduction="20000"/>
          </a:bodyPr>
          <a:lstStyle/>
          <a:p>
            <a:endParaRPr lang="en-GB" sz="1800" dirty="0"/>
          </a:p>
          <a:p>
            <a:endParaRPr lang="en-GB" sz="1800" dirty="0"/>
          </a:p>
          <a:p>
            <a:pPr marL="0" indent="0">
              <a:buNone/>
            </a:pPr>
            <a:r>
              <a:rPr lang="en-GB" sz="1800" dirty="0"/>
              <a:t>Dramatherapists often work with people in crisis or transition—refugees, prisoners (</a:t>
            </a:r>
            <a:r>
              <a:rPr lang="en-GB" sz="1400" dirty="0" err="1"/>
              <a:t>Levanas</a:t>
            </a:r>
            <a:r>
              <a:rPr lang="en-GB" sz="1400" dirty="0"/>
              <a:t>, 2016</a:t>
            </a:r>
            <a:r>
              <a:rPr lang="en-GB" sz="1800" dirty="0"/>
              <a:t>), hospital patients (</a:t>
            </a:r>
            <a:r>
              <a:rPr lang="en-GB" sz="1400" dirty="0"/>
              <a:t>Metzger, 2013</a:t>
            </a:r>
            <a:r>
              <a:rPr lang="en-GB" sz="1800" dirty="0"/>
              <a:t>), the elderly—those whose dignity and rights have been </a:t>
            </a:r>
            <a:r>
              <a:rPr lang="en-GB" sz="1800" dirty="0">
                <a:highlight>
                  <a:srgbClr val="FF00FF"/>
                </a:highlight>
              </a:rPr>
              <a:t>stripped</a:t>
            </a:r>
            <a:r>
              <a:rPr lang="en-GB" sz="1800" dirty="0"/>
              <a:t>, reduced to </a:t>
            </a:r>
            <a:r>
              <a:rPr lang="en-GB" sz="1800" i="1" dirty="0"/>
              <a:t>bare life </a:t>
            </a:r>
            <a:r>
              <a:rPr lang="en-GB" sz="1800" dirty="0"/>
              <a:t>(</a:t>
            </a:r>
            <a:r>
              <a:rPr lang="en-GB" sz="1400" i="1" dirty="0"/>
              <a:t>vita nuda</a:t>
            </a:r>
            <a:r>
              <a:rPr lang="en-GB" sz="1400" dirty="0"/>
              <a:t>, Agamben 2007</a:t>
            </a:r>
            <a:r>
              <a:rPr lang="en-GB" sz="1800" dirty="0"/>
              <a:t>). </a:t>
            </a:r>
          </a:p>
          <a:p>
            <a:pPr marL="0" indent="0">
              <a:buNone/>
            </a:pPr>
            <a:r>
              <a:rPr lang="en-GB" sz="1800" dirty="0"/>
              <a:t>Paradoxically, the werewolf archetype offers a way through. It can reconnect individuals with the full range of their human experience, giving voice to feelings, beliefs, and desires that have been silenced (</a:t>
            </a:r>
            <a:r>
              <a:rPr lang="en-GB" sz="1400" dirty="0"/>
              <a:t>Campbell, 1990</a:t>
            </a:r>
            <a:r>
              <a:rPr lang="en-GB" sz="1800" dirty="0"/>
              <a:t>). </a:t>
            </a:r>
          </a:p>
          <a:p>
            <a:pPr marL="0" indent="0">
              <a:buNone/>
            </a:pPr>
            <a:r>
              <a:rPr lang="en-GB" sz="1800" dirty="0"/>
              <a:t>Like the Trickster archetype (Jung, 2003), the Werewolf is neither good nor evil, but a coping mechanism that helps people survive and process the unbearable (</a:t>
            </a:r>
            <a:r>
              <a:rPr lang="en-GB" sz="1400" dirty="0" err="1"/>
              <a:t>Sconduto</a:t>
            </a:r>
            <a:r>
              <a:rPr lang="en-GB" sz="1400" dirty="0"/>
              <a:t>, 2014</a:t>
            </a:r>
            <a:r>
              <a:rPr lang="en-GB" sz="1800" dirty="0"/>
              <a:t>). In Dramatherapy, the werewolf can serve as a creative, symbolic tool to explore what society forbids, allowing hidden parts to be seen, expressed, and transformed (</a:t>
            </a:r>
            <a:r>
              <a:rPr lang="en-GB" sz="1400" dirty="0" err="1"/>
              <a:t>Rebillot</a:t>
            </a:r>
            <a:r>
              <a:rPr lang="en-GB" sz="1400" dirty="0"/>
              <a:t>, 2001</a:t>
            </a:r>
            <a:r>
              <a:rPr lang="en-GB" sz="1800" dirty="0"/>
              <a:t>).</a:t>
            </a:r>
          </a:p>
        </p:txBody>
      </p:sp>
    </p:spTree>
    <p:extLst>
      <p:ext uri="{BB962C8B-B14F-4D97-AF65-F5344CB8AC3E}">
        <p14:creationId xmlns:p14="http://schemas.microsoft.com/office/powerpoint/2010/main" val="3244389892"/>
      </p:ext>
    </p:extLst>
  </p:cSld>
  <p:clrMapOvr>
    <a:masterClrMapping/>
  </p:clrMapOvr>
  <mc:AlternateContent xmlns:mc="http://schemas.openxmlformats.org/markup-compatibility/2006" xmlns:p14="http://schemas.microsoft.com/office/powerpoint/2010/main">
    <mc:Choice Requires="p14">
      <p:transition spd="slow" p14:dur="2000" advTm="66441"/>
    </mc:Choice>
    <mc:Fallback xmlns="">
      <p:transition spd="slow" advTm="6644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AECF-7062-D6F5-5588-93AA6683FF94}"/>
              </a:ext>
            </a:extLst>
          </p:cNvPr>
          <p:cNvSpPr>
            <a:spLocks noGrp="1"/>
          </p:cNvSpPr>
          <p:nvPr>
            <p:ph type="title"/>
          </p:nvPr>
        </p:nvSpPr>
        <p:spPr>
          <a:xfrm>
            <a:off x="379562" y="457200"/>
            <a:ext cx="5219307" cy="882477"/>
          </a:xfrm>
        </p:spPr>
        <p:txBody>
          <a:bodyPr anchor="b">
            <a:normAutofit/>
          </a:bodyPr>
          <a:lstStyle/>
          <a:p>
            <a:r>
              <a:rPr lang="en-GB" dirty="0"/>
              <a:t>Conclusion</a:t>
            </a:r>
          </a:p>
        </p:txBody>
      </p:sp>
      <p:sp>
        <p:nvSpPr>
          <p:cNvPr id="3" name="Content Placeholder 2">
            <a:extLst>
              <a:ext uri="{FF2B5EF4-FFF2-40B4-BE49-F238E27FC236}">
                <a16:creationId xmlns:a16="http://schemas.microsoft.com/office/drawing/2014/main" id="{F027FC40-589A-BB99-0320-E60B149AC657}"/>
              </a:ext>
            </a:extLst>
          </p:cNvPr>
          <p:cNvSpPr>
            <a:spLocks noGrp="1"/>
          </p:cNvSpPr>
          <p:nvPr>
            <p:ph idx="1"/>
          </p:nvPr>
        </p:nvSpPr>
        <p:spPr>
          <a:xfrm>
            <a:off x="379562" y="2751909"/>
            <a:ext cx="6478438" cy="3709277"/>
          </a:xfrm>
        </p:spPr>
        <p:txBody>
          <a:bodyPr anchor="t">
            <a:normAutofit/>
          </a:bodyPr>
          <a:lstStyle/>
          <a:p>
            <a:pPr marL="0" indent="0">
              <a:buNone/>
            </a:pPr>
            <a:r>
              <a:rPr lang="en-GB" sz="2000" dirty="0"/>
              <a:t>The werewolf is a powerful, universal metaphor. Unlike the vilified figure in popular culture, the Latvian </a:t>
            </a:r>
            <a:r>
              <a:rPr lang="en-GB" sz="2000" i="1" dirty="0" err="1"/>
              <a:t>vilkatis</a:t>
            </a:r>
            <a:r>
              <a:rPr lang="en-GB" sz="2000" dirty="0"/>
              <a:t> invites reflection on what is hidden or suppressed, both culturally and personally. In Latvian cultural memory, the werewolf symbolizes otherness, resilience, and </a:t>
            </a:r>
            <a:r>
              <a:rPr lang="en-GB" sz="2000" dirty="0">
                <a:highlight>
                  <a:srgbClr val="008000"/>
                </a:highlight>
              </a:rPr>
              <a:t>transformation</a:t>
            </a:r>
            <a:r>
              <a:rPr lang="en-GB" sz="2000" dirty="0"/>
              <a:t> (</a:t>
            </a:r>
            <a:r>
              <a:rPr lang="en-GB" sz="1600" dirty="0" err="1"/>
              <a:t>Kokins</a:t>
            </a:r>
            <a:r>
              <a:rPr lang="en-GB" sz="1600" dirty="0"/>
              <a:t>, 2007; </a:t>
            </a:r>
            <a:r>
              <a:rPr lang="en-GB" sz="1600" dirty="0" err="1"/>
              <a:t>Zagarins</a:t>
            </a:r>
            <a:r>
              <a:rPr lang="en-GB" sz="1600" dirty="0"/>
              <a:t>, 2025</a:t>
            </a:r>
            <a:r>
              <a:rPr lang="en-GB" sz="2000" dirty="0"/>
              <a:t>). </a:t>
            </a:r>
          </a:p>
          <a:p>
            <a:pPr marL="0" indent="0">
              <a:buNone/>
            </a:pPr>
            <a:r>
              <a:rPr lang="en-GB" sz="2000" dirty="0"/>
              <a:t>In dramatherapy, this archetype offers a creative space to embody the exiled self, heal intergenerational wounds, and engage with the</a:t>
            </a:r>
            <a:r>
              <a:rPr lang="en-GB" sz="2000" i="1" dirty="0"/>
              <a:t> </a:t>
            </a:r>
            <a:r>
              <a:rPr lang="en-GB" sz="2000" dirty="0"/>
              <a:t>shadow</a:t>
            </a:r>
            <a:r>
              <a:rPr lang="en-GB" sz="2000" i="1" dirty="0"/>
              <a:t> </a:t>
            </a:r>
            <a:r>
              <a:rPr lang="en-GB" sz="2000" dirty="0"/>
              <a:t>through empathy and imagination.</a:t>
            </a:r>
          </a:p>
        </p:txBody>
      </p:sp>
      <p:pic>
        <p:nvPicPr>
          <p:cNvPr id="6" name="Picture 5" descr="A foot with paint on it&#10;&#10;AI-generated content may be incorrect.">
            <a:extLst>
              <a:ext uri="{FF2B5EF4-FFF2-40B4-BE49-F238E27FC236}">
                <a16:creationId xmlns:a16="http://schemas.microsoft.com/office/drawing/2014/main" id="{EBCFBA3A-3EE6-44EB-DC26-C353F4AC8D30}"/>
              </a:ext>
            </a:extLst>
          </p:cNvPr>
          <p:cNvPicPr>
            <a:picLocks noChangeAspect="1"/>
          </p:cNvPicPr>
          <p:nvPr/>
        </p:nvPicPr>
        <p:blipFill>
          <a:blip r:embed="rId3">
            <a:extLst>
              <a:ext uri="{28A0092B-C50C-407E-A947-70E740481C1C}">
                <a14:useLocalDpi xmlns:a14="http://schemas.microsoft.com/office/drawing/2010/main" val="0"/>
              </a:ext>
            </a:extLst>
          </a:blip>
          <a:srcRect r="3424" b="2"/>
          <a:stretch/>
        </p:blipFill>
        <p:spPr>
          <a:xfrm rot="5400000">
            <a:off x="6623939" y="1074281"/>
            <a:ext cx="6064371" cy="4709438"/>
          </a:xfrm>
          <a:prstGeom prst="rect">
            <a:avLst/>
          </a:prstGeom>
        </p:spPr>
      </p:pic>
    </p:spTree>
    <p:extLst>
      <p:ext uri="{BB962C8B-B14F-4D97-AF65-F5344CB8AC3E}">
        <p14:creationId xmlns:p14="http://schemas.microsoft.com/office/powerpoint/2010/main" val="2738932724"/>
      </p:ext>
    </p:extLst>
  </p:cSld>
  <p:clrMapOvr>
    <a:masterClrMapping/>
  </p:clrMapOvr>
  <mc:AlternateContent xmlns:mc="http://schemas.openxmlformats.org/markup-compatibility/2006" xmlns:p14="http://schemas.microsoft.com/office/powerpoint/2010/main">
    <mc:Choice Requires="p14">
      <p:transition spd="slow" p14:dur="2000" advTm="53860"/>
    </mc:Choice>
    <mc:Fallback xmlns="">
      <p:transition spd="slow" advTm="538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922CD9-322C-D254-4C27-986E1B750EC4}"/>
              </a:ext>
            </a:extLst>
          </p:cNvPr>
          <p:cNvSpPr txBox="1"/>
          <p:nvPr/>
        </p:nvSpPr>
        <p:spPr>
          <a:xfrm>
            <a:off x="322217" y="418011"/>
            <a:ext cx="11713029" cy="6331132"/>
          </a:xfrm>
          <a:prstGeom prst="rect">
            <a:avLst/>
          </a:prstGeom>
          <a:noFill/>
        </p:spPr>
        <p:txBody>
          <a:bodyPr wrap="square" rtlCol="0">
            <a:spAutoFit/>
          </a:bodyPr>
          <a:lstStyle/>
          <a:p>
            <a:endParaRPr lang="en-GB" dirty="0"/>
          </a:p>
        </p:txBody>
      </p:sp>
      <p:sp>
        <p:nvSpPr>
          <p:cNvPr id="6" name="Rectangle 1">
            <a:extLst>
              <a:ext uri="{FF2B5EF4-FFF2-40B4-BE49-F238E27FC236}">
                <a16:creationId xmlns:a16="http://schemas.microsoft.com/office/drawing/2014/main" id="{2DD7B9F6-809D-0950-99C8-F9B4CF7C740E}"/>
              </a:ext>
            </a:extLst>
          </p:cNvPr>
          <p:cNvSpPr>
            <a:spLocks noChangeArrowheads="1"/>
          </p:cNvSpPr>
          <p:nvPr/>
        </p:nvSpPr>
        <p:spPr bwMode="auto">
          <a:xfrm>
            <a:off x="156754" y="247319"/>
            <a:ext cx="11789100" cy="619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cs typeface="Times New Roman" panose="02020603050405020304" pitchFamily="18" charset="0"/>
              </a:rPr>
              <a:t>References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Abers, </a:t>
            </a:r>
            <a:r>
              <a:rPr kumimoji="0" lang="en-US" altLang="en-US" sz="1200" b="0" i="0" u="none" strike="noStrike" cap="none" normalizeH="0" baseline="0" dirty="0" err="1">
                <a:ln>
                  <a:noFill/>
                </a:ln>
                <a:solidFill>
                  <a:schemeClr val="tx1"/>
                </a:solidFill>
                <a:effectLst/>
                <a:cs typeface="Times New Roman" panose="02020603050405020304" pitchFamily="18" charset="0"/>
              </a:rPr>
              <a:t>Adamovičs</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Alksne</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Altements</a:t>
            </a:r>
            <a:r>
              <a:rPr kumimoji="0" lang="en-US" altLang="en-US" sz="1200" b="0" i="0" u="none" strike="noStrike" cap="none" normalizeH="0" baseline="0" dirty="0">
                <a:ln>
                  <a:noFill/>
                </a:ln>
                <a:solidFill>
                  <a:schemeClr val="tx1"/>
                </a:solidFill>
                <a:effectLst/>
                <a:cs typeface="Times New Roman" panose="02020603050405020304" pitchFamily="18" charset="0"/>
              </a:rPr>
              <a:t>, Bērziņš, </a:t>
            </a:r>
            <a:r>
              <a:rPr kumimoji="0" lang="en-US" altLang="en-US" sz="1200" b="0" i="0" u="none" strike="noStrike" cap="none" normalizeH="0" baseline="0" dirty="0" err="1">
                <a:ln>
                  <a:noFill/>
                </a:ln>
                <a:solidFill>
                  <a:schemeClr val="tx1"/>
                </a:solidFill>
                <a:effectLst/>
                <a:cs typeface="Times New Roman" panose="02020603050405020304" pitchFamily="18" charset="0"/>
              </a:rPr>
              <a:t>Bīlmanis</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Bračs</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Dunsdorfs</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Grīnbergs</a:t>
            </a:r>
            <a:r>
              <a:rPr kumimoji="0" lang="en-US" altLang="en-US" sz="1200" b="0" i="0" u="none" strike="noStrike" cap="none" normalizeH="0" baseline="0" dirty="0">
                <a:ln>
                  <a:noFill/>
                </a:ln>
                <a:solidFill>
                  <a:schemeClr val="tx1"/>
                </a:solidFill>
                <a:effectLst/>
                <a:cs typeface="Times New Roman" panose="02020603050405020304" pitchFamily="18" charset="0"/>
              </a:rPr>
              <a:t>, Karlsons, </a:t>
            </a:r>
            <a:r>
              <a:rPr kumimoji="0" lang="en-US" altLang="en-US" sz="1200" b="0" i="0" u="none" strike="noStrike" cap="none" normalizeH="0" baseline="0" dirty="0" err="1">
                <a:ln>
                  <a:noFill/>
                </a:ln>
                <a:solidFill>
                  <a:schemeClr val="tx1"/>
                </a:solidFill>
                <a:effectLst/>
                <a:cs typeface="Times New Roman" panose="02020603050405020304" pitchFamily="18" charset="0"/>
              </a:rPr>
              <a:t>Malvess</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Spekke</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Stepermanis</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Tentelis</a:t>
            </a:r>
            <a:r>
              <a:rPr kumimoji="0" lang="en-US" altLang="en-US" sz="1200" b="0" i="0" u="none" strike="noStrike" cap="none" normalizeH="0" baseline="0" dirty="0">
                <a:ln>
                  <a:noFill/>
                </a:ln>
                <a:solidFill>
                  <a:schemeClr val="tx1"/>
                </a:solidFill>
                <a:effectLst/>
                <a:cs typeface="Times New Roman" panose="02020603050405020304" pitchFamily="18" charset="0"/>
              </a:rPr>
              <a:t> and </a:t>
            </a:r>
            <a:r>
              <a:rPr kumimoji="0" lang="en-US" altLang="en-US" sz="1200" b="0" i="0" u="none" strike="noStrike" cap="none" normalizeH="0" baseline="0" dirty="0" err="1">
                <a:ln>
                  <a:noFill/>
                </a:ln>
                <a:solidFill>
                  <a:schemeClr val="tx1"/>
                </a:solidFill>
                <a:effectLst/>
                <a:cs typeface="Times New Roman" panose="02020603050405020304" pitchFamily="18" charset="0"/>
              </a:rPr>
              <a:t>Zeids</a:t>
            </a:r>
            <a:r>
              <a:rPr kumimoji="0" lang="en-US" altLang="en-US" sz="1200" b="0" i="0" u="none" strike="noStrike" cap="none" normalizeH="0" baseline="0" dirty="0">
                <a:ln>
                  <a:noFill/>
                </a:ln>
                <a:solidFill>
                  <a:schemeClr val="tx1"/>
                </a:solidFill>
                <a:effectLst/>
                <a:cs typeface="Times New Roman" panose="02020603050405020304" pitchFamily="18" charset="0"/>
              </a:rPr>
              <a:t> (1939). </a:t>
            </a:r>
            <a:r>
              <a:rPr kumimoji="0" lang="en-US" altLang="en-US" sz="1200" b="0" i="1" u="none" strike="noStrike" cap="none" normalizeH="0" baseline="0" dirty="0" err="1">
                <a:ln>
                  <a:noFill/>
                </a:ln>
                <a:solidFill>
                  <a:schemeClr val="tx1"/>
                </a:solidFill>
                <a:effectLst/>
                <a:cs typeface="Times New Roman" panose="02020603050405020304" pitchFamily="18" charset="0"/>
              </a:rPr>
              <a:t>Latviešu</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vēsturnieku</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veltījums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profesoram</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Viperam</a:t>
            </a:r>
            <a:r>
              <a:rPr kumimoji="0" lang="en-US" altLang="en-US" sz="1200" b="0" i="0" u="none" strike="noStrike" cap="none" normalizeH="0" baseline="0" dirty="0">
                <a:ln>
                  <a:noFill/>
                </a:ln>
                <a:solidFill>
                  <a:schemeClr val="tx1"/>
                </a:solidFill>
                <a:effectLst/>
                <a:cs typeface="Times New Roman" panose="02020603050405020304" pitchFamily="18" charset="0"/>
              </a:rPr>
              <a:t>. A Gulbis, p.328.</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Agamben, G. (2007). </a:t>
            </a:r>
            <a:r>
              <a:rPr kumimoji="0" lang="en-US" altLang="en-US" sz="1200" b="0" i="1" u="none" strike="noStrike" cap="none" normalizeH="0" baseline="0" dirty="0">
                <a:ln>
                  <a:noFill/>
                </a:ln>
                <a:solidFill>
                  <a:schemeClr val="tx1"/>
                </a:solidFill>
                <a:effectLst/>
                <a:cs typeface="Times New Roman" panose="02020603050405020304" pitchFamily="18" charset="0"/>
              </a:rPr>
              <a:t>Homo </a:t>
            </a:r>
            <a:r>
              <a:rPr kumimoji="0" lang="en-US" altLang="en-US" sz="1200" b="0" i="1" u="none" strike="noStrike" cap="none" normalizeH="0" baseline="0" dirty="0" err="1">
                <a:ln>
                  <a:noFill/>
                </a:ln>
                <a:solidFill>
                  <a:schemeClr val="tx1"/>
                </a:solidFill>
                <a:effectLst/>
                <a:cs typeface="Times New Roman" panose="02020603050405020304" pitchFamily="18" charset="0"/>
              </a:rPr>
              <a:t>Sacer</a:t>
            </a:r>
            <a:r>
              <a:rPr kumimoji="0" lang="en-US" altLang="en-US" sz="1200" b="0" i="0" u="none" strike="noStrike" cap="none" normalizeH="0" baseline="0" dirty="0">
                <a:ln>
                  <a:noFill/>
                </a:ln>
                <a:solidFill>
                  <a:schemeClr val="tx1"/>
                </a:solidFill>
                <a:effectLst/>
                <a:cs typeface="Times New Roman" panose="02020603050405020304" pitchFamily="18" charset="0"/>
              </a:rPr>
              <a:t>. [online] Available at: https://www.thing.net/~rdom/ucsd/biopolitics/HomoSacer.pdf.</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Aleksander </a:t>
            </a:r>
            <a:r>
              <a:rPr kumimoji="0" lang="en-US" altLang="en-US" sz="1200" b="0" i="0" u="none" strike="noStrike" cap="none" normalizeH="0" baseline="0" dirty="0" err="1">
                <a:ln>
                  <a:noFill/>
                </a:ln>
                <a:solidFill>
                  <a:schemeClr val="tx1"/>
                </a:solidFill>
                <a:effectLst/>
                <a:cs typeface="Times New Roman" panose="02020603050405020304" pitchFamily="18" charset="0"/>
              </a:rPr>
              <a:t>Pluskowski</a:t>
            </a:r>
            <a:r>
              <a:rPr kumimoji="0" lang="en-US" altLang="en-US" sz="1200" b="0" i="0" u="none" strike="noStrike" cap="none" normalizeH="0" baseline="0" dirty="0">
                <a:ln>
                  <a:noFill/>
                </a:ln>
                <a:solidFill>
                  <a:schemeClr val="tx1"/>
                </a:solidFill>
                <a:effectLst/>
                <a:cs typeface="Times New Roman" panose="02020603050405020304" pitchFamily="18" charset="0"/>
              </a:rPr>
              <a:t> (2019). </a:t>
            </a:r>
            <a:r>
              <a:rPr kumimoji="0" lang="en-US" altLang="en-US" sz="1200" b="0" i="1" u="none" strike="noStrike" cap="none" normalizeH="0" baseline="0" dirty="0">
                <a:ln>
                  <a:noFill/>
                </a:ln>
                <a:solidFill>
                  <a:schemeClr val="tx1"/>
                </a:solidFill>
                <a:effectLst/>
                <a:cs typeface="Times New Roman" panose="02020603050405020304" pitchFamily="18" charset="0"/>
              </a:rPr>
              <a:t>Ecologies of crusading, colonization, and Religious Conversion in the Medieval Baltic : Terra Sacra II</a:t>
            </a:r>
            <a:r>
              <a:rPr kumimoji="0" lang="en-US" altLang="en-US" sz="1200" b="0" i="0" u="none" strike="noStrike" cap="none" normalizeH="0" baseline="0" dirty="0">
                <a:ln>
                  <a:noFill/>
                </a:ln>
                <a:solidFill>
                  <a:schemeClr val="tx1"/>
                </a:solidFill>
                <a:effectLst/>
                <a:cs typeface="Times New Roman" panose="02020603050405020304" pitchFamily="18" charset="0"/>
              </a:rPr>
              <a:t>. Turnhout, Belgium: </a:t>
            </a:r>
            <a:r>
              <a:rPr kumimoji="0" lang="en-US" altLang="en-US" sz="1200" b="0" i="0" u="none" strike="noStrike" cap="none" normalizeH="0" baseline="0" dirty="0" err="1">
                <a:ln>
                  <a:noFill/>
                </a:ln>
                <a:solidFill>
                  <a:schemeClr val="tx1"/>
                </a:solidFill>
                <a:effectLst/>
                <a:cs typeface="Times New Roman" panose="02020603050405020304" pitchFamily="18" charset="0"/>
              </a:rPr>
              <a:t>Brepols</a:t>
            </a:r>
            <a:r>
              <a:rPr kumimoji="0" lang="en-US" altLang="en-US" sz="1200" b="0" i="0" u="none" strike="noStrike" cap="none" normalizeH="0" baseline="0" dirty="0">
                <a:ln>
                  <a:noFill/>
                </a:ln>
                <a:solidFill>
                  <a:schemeClr val="tx1"/>
                </a:solidFill>
                <a:effectLst/>
                <a:cs typeface="Times New Roman" panose="02020603050405020304" pitchFamily="18" charset="0"/>
              </a:rPr>
              <a:t>.</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Baring-Gould, S. (1973). </a:t>
            </a:r>
            <a:r>
              <a:rPr kumimoji="0" lang="en-US" altLang="en-US" sz="1200" b="0" i="1" u="none" strike="noStrike" cap="none" normalizeH="0" baseline="0" dirty="0">
                <a:ln>
                  <a:noFill/>
                </a:ln>
                <a:solidFill>
                  <a:schemeClr val="tx1"/>
                </a:solidFill>
                <a:effectLst/>
                <a:cs typeface="Times New Roman" panose="02020603050405020304" pitchFamily="18" charset="0"/>
              </a:rPr>
              <a:t>The Book of Were-Wolves; Being an Account of a Terrible Superstition</a:t>
            </a:r>
            <a:r>
              <a:rPr kumimoji="0" lang="en-US" altLang="en-US" sz="1200" b="0" i="0" u="none" strike="noStrike" cap="none" normalizeH="0" baseline="0" dirty="0">
                <a:ln>
                  <a:noFill/>
                </a:ln>
                <a:solidFill>
                  <a:schemeClr val="tx1"/>
                </a:solidFill>
                <a:effectLst/>
                <a:cs typeface="Times New Roman" panose="02020603050405020304" pitchFamily="18" charset="0"/>
              </a:rPr>
              <a:t>. New York: Causeway Books.</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Beresford, M. (2013). </a:t>
            </a:r>
            <a:r>
              <a:rPr kumimoji="0" lang="en-US" altLang="en-US" sz="1200" b="0" i="1" u="none" strike="noStrike" cap="none" normalizeH="0" baseline="0" dirty="0">
                <a:ln>
                  <a:noFill/>
                </a:ln>
                <a:solidFill>
                  <a:schemeClr val="tx1"/>
                </a:solidFill>
                <a:effectLst/>
                <a:cs typeface="Times New Roman" panose="02020603050405020304" pitchFamily="18" charset="0"/>
              </a:rPr>
              <a:t>The White Devil</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Reaktion</a:t>
            </a:r>
            <a:r>
              <a:rPr kumimoji="0" lang="en-US" altLang="en-US" sz="1200" b="0" i="0" u="none" strike="noStrike" cap="none" normalizeH="0" baseline="0" dirty="0">
                <a:ln>
                  <a:noFill/>
                </a:ln>
                <a:solidFill>
                  <a:schemeClr val="tx1"/>
                </a:solidFill>
                <a:effectLst/>
                <a:cs typeface="Times New Roman" panose="02020603050405020304" pitchFamily="18" charset="0"/>
              </a:rPr>
              <a:t> Books.</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Bourgault du Coudray, C. (2006). </a:t>
            </a:r>
            <a:r>
              <a:rPr kumimoji="0" lang="en-US" altLang="en-US" sz="1200" b="0" i="1" u="none" strike="noStrike" cap="none" normalizeH="0" baseline="0" dirty="0">
                <a:ln>
                  <a:noFill/>
                </a:ln>
                <a:solidFill>
                  <a:schemeClr val="tx1"/>
                </a:solidFill>
                <a:effectLst/>
                <a:cs typeface="Times New Roman" panose="02020603050405020304" pitchFamily="18" charset="0"/>
              </a:rPr>
              <a:t>The Curse of the Werewolf</a:t>
            </a:r>
            <a:r>
              <a:rPr kumimoji="0" lang="en-US" altLang="en-US" sz="1200" b="0" i="0" u="none" strike="noStrike" cap="none" normalizeH="0" baseline="0" dirty="0">
                <a:ln>
                  <a:noFill/>
                </a:ln>
                <a:solidFill>
                  <a:schemeClr val="tx1"/>
                </a:solidFill>
                <a:effectLst/>
                <a:cs typeface="Times New Roman" panose="02020603050405020304" pitchFamily="18" charset="0"/>
              </a:rPr>
              <a:t>. Bloomsbury Publishing.</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Campbell, B. (1990). Metaphor in Dramatherapy. </a:t>
            </a:r>
            <a:r>
              <a:rPr kumimoji="0" lang="en-US" altLang="en-US" sz="1200" b="0" i="1" u="none" strike="noStrike" cap="none" normalizeH="0" baseline="0" dirty="0">
                <a:ln>
                  <a:noFill/>
                </a:ln>
                <a:solidFill>
                  <a:schemeClr val="tx1"/>
                </a:solidFill>
                <a:effectLst/>
                <a:cs typeface="Times New Roman" panose="02020603050405020304" pitchFamily="18" charset="0"/>
              </a:rPr>
              <a:t>Dramatherapy</a:t>
            </a:r>
            <a:r>
              <a:rPr kumimoji="0" lang="en-US" altLang="en-US" sz="1200" b="0" i="0" u="none" strike="noStrike" cap="none" normalizeH="0" baseline="0" dirty="0">
                <a:ln>
                  <a:noFill/>
                </a:ln>
                <a:solidFill>
                  <a:schemeClr val="tx1"/>
                </a:solidFill>
                <a:effectLst/>
                <a:cs typeface="Times New Roman" panose="02020603050405020304" pitchFamily="18" charset="0"/>
              </a:rPr>
              <a:t>, 13(1), pp.1–6. </a:t>
            </a:r>
            <a:r>
              <a:rPr kumimoji="0" lang="en-US" altLang="en-US" sz="1200" b="0" i="0" u="none" strike="noStrike" cap="none" normalizeH="0" baseline="0" dirty="0" err="1">
                <a:ln>
                  <a:noFill/>
                </a:ln>
                <a:solidFill>
                  <a:schemeClr val="tx1"/>
                </a:solidFill>
                <a:effectLst/>
                <a:cs typeface="Times New Roman" panose="02020603050405020304" pitchFamily="18" charset="0"/>
              </a:rPr>
              <a:t>doi:https</a:t>
            </a:r>
            <a:r>
              <a:rPr kumimoji="0" lang="en-US" altLang="en-US" sz="1200" b="0" i="0" u="none" strike="noStrike" cap="none" normalizeH="0" baseline="0" dirty="0">
                <a:ln>
                  <a:noFill/>
                </a:ln>
                <a:solidFill>
                  <a:schemeClr val="tx1"/>
                </a:solidFill>
                <a:effectLst/>
                <a:cs typeface="Times New Roman" panose="02020603050405020304" pitchFamily="18" charset="0"/>
              </a:rPr>
              <a:t>://doi.org/10.1080/02630672.1990.9689786.</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Chollet, M. (2022). </a:t>
            </a:r>
            <a:r>
              <a:rPr kumimoji="0" lang="en-US" altLang="en-US" sz="1200" b="0" i="1" u="none" strike="noStrike" cap="none" normalizeH="0" baseline="0" dirty="0">
                <a:ln>
                  <a:noFill/>
                </a:ln>
                <a:solidFill>
                  <a:schemeClr val="tx1"/>
                </a:solidFill>
                <a:effectLst/>
                <a:cs typeface="Times New Roman" panose="02020603050405020304" pitchFamily="18" charset="0"/>
              </a:rPr>
              <a:t>In </a:t>
            </a:r>
            <a:r>
              <a:rPr kumimoji="0" lang="en-US" altLang="en-US" sz="1200" b="0" i="1" u="none" strike="noStrike" cap="none" normalizeH="0" baseline="0" dirty="0" err="1">
                <a:ln>
                  <a:noFill/>
                </a:ln>
                <a:solidFill>
                  <a:schemeClr val="tx1"/>
                </a:solidFill>
                <a:effectLst/>
                <a:cs typeface="Times New Roman" panose="02020603050405020304" pitchFamily="18" charset="0"/>
              </a:rPr>
              <a:t>Defence</a:t>
            </a:r>
            <a:r>
              <a:rPr kumimoji="0" lang="en-US" altLang="en-US" sz="1200" b="0" i="1" u="none" strike="noStrike" cap="none" normalizeH="0" baseline="0" dirty="0">
                <a:ln>
                  <a:noFill/>
                </a:ln>
                <a:solidFill>
                  <a:schemeClr val="tx1"/>
                </a:solidFill>
                <a:effectLst/>
                <a:cs typeface="Times New Roman" panose="02020603050405020304" pitchFamily="18" charset="0"/>
              </a:rPr>
              <a:t> of Witches : Why Women Are Still on Trial</a:t>
            </a:r>
            <a:r>
              <a:rPr kumimoji="0" lang="en-US" altLang="en-US" sz="1200" b="0" i="0" u="none" strike="noStrike" cap="none" normalizeH="0" baseline="0" dirty="0">
                <a:ln>
                  <a:noFill/>
                </a:ln>
                <a:solidFill>
                  <a:schemeClr val="tx1"/>
                </a:solidFill>
                <a:effectLst/>
                <a:cs typeface="Times New Roman" panose="02020603050405020304" pitchFamily="18" charset="0"/>
              </a:rPr>
              <a:t>. London: Picador.</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Dalley, S. (1998). </a:t>
            </a:r>
            <a:r>
              <a:rPr kumimoji="0" lang="en-US" altLang="en-US" sz="1200" b="0" i="1" u="none" strike="noStrike" cap="none" normalizeH="0" baseline="0" dirty="0">
                <a:ln>
                  <a:noFill/>
                </a:ln>
                <a:solidFill>
                  <a:schemeClr val="tx1"/>
                </a:solidFill>
                <a:effectLst/>
                <a:cs typeface="Times New Roman" panose="02020603050405020304" pitchFamily="18" charset="0"/>
              </a:rPr>
              <a:t>Myths from Mesopotamia</a:t>
            </a:r>
            <a:r>
              <a:rPr kumimoji="0" lang="en-US" altLang="en-US" sz="1200" b="0" i="0" u="none" strike="noStrike" cap="none" normalizeH="0" baseline="0" dirty="0">
                <a:ln>
                  <a:noFill/>
                </a:ln>
                <a:solidFill>
                  <a:schemeClr val="tx1"/>
                </a:solidFill>
                <a:effectLst/>
                <a:cs typeface="Times New Roman" panose="02020603050405020304" pitchFamily="18" charset="0"/>
              </a:rPr>
              <a:t>. Oxford University Press, USA.</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Donecker, S. (2012). The Werewolves of Livonia: </a:t>
            </a:r>
            <a:r>
              <a:rPr kumimoji="0" lang="en-US" altLang="en-US" sz="1200" b="0" i="1" u="none" strike="noStrike" cap="none" normalizeH="0" baseline="0" dirty="0" err="1">
                <a:ln>
                  <a:noFill/>
                </a:ln>
                <a:solidFill>
                  <a:schemeClr val="tx1"/>
                </a:solidFill>
                <a:effectLst/>
                <a:cs typeface="Times New Roman" panose="02020603050405020304" pitchFamily="18" charset="0"/>
              </a:rPr>
              <a:t>Preternature</a:t>
            </a:r>
            <a:r>
              <a:rPr kumimoji="0" lang="en-US" altLang="en-US" sz="1200" b="0" i="1" u="none" strike="noStrike" cap="none" normalizeH="0" baseline="0" dirty="0">
                <a:ln>
                  <a:noFill/>
                </a:ln>
                <a:solidFill>
                  <a:schemeClr val="tx1"/>
                </a:solidFill>
                <a:effectLst/>
                <a:cs typeface="Times New Roman" panose="02020603050405020304" pitchFamily="18" charset="0"/>
              </a:rPr>
              <a:t>: Critical and Historical Studies on the Preternatural</a:t>
            </a:r>
            <a:r>
              <a:rPr kumimoji="0" lang="en-US" altLang="en-US" sz="1200" b="0" i="0" u="none" strike="noStrike" cap="none" normalizeH="0" baseline="0" dirty="0">
                <a:ln>
                  <a:noFill/>
                </a:ln>
                <a:solidFill>
                  <a:schemeClr val="tx1"/>
                </a:solidFill>
                <a:effectLst/>
                <a:cs typeface="Times New Roman" panose="02020603050405020304" pitchFamily="18" charset="0"/>
              </a:rPr>
              <a:t>, 1(2), pp.289–322. </a:t>
            </a:r>
            <a:r>
              <a:rPr kumimoji="0" lang="en-US" altLang="en-US" sz="1200" b="0" i="0" u="none" strike="noStrike" cap="none" normalizeH="0" baseline="0" dirty="0" err="1">
                <a:ln>
                  <a:noFill/>
                </a:ln>
                <a:solidFill>
                  <a:schemeClr val="tx1"/>
                </a:solidFill>
                <a:effectLst/>
                <a:cs typeface="Times New Roman" panose="02020603050405020304" pitchFamily="18" charset="0"/>
              </a:rPr>
              <a:t>doi:https</a:t>
            </a:r>
            <a:r>
              <a:rPr kumimoji="0" lang="en-US" altLang="en-US" sz="1200" b="0" i="0" u="none" strike="noStrike" cap="none" normalizeH="0" baseline="0" dirty="0">
                <a:ln>
                  <a:noFill/>
                </a:ln>
                <a:solidFill>
                  <a:schemeClr val="tx1"/>
                </a:solidFill>
                <a:effectLst/>
                <a:cs typeface="Times New Roman" panose="02020603050405020304" pitchFamily="18" charset="0"/>
              </a:rPr>
              <a:t>://doi.org/10.5325/preternature.1.2.0289.</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Fiske, J. (1873). </a:t>
            </a:r>
            <a:r>
              <a:rPr kumimoji="0" lang="en-US" altLang="en-US" sz="1200" b="0" i="1" u="none" strike="noStrike" cap="none" normalizeH="0" baseline="0" dirty="0">
                <a:ln>
                  <a:noFill/>
                </a:ln>
                <a:solidFill>
                  <a:schemeClr val="tx1"/>
                </a:solidFill>
                <a:effectLst/>
                <a:cs typeface="Times New Roman" panose="02020603050405020304" pitchFamily="18" charset="0"/>
              </a:rPr>
              <a:t>Myths and Myth-makers</a:t>
            </a:r>
            <a:r>
              <a:rPr kumimoji="0" lang="en-US" altLang="en-US" sz="1200" b="0" i="0" u="none" strike="noStrike" cap="none" normalizeH="0" baseline="0" dirty="0">
                <a:ln>
                  <a:noFill/>
                </a:ln>
                <a:solidFill>
                  <a:schemeClr val="tx1"/>
                </a:solidFill>
                <a:effectLst/>
                <a:cs typeface="Times New Roman" panose="02020603050405020304" pitchFamily="18" charset="0"/>
              </a:rPr>
              <a:t>. James R. </a:t>
            </a:r>
            <a:r>
              <a:rPr kumimoji="0" lang="en-US" altLang="en-US" sz="1200" b="0" i="0" u="none" strike="noStrike" cap="none" normalizeH="0" baseline="0" dirty="0" err="1">
                <a:ln>
                  <a:noFill/>
                </a:ln>
                <a:solidFill>
                  <a:schemeClr val="tx1"/>
                </a:solidFill>
                <a:effectLst/>
                <a:cs typeface="Times New Roman" panose="02020603050405020304" pitchFamily="18" charset="0"/>
              </a:rPr>
              <a:t>Osgod</a:t>
            </a:r>
            <a:r>
              <a:rPr kumimoji="0" lang="en-US" altLang="en-US" sz="1200" b="0" i="0" u="none" strike="noStrike" cap="none" normalizeH="0" baseline="0" dirty="0">
                <a:ln>
                  <a:noFill/>
                </a:ln>
                <a:solidFill>
                  <a:schemeClr val="tx1"/>
                </a:solidFill>
                <a:effectLst/>
                <a:cs typeface="Times New Roman" panose="02020603050405020304" pitchFamily="18" charset="0"/>
              </a:rPr>
              <a:t> and Company.</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Ginzburg, C. (2017). Conjunctive Anomalies: a Reflection on Werewolves. </a:t>
            </a:r>
            <a:r>
              <a:rPr kumimoji="0" lang="en-US" altLang="en-US" sz="1200" b="0" i="1" u="none" strike="noStrike" cap="none" normalizeH="0" baseline="0" dirty="0" err="1">
                <a:ln>
                  <a:noFill/>
                </a:ln>
                <a:solidFill>
                  <a:schemeClr val="tx1"/>
                </a:solidFill>
                <a:effectLst/>
                <a:cs typeface="Times New Roman" panose="02020603050405020304" pitchFamily="18" charset="0"/>
              </a:rPr>
              <a:t>Revista</a:t>
            </a:r>
            <a:r>
              <a:rPr kumimoji="0" lang="en-US" altLang="en-US" sz="1200" b="0" i="1" u="none" strike="noStrike" cap="none" normalizeH="0" baseline="0" dirty="0">
                <a:ln>
                  <a:noFill/>
                </a:ln>
                <a:solidFill>
                  <a:schemeClr val="tx1"/>
                </a:solidFill>
                <a:effectLst/>
                <a:cs typeface="Times New Roman" panose="02020603050405020304" pitchFamily="18" charset="0"/>
              </a:rPr>
              <a:t> de </a:t>
            </a:r>
            <a:r>
              <a:rPr kumimoji="0" lang="en-US" altLang="en-US" sz="1200" b="0" i="1" u="none" strike="noStrike" cap="none" normalizeH="0" baseline="0" dirty="0" err="1">
                <a:ln>
                  <a:noFill/>
                </a:ln>
                <a:solidFill>
                  <a:schemeClr val="tx1"/>
                </a:solidFill>
                <a:effectLst/>
                <a:cs typeface="Times New Roman" panose="02020603050405020304" pitchFamily="18" charset="0"/>
              </a:rPr>
              <a:t>Estudios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Sociales</a:t>
            </a:r>
            <a:r>
              <a:rPr kumimoji="0" lang="en-US" altLang="en-US" sz="1200" b="0" i="0" u="none" strike="noStrike" cap="none" normalizeH="0" baseline="0" dirty="0">
                <a:ln>
                  <a:noFill/>
                </a:ln>
                <a:solidFill>
                  <a:schemeClr val="tx1"/>
                </a:solidFill>
                <a:effectLst/>
                <a:cs typeface="Times New Roman" panose="02020603050405020304" pitchFamily="18" charset="0"/>
              </a:rPr>
              <a:t>, 60(60), pp.110–118. </a:t>
            </a:r>
            <a:r>
              <a:rPr kumimoji="0" lang="en-US" altLang="en-US" sz="1200" b="0" i="0" u="none" strike="noStrike" cap="none" normalizeH="0" baseline="0" dirty="0" err="1">
                <a:ln>
                  <a:noFill/>
                </a:ln>
                <a:solidFill>
                  <a:schemeClr val="tx1"/>
                </a:solidFill>
                <a:effectLst/>
                <a:cs typeface="Times New Roman" panose="02020603050405020304" pitchFamily="18" charset="0"/>
              </a:rPr>
              <a:t>doi:https</a:t>
            </a:r>
            <a:r>
              <a:rPr kumimoji="0" lang="en-US" altLang="en-US" sz="1200" b="0" i="0" u="none" strike="noStrike" cap="none" normalizeH="0" baseline="0" dirty="0">
                <a:ln>
                  <a:noFill/>
                </a:ln>
                <a:solidFill>
                  <a:schemeClr val="tx1"/>
                </a:solidFill>
                <a:effectLst/>
                <a:cs typeface="Times New Roman" panose="02020603050405020304" pitchFamily="18" charset="0"/>
              </a:rPr>
              <a:t>://doi.org/10.7440/res60.2017.09.</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Ginzburg, C. and Lincoln, B. (2020). </a:t>
            </a:r>
            <a:r>
              <a:rPr kumimoji="0" lang="en-US" altLang="en-US" sz="1200" b="0" i="1" u="none" strike="noStrike" cap="none" normalizeH="0" baseline="0" dirty="0">
                <a:ln>
                  <a:noFill/>
                </a:ln>
                <a:solidFill>
                  <a:schemeClr val="tx1"/>
                </a:solidFill>
                <a:effectLst/>
                <a:cs typeface="Times New Roman" panose="02020603050405020304" pitchFamily="18" charset="0"/>
              </a:rPr>
              <a:t>Old Thiess, a Livonian Werewolf a Classic Case in Comparative Perspective</a:t>
            </a:r>
            <a:r>
              <a:rPr kumimoji="0" lang="en-US" altLang="en-US" sz="1200" b="0" i="0" u="none" strike="noStrike" cap="none" normalizeH="0" baseline="0" dirty="0">
                <a:ln>
                  <a:noFill/>
                </a:ln>
                <a:solidFill>
                  <a:schemeClr val="tx1"/>
                </a:solidFill>
                <a:effectLst/>
                <a:cs typeface="Times New Roman" panose="02020603050405020304" pitchFamily="18" charset="0"/>
              </a:rPr>
              <a:t>. [online] Available at: https://press.uchicago.edu/sites/thiess/old_thiess_transcript.pdf [Accessed 27 Mar. 2025].</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Inese </a:t>
            </a:r>
            <a:r>
              <a:rPr kumimoji="0" lang="en-US" altLang="en-US" sz="1200" b="0" i="0" u="none" strike="noStrike" cap="none" normalizeH="0" baseline="0" dirty="0" err="1">
                <a:ln>
                  <a:noFill/>
                </a:ln>
                <a:solidFill>
                  <a:schemeClr val="tx1"/>
                </a:solidFill>
                <a:effectLst/>
                <a:cs typeface="Times New Roman" panose="02020603050405020304" pitchFamily="18" charset="0"/>
              </a:rPr>
              <a:t>Lūsiņa</a:t>
            </a:r>
            <a:r>
              <a:rPr kumimoji="0" lang="en-US" altLang="en-US" sz="1200" b="0" i="0" u="none" strike="noStrike" cap="none" normalizeH="0" baseline="0" dirty="0">
                <a:ln>
                  <a:noFill/>
                </a:ln>
                <a:solidFill>
                  <a:schemeClr val="tx1"/>
                </a:solidFill>
                <a:effectLst/>
                <a:cs typeface="Times New Roman" panose="02020603050405020304" pitchFamily="18" charset="0"/>
              </a:rPr>
              <a:t> (2025). </a:t>
            </a:r>
            <a:r>
              <a:rPr kumimoji="0" lang="en-US" altLang="en-US" sz="1200" b="0" i="1" u="none" strike="noStrike" cap="none" normalizeH="0" baseline="0" dirty="0" err="1">
                <a:ln>
                  <a:noFill/>
                </a:ln>
                <a:solidFill>
                  <a:schemeClr val="tx1"/>
                </a:solidFill>
                <a:effectLst/>
                <a:cs typeface="Times New Roman" panose="02020603050405020304" pitchFamily="18" charset="0"/>
              </a:rPr>
              <a:t>Balss</a:t>
            </a:r>
            <a:r>
              <a:rPr kumimoji="0" lang="en-US" altLang="en-US" sz="1200" b="0" i="1" u="none" strike="noStrike" cap="none" normalizeH="0" baseline="0" dirty="0">
                <a:ln>
                  <a:noFill/>
                </a:ln>
                <a:solidFill>
                  <a:schemeClr val="tx1"/>
                </a:solidFill>
                <a:effectLst/>
                <a:cs typeface="Times New Roman" panose="02020603050405020304" pitchFamily="18" charset="0"/>
              </a:rPr>
              <a:t>, kas mums </a:t>
            </a:r>
            <a:r>
              <a:rPr kumimoji="0" lang="en-US" altLang="en-US" sz="1200" b="0" i="1" u="none" strike="noStrike" cap="none" normalizeH="0" baseline="0" dirty="0" err="1">
                <a:ln>
                  <a:noFill/>
                </a:ln>
                <a:solidFill>
                  <a:schemeClr val="tx1"/>
                </a:solidFill>
                <a:effectLst/>
                <a:cs typeface="Times New Roman" panose="02020603050405020304" pitchFamily="18" charset="0"/>
              </a:rPr>
              <a:t>liek</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domāt</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Koncertstāsta</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Vecais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Tīss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Vilkatis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recenzija</a:t>
            </a:r>
            <a:r>
              <a:rPr kumimoji="0" lang="en-US" altLang="en-US" sz="1200" b="0" i="0" u="none" strike="noStrike" cap="none" normalizeH="0" baseline="0" dirty="0">
                <a:ln>
                  <a:noFill/>
                </a:ln>
                <a:solidFill>
                  <a:schemeClr val="tx1"/>
                </a:solidFill>
                <a:effectLst/>
                <a:cs typeface="Times New Roman" panose="02020603050405020304" pitchFamily="18" charset="0"/>
              </a:rPr>
              <a:t>. [online] Diena.lv. Available at: https://www.diena.lv/raksts/kd/recenzijas/balss-kas-mums-liek-domat.-koncertstasta-_vecais-tiss.-vilkatis_-recenzija-14312889 [Accessed 15 Mar. 2025].</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Institute of the History of Latvia (2005). </a:t>
            </a:r>
            <a:r>
              <a:rPr kumimoji="0" lang="en-US" altLang="en-US" sz="1200" b="0" i="1" u="none" strike="noStrike" cap="none" normalizeH="0" baseline="0" dirty="0">
                <a:ln>
                  <a:noFill/>
                </a:ln>
                <a:solidFill>
                  <a:schemeClr val="tx1"/>
                </a:solidFill>
                <a:effectLst/>
                <a:cs typeface="Times New Roman" panose="02020603050405020304" pitchFamily="18" charset="0"/>
              </a:rPr>
              <a:t>The Hidden and Forbidden History of Latvia under Soviet and Nazi Occupations 1940-1991</a:t>
            </a:r>
            <a:r>
              <a:rPr kumimoji="0" lang="en-US" altLang="en-US" sz="1200" b="0" i="0" u="none" strike="noStrike" cap="none" normalizeH="0" baseline="0" dirty="0">
                <a:ln>
                  <a:noFill/>
                </a:ln>
                <a:solidFill>
                  <a:schemeClr val="tx1"/>
                </a:solidFill>
                <a:effectLst/>
                <a:cs typeface="Times New Roman" panose="02020603050405020304" pitchFamily="18" charset="0"/>
              </a:rPr>
              <a:t>. [online] Available at: https://transitionaljusticedata.org/public_files/reportTCID151.pdf.</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Jiaxin, L. (2022). Livonian Werewolves: Assessing Their Historical Significance through the Case of Old Thiess. </a:t>
            </a:r>
            <a:r>
              <a:rPr kumimoji="0" lang="en-US" altLang="en-US" sz="1200" b="0" i="1" u="none" strike="noStrike" cap="none" normalizeH="0" baseline="0" dirty="0">
                <a:ln>
                  <a:noFill/>
                </a:ln>
                <a:solidFill>
                  <a:schemeClr val="tx1"/>
                </a:solidFill>
                <a:effectLst/>
                <a:cs typeface="Times New Roman" panose="02020603050405020304" pitchFamily="18" charset="0"/>
              </a:rPr>
              <a:t>Review of European Studies</a:t>
            </a:r>
            <a:r>
              <a:rPr kumimoji="0" lang="en-US" altLang="en-US" sz="1200" b="0" i="0" u="none" strike="noStrike" cap="none" normalizeH="0" baseline="0" dirty="0">
                <a:ln>
                  <a:noFill/>
                </a:ln>
                <a:solidFill>
                  <a:schemeClr val="tx1"/>
                </a:solidFill>
                <a:effectLst/>
                <a:cs typeface="Times New Roman" panose="02020603050405020304" pitchFamily="18" charset="0"/>
              </a:rPr>
              <a:t>, 14(4), p.61. </a:t>
            </a:r>
            <a:r>
              <a:rPr kumimoji="0" lang="en-US" altLang="en-US" sz="1200" b="0" i="0" u="none" strike="noStrike" cap="none" normalizeH="0" baseline="0" dirty="0" err="1">
                <a:ln>
                  <a:noFill/>
                </a:ln>
                <a:solidFill>
                  <a:schemeClr val="tx1"/>
                </a:solidFill>
                <a:effectLst/>
                <a:cs typeface="Times New Roman" panose="02020603050405020304" pitchFamily="18" charset="0"/>
              </a:rPr>
              <a:t>doi:https</a:t>
            </a:r>
            <a:r>
              <a:rPr kumimoji="0" lang="en-US" altLang="en-US" sz="1200" b="0" i="0" u="none" strike="noStrike" cap="none" normalizeH="0" baseline="0" dirty="0">
                <a:ln>
                  <a:noFill/>
                </a:ln>
                <a:solidFill>
                  <a:schemeClr val="tx1"/>
                </a:solidFill>
                <a:effectLst/>
                <a:cs typeface="Times New Roman" panose="02020603050405020304" pitchFamily="18" charset="0"/>
              </a:rPr>
              <a:t>://doi.org/10.5539/res.v14n4p61.</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Jones, P. (1991). Dramatherapy: Five Core Processes. </a:t>
            </a:r>
            <a:r>
              <a:rPr kumimoji="0" lang="en-US" altLang="en-US" sz="1200" b="0" i="1" u="none" strike="noStrike" cap="none" normalizeH="0" baseline="0" dirty="0">
                <a:ln>
                  <a:noFill/>
                </a:ln>
                <a:solidFill>
                  <a:schemeClr val="tx1"/>
                </a:solidFill>
                <a:effectLst/>
                <a:cs typeface="Times New Roman" panose="02020603050405020304" pitchFamily="18" charset="0"/>
              </a:rPr>
              <a:t>Dramatherapy</a:t>
            </a:r>
            <a:r>
              <a:rPr kumimoji="0" lang="en-US" altLang="en-US" sz="1200" b="0" i="0" u="none" strike="noStrike" cap="none" normalizeH="0" baseline="0" dirty="0">
                <a:ln>
                  <a:noFill/>
                </a:ln>
                <a:solidFill>
                  <a:schemeClr val="tx1"/>
                </a:solidFill>
                <a:effectLst/>
                <a:cs typeface="Times New Roman" panose="02020603050405020304" pitchFamily="18" charset="0"/>
              </a:rPr>
              <a:t>, 14(1), pp.8–15. </a:t>
            </a:r>
            <a:r>
              <a:rPr kumimoji="0" lang="en-US" altLang="en-US" sz="1200" b="0" i="0" u="none" strike="noStrike" cap="none" normalizeH="0" baseline="0" dirty="0" err="1">
                <a:ln>
                  <a:noFill/>
                </a:ln>
                <a:solidFill>
                  <a:schemeClr val="tx1"/>
                </a:solidFill>
                <a:effectLst/>
                <a:cs typeface="Times New Roman" panose="02020603050405020304" pitchFamily="18" charset="0"/>
              </a:rPr>
              <a:t>doi:https</a:t>
            </a:r>
            <a:r>
              <a:rPr kumimoji="0" lang="en-US" altLang="en-US" sz="1200" b="0" i="0" u="none" strike="noStrike" cap="none" normalizeH="0" baseline="0" dirty="0">
                <a:ln>
                  <a:noFill/>
                </a:ln>
                <a:solidFill>
                  <a:schemeClr val="tx1"/>
                </a:solidFill>
                <a:effectLst/>
                <a:cs typeface="Times New Roman" panose="02020603050405020304" pitchFamily="18" charset="0"/>
              </a:rPr>
              <a:t>://doi.org/10.1080/02630672.1991.9689804.</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cs typeface="Times New Roman" panose="02020603050405020304" pitchFamily="18" charset="0"/>
              </a:rPr>
              <a:t>Jung, C.G. (2003). </a:t>
            </a:r>
            <a:r>
              <a:rPr kumimoji="0" lang="en-US" altLang="en-US" sz="1200" b="0" i="1" u="none" strike="noStrike" cap="none" normalizeH="0" baseline="0" dirty="0">
                <a:ln>
                  <a:noFill/>
                </a:ln>
                <a:solidFill>
                  <a:schemeClr val="tx1"/>
                </a:solidFill>
                <a:effectLst/>
                <a:cs typeface="Times New Roman" panose="02020603050405020304" pitchFamily="18" charset="0"/>
              </a:rPr>
              <a:t>Four Archetypes : Mother, Rebirth, Spirit, Trickster</a:t>
            </a:r>
            <a:r>
              <a:rPr kumimoji="0" lang="en-US" altLang="en-US" sz="1200" b="0" i="0" u="none" strike="noStrike" cap="none" normalizeH="0" baseline="0" dirty="0">
                <a:ln>
                  <a:noFill/>
                </a:ln>
                <a:solidFill>
                  <a:schemeClr val="tx1"/>
                </a:solidFill>
                <a:effectLst/>
                <a:cs typeface="Times New Roman" panose="02020603050405020304" pitchFamily="18" charset="0"/>
              </a:rPr>
              <a:t>. London: Routledge.</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err="1">
                <a:ln>
                  <a:noFill/>
                </a:ln>
                <a:solidFill>
                  <a:schemeClr val="tx1"/>
                </a:solidFill>
                <a:effectLst/>
                <a:cs typeface="Times New Roman" panose="02020603050405020304" pitchFamily="18" charset="0"/>
              </a:rPr>
              <a:t>Kokins</a:t>
            </a:r>
            <a:r>
              <a:rPr kumimoji="0" lang="en-US" altLang="en-US" sz="1200" b="0" i="0" u="none" strike="noStrike" cap="none" normalizeH="0" baseline="0" dirty="0">
                <a:ln>
                  <a:noFill/>
                </a:ln>
                <a:solidFill>
                  <a:schemeClr val="tx1"/>
                </a:solidFill>
                <a:effectLst/>
                <a:cs typeface="Times New Roman" panose="02020603050405020304" pitchFamily="18" charset="0"/>
              </a:rPr>
              <a:t>, R. (2007). </a:t>
            </a:r>
            <a:r>
              <a:rPr kumimoji="0" lang="en-US" altLang="en-US" sz="1200" b="0" i="1" u="none" strike="noStrike" cap="none" normalizeH="0" baseline="0" dirty="0" err="1">
                <a:ln>
                  <a:noFill/>
                </a:ln>
                <a:solidFill>
                  <a:schemeClr val="tx1"/>
                </a:solidFill>
                <a:effectLst/>
                <a:cs typeface="Times New Roman" panose="02020603050405020304" pitchFamily="18" charset="0"/>
              </a:rPr>
              <a:t>Kurzemes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vilkaču</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nostāsti</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Zvaigzne</a:t>
            </a:r>
            <a:r>
              <a:rPr kumimoji="0" lang="en-US" altLang="en-US" sz="1200" b="0" i="0" u="none" strike="noStrike" cap="none" normalizeH="0" baseline="0" dirty="0">
                <a:ln>
                  <a:noFill/>
                </a:ln>
                <a:solidFill>
                  <a:schemeClr val="tx1"/>
                </a:solidFill>
                <a:effectLst/>
                <a:cs typeface="Times New Roman" panose="02020603050405020304" pitchFamily="18" charset="0"/>
              </a:rPr>
              <a:t> ABC, p.152.</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err="1">
                <a:ln>
                  <a:noFill/>
                </a:ln>
                <a:solidFill>
                  <a:schemeClr val="tx1"/>
                </a:solidFill>
                <a:effectLst/>
                <a:cs typeface="Times New Roman" panose="02020603050405020304" pitchFamily="18" charset="0"/>
              </a:rPr>
              <a:t>Kursīte</a:t>
            </a:r>
            <a:r>
              <a:rPr kumimoji="0" lang="en-US" altLang="en-US" sz="1200" b="0" i="0" u="none" strike="noStrike" cap="none" normalizeH="0" baseline="0" dirty="0">
                <a:ln>
                  <a:noFill/>
                </a:ln>
                <a:solidFill>
                  <a:schemeClr val="tx1"/>
                </a:solidFill>
                <a:effectLst/>
                <a:cs typeface="Times New Roman" panose="02020603050405020304" pitchFamily="18" charset="0"/>
              </a:rPr>
              <a:t>, J. (1996). </a:t>
            </a:r>
            <a:r>
              <a:rPr kumimoji="0" lang="en-US" altLang="en-US" sz="1200" b="0" i="1" u="none" strike="noStrike" cap="none" normalizeH="0" baseline="0" dirty="0" err="1">
                <a:ln>
                  <a:noFill/>
                </a:ln>
                <a:solidFill>
                  <a:schemeClr val="tx1"/>
                </a:solidFill>
                <a:effectLst/>
                <a:cs typeface="Times New Roman" panose="02020603050405020304" pitchFamily="18" charset="0"/>
              </a:rPr>
              <a:t>Latviešu</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folklora</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mītu</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spogulī</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Zinātne</a:t>
            </a:r>
            <a:r>
              <a:rPr kumimoji="0" lang="en-US" altLang="en-US" sz="1200" b="0" i="0" u="none" strike="noStrike" cap="none" normalizeH="0" baseline="0" dirty="0">
                <a:ln>
                  <a:noFill/>
                </a:ln>
                <a:solidFill>
                  <a:schemeClr val="tx1"/>
                </a:solidFill>
                <a:effectLst/>
                <a:cs typeface="Times New Roman" panose="02020603050405020304" pitchFamily="18" charset="0"/>
              </a:rPr>
              <a:t>, p.444.</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err="1">
                <a:ln>
                  <a:noFill/>
                </a:ln>
                <a:solidFill>
                  <a:schemeClr val="tx1"/>
                </a:solidFill>
                <a:effectLst/>
                <a:cs typeface="Times New Roman" panose="02020603050405020304" pitchFamily="18" charset="0"/>
              </a:rPr>
              <a:t>Latviešu</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folkloras</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krātuve</a:t>
            </a:r>
            <a:r>
              <a:rPr kumimoji="0" lang="en-US" altLang="en-US" sz="1200" b="0" i="0" u="none" strike="noStrike" cap="none" normalizeH="0" baseline="0" dirty="0">
                <a:ln>
                  <a:noFill/>
                </a:ln>
                <a:solidFill>
                  <a:schemeClr val="tx1"/>
                </a:solidFill>
                <a:effectLst/>
                <a:cs typeface="Times New Roman" panose="02020603050405020304" pitchFamily="18" charset="0"/>
              </a:rPr>
              <a:t> (2025). </a:t>
            </a:r>
            <a:r>
              <a:rPr kumimoji="0" lang="en-US" altLang="en-US" sz="1200" b="0" i="1" u="none" strike="noStrike" cap="none" normalizeH="0" baseline="0" dirty="0" err="1">
                <a:ln>
                  <a:noFill/>
                </a:ln>
                <a:solidFill>
                  <a:schemeClr val="tx1"/>
                </a:solidFill>
                <a:effectLst/>
                <a:cs typeface="Times New Roman" panose="02020603050405020304" pitchFamily="18" charset="0"/>
              </a:rPr>
              <a:t>Meklēšana</a:t>
            </a:r>
            <a:r>
              <a:rPr kumimoji="0" lang="en-US" altLang="en-US" sz="1200" b="0" i="1" u="none" strike="noStrike" cap="none" normalizeH="0" baseline="0" dirty="0">
                <a:ln>
                  <a:noFill/>
                </a:ln>
                <a:solidFill>
                  <a:schemeClr val="tx1"/>
                </a:solidFill>
                <a:effectLst/>
                <a:cs typeface="Times New Roman" panose="02020603050405020304" pitchFamily="18" charset="0"/>
              </a:rPr>
              <a:t> : </a:t>
            </a:r>
            <a:r>
              <a:rPr kumimoji="0" lang="en-US" altLang="en-US" sz="1200" b="0" i="1" u="none" strike="noStrike" cap="none" normalizeH="0" baseline="0" dirty="0" err="1">
                <a:ln>
                  <a:noFill/>
                </a:ln>
                <a:solidFill>
                  <a:schemeClr val="tx1"/>
                </a:solidFill>
                <a:effectLst/>
                <a:cs typeface="Times New Roman" panose="02020603050405020304" pitchFamily="18" charset="0"/>
              </a:rPr>
              <a:t>Dainu</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Skapis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Latvju</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dainas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tautasdziesmas</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dziesmas</a:t>
            </a:r>
            <a:r>
              <a:rPr kumimoji="0" lang="en-US" altLang="en-US" sz="1200" b="0" i="1" u="none" strike="noStrike" cap="none" normalizeH="0" baseline="0" dirty="0">
                <a:ln>
                  <a:noFill/>
                </a:ln>
                <a:solidFill>
                  <a:schemeClr val="tx1"/>
                </a:solidFill>
                <a:effectLst/>
                <a:cs typeface="Times New Roman" panose="02020603050405020304" pitchFamily="18" charset="0"/>
              </a:rPr>
              <a:t>.</a:t>
            </a:r>
            <a:r>
              <a:rPr kumimoji="0" lang="en-US" altLang="en-US" sz="1200" b="0" i="0" u="none" strike="noStrike" cap="none" normalizeH="0" baseline="0" dirty="0">
                <a:ln>
                  <a:noFill/>
                </a:ln>
                <a:solidFill>
                  <a:schemeClr val="tx1"/>
                </a:solidFill>
                <a:effectLst/>
                <a:cs typeface="Times New Roman" panose="02020603050405020304" pitchFamily="18" charset="0"/>
              </a:rPr>
              <a:t> [online] Dainuskapis.lv. Available at: https://dainuskapis.lv/meklet/vilks [Accessed 14 Apr. 2025].</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err="1">
                <a:ln>
                  <a:noFill/>
                </a:ln>
                <a:solidFill>
                  <a:schemeClr val="tx1"/>
                </a:solidFill>
                <a:effectLst/>
                <a:cs typeface="Times New Roman" panose="02020603050405020304" pitchFamily="18" charset="0"/>
              </a:rPr>
              <a:t>Leimane</a:t>
            </a:r>
            <a:r>
              <a:rPr kumimoji="0" lang="en-US" altLang="en-US" sz="1200" b="0" i="0" u="none" strike="noStrike" cap="none" normalizeH="0" baseline="0" dirty="0">
                <a:ln>
                  <a:noFill/>
                </a:ln>
                <a:solidFill>
                  <a:schemeClr val="tx1"/>
                </a:solidFill>
                <a:effectLst/>
                <a:cs typeface="Times New Roman" panose="02020603050405020304" pitchFamily="18" charset="0"/>
              </a:rPr>
              <a:t>, I. (2012). </a:t>
            </a:r>
            <a:r>
              <a:rPr kumimoji="0" lang="en-US" altLang="en-US" sz="1200" b="0" i="1" u="none" strike="noStrike" cap="none" normalizeH="0" baseline="0" dirty="0" err="1">
                <a:ln>
                  <a:noFill/>
                </a:ln>
                <a:solidFill>
                  <a:schemeClr val="tx1"/>
                </a:solidFill>
                <a:effectLst/>
                <a:cs typeface="Times New Roman" panose="02020603050405020304" pitchFamily="18" charset="0"/>
              </a:rPr>
              <a:t>Vilkaču</a:t>
            </a:r>
            <a:r>
              <a:rPr kumimoji="0" lang="en-US" altLang="en-US" sz="1200" b="0" i="1" u="none" strike="noStrike" cap="none" normalizeH="0" baseline="0" dirty="0">
                <a:ln>
                  <a:noFill/>
                </a:ln>
                <a:solidFill>
                  <a:schemeClr val="tx1"/>
                </a:solidFill>
                <a:effectLst/>
                <a:cs typeface="Times New Roman" panose="02020603050405020304" pitchFamily="18" charset="0"/>
              </a:rPr>
              <a:t> </a:t>
            </a:r>
            <a:r>
              <a:rPr kumimoji="0" lang="en-US" altLang="en-US" sz="1200" b="0" i="1" u="none" strike="noStrike" cap="none" normalizeH="0" baseline="0" dirty="0" err="1">
                <a:ln>
                  <a:noFill/>
                </a:ln>
                <a:solidFill>
                  <a:schemeClr val="tx1"/>
                </a:solidFill>
                <a:effectLst/>
                <a:cs typeface="Times New Roman" panose="02020603050405020304" pitchFamily="18" charset="0"/>
              </a:rPr>
              <a:t>Mantiniece</a:t>
            </a:r>
            <a:r>
              <a:rPr kumimoji="0" lang="en-US" altLang="en-US" sz="1200" b="0" i="0" u="none" strike="noStrike" cap="none" normalizeH="0" baseline="0" dirty="0">
                <a:ln>
                  <a:noFill/>
                </a:ln>
                <a:solidFill>
                  <a:schemeClr val="tx1"/>
                </a:solidFill>
                <a:effectLst/>
                <a:cs typeface="Times New Roman" panose="02020603050405020304" pitchFamily="18" charset="0"/>
              </a:rPr>
              <a:t>. </a:t>
            </a:r>
            <a:r>
              <a:rPr kumimoji="0" lang="en-US" altLang="en-US" sz="1200" b="0" i="0" u="none" strike="noStrike" cap="none" normalizeH="0" baseline="0" dirty="0" err="1">
                <a:ln>
                  <a:noFill/>
                </a:ln>
                <a:solidFill>
                  <a:schemeClr val="tx1"/>
                </a:solidFill>
                <a:effectLst/>
                <a:cs typeface="Times New Roman" panose="02020603050405020304" pitchFamily="18" charset="0"/>
              </a:rPr>
              <a:t>Zvaigzne</a:t>
            </a:r>
            <a:r>
              <a:rPr kumimoji="0" lang="en-US" altLang="en-US" sz="1200" b="0" i="0" u="none" strike="noStrike" cap="none" normalizeH="0" baseline="0" dirty="0">
                <a:ln>
                  <a:noFill/>
                </a:ln>
                <a:solidFill>
                  <a:schemeClr val="tx1"/>
                </a:solidFill>
                <a:effectLst/>
                <a:cs typeface="Times New Roman" panose="02020603050405020304" pitchFamily="18" charset="0"/>
              </a:rPr>
              <a:t> ABC, p.224.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81257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248377-694B-3552-F676-3E538A6FBD1C}"/>
              </a:ext>
            </a:extLst>
          </p:cNvPr>
          <p:cNvSpPr txBox="1"/>
          <p:nvPr/>
        </p:nvSpPr>
        <p:spPr>
          <a:xfrm>
            <a:off x="258278" y="105013"/>
            <a:ext cx="11675444" cy="6647974"/>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cs typeface="Times New Roman" panose="02020603050405020304" pitchFamily="18" charset="0"/>
              </a:rPr>
              <a:t>References continued</a:t>
            </a:r>
          </a:p>
          <a:p>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lv-LV" sz="1200" dirty="0"/>
              <a:t>Levanas, D. (2016). The Institutionalized body: an Investigation into the Use of Drama Therapy on a Forensic Psychiatric Unit. [online] Academia.edu. Available at: https://www.academia.edu/20859779/The_institutionalized_body_An_investigation_into_the_use_of_drama_therapy_on_a_forensic_psychiatric_unit [Accessed 29 Mar. 2025].</a:t>
            </a:r>
          </a:p>
          <a:p>
            <a:pPr marL="171450" indent="-171450">
              <a:buFont typeface="Arial" panose="020B0604020202020204" pitchFamily="34" charset="0"/>
              <a:buChar char="•"/>
            </a:pPr>
            <a:r>
              <a:rPr lang="lv-LV" sz="1200" dirty="0"/>
              <a:t>Levāns, A. and Zanders, M. (2021). Aizmirstā Livonija. Aminori.</a:t>
            </a:r>
          </a:p>
          <a:p>
            <a:pPr marL="171450" indent="-171450">
              <a:buFont typeface="Arial" panose="020B0604020202020204" pitchFamily="34" charset="0"/>
              <a:buChar char="•"/>
            </a:pPr>
            <a:r>
              <a:rPr lang="lv-LV" sz="1200" dirty="0"/>
              <a:t>Lietiņa Ray, M. (2003). Recovering the Voice of the oppressed: Master, Slave, and Serf in the Baltic Provinces. Journal of Baltic Studies, 34(1), pp.1–21. doi:https://doi.org/10.1080/01629770200000231.</a:t>
            </a:r>
          </a:p>
          <a:p>
            <a:pPr marL="171450" indent="-171450">
              <a:buFont typeface="Arial" panose="020B0604020202020204" pitchFamily="34" charset="0"/>
              <a:buChar char="•"/>
            </a:pPr>
            <a:r>
              <a:rPr lang="lv-LV" sz="1200" dirty="0"/>
              <a:t>Marija Alseikaite Gimbutas and Miriam Robbins Dexter (2001). The Living Goddesses. Berkeley: University of California Press, , Cop.</a:t>
            </a:r>
          </a:p>
          <a:p>
            <a:pPr marL="171450" indent="-171450">
              <a:buFont typeface="Arial" panose="020B0604020202020204" pitchFamily="34" charset="0"/>
              <a:buChar char="•"/>
            </a:pPr>
            <a:r>
              <a:rPr lang="lv-LV" sz="1200" dirty="0"/>
              <a:t>Mdwaba, N. (2024). A ‘curious and non-defensive Approach’ to Working with Intergenerational Trauma in Dramatherapy. Dramatherapy, 45(2), pp.217–234. doi:https://doi.org/10.1386/dj_00020_1.</a:t>
            </a:r>
          </a:p>
          <a:p>
            <a:pPr marL="171450" indent="-171450">
              <a:buFont typeface="Arial" panose="020B0604020202020204" pitchFamily="34" charset="0"/>
              <a:buChar char="•"/>
            </a:pPr>
            <a:r>
              <a:rPr lang="lv-LV" sz="1200" dirty="0"/>
              <a:t>Nitsun, M. (2015). The anti-group : Destructive Forces in the Group and Their Creative Potential. Hove U.K.: Routledge.</a:t>
            </a:r>
          </a:p>
          <a:p>
            <a:pPr marL="171450" indent="-171450">
              <a:buFont typeface="Arial" panose="020B0604020202020204" pitchFamily="34" charset="0"/>
              <a:buChar char="•"/>
            </a:pPr>
            <a:r>
              <a:rPr lang="lv-LV" sz="1200" dirty="0"/>
              <a:t>Pendzik, S. (1988). Drama Therapy as a Form of Modern Shamanism. Journal of Transpersonal Psychology, 20(1).</a:t>
            </a:r>
          </a:p>
          <a:p>
            <a:pPr marL="171450" indent="-171450">
              <a:buFont typeface="Arial" panose="020B0604020202020204" pitchFamily="34" charset="0"/>
              <a:buChar char="•"/>
            </a:pPr>
            <a:r>
              <a:rPr lang="lv-LV" sz="1200" dirty="0"/>
              <a:t>Pendzik, S. (2003). Six Keys for Assessment in Drama Therapy. The Arts in Psychotherapy, 30(2), pp.91–99. doi:https://doi.org/10.1016/s0197-4556(03)00024-8.</a:t>
            </a:r>
          </a:p>
          <a:p>
            <a:pPr marL="171450" indent="-171450">
              <a:buFont typeface="Arial" panose="020B0604020202020204" pitchFamily="34" charset="0"/>
              <a:buChar char="•"/>
            </a:pPr>
            <a:r>
              <a:rPr lang="lv-LV" sz="1200" dirty="0"/>
              <a:t>Pendzik, S. (2006). On Dramatic Reality and Its Therapeutic Function in Drama Therapy. The Arts in Psychotherapy, 33(4), pp.271–280.</a:t>
            </a:r>
          </a:p>
          <a:p>
            <a:pPr marL="171450" indent="-171450">
              <a:buFont typeface="Arial" panose="020B0604020202020204" pitchFamily="34" charset="0"/>
              <a:buChar char="•"/>
            </a:pPr>
            <a:r>
              <a:rPr lang="lv-LV" sz="1200" dirty="0"/>
              <a:t>Pitruzzella, S. (2006). Dramatic Identity: the Challenge of Complexity. Dramatherapy, 28(3), pp.21–25. doi:https://doi.org/10.1080/02630672.2006-2007.9689703.</a:t>
            </a:r>
          </a:p>
          <a:p>
            <a:pPr marL="171450" indent="-171450">
              <a:buFont typeface="Arial" panose="020B0604020202020204" pitchFamily="34" charset="0"/>
              <a:buChar char="•"/>
            </a:pPr>
            <a:r>
              <a:rPr lang="lv-LV" sz="1200" dirty="0"/>
              <a:t>Priest, H. (2015). She-wolf. Manchester University Press.</a:t>
            </a:r>
          </a:p>
          <a:p>
            <a:pPr marL="171450" indent="-171450">
              <a:buFont typeface="Arial" panose="020B0604020202020204" pitchFamily="34" charset="0"/>
              <a:buChar char="•"/>
            </a:pPr>
            <a:r>
              <a:rPr lang="lv-LV" sz="1200" dirty="0"/>
              <a:t>Rebillot, P. (2001). The Healing Power of Myth. Dramatherapy, 23(2), pp.18–21. doi:https://doi.org/10.1080/02630672.2001.9689580.</a:t>
            </a:r>
          </a:p>
          <a:p>
            <a:pPr marL="171450" indent="-171450">
              <a:buFont typeface="Arial" panose="020B0604020202020204" pitchFamily="34" charset="0"/>
              <a:buChar char="•"/>
            </a:pPr>
            <a:r>
              <a:rPr lang="lv-LV" sz="1200" dirty="0"/>
              <a:t>Reidzāne, B. (2019). Latviešu tautasdziesmu semantika. Vilka tēls ‘Latvju dainās’. Rīga: Zinātne, p.784.</a:t>
            </a:r>
          </a:p>
          <a:p>
            <a:pPr marL="171450" indent="-171450">
              <a:buFont typeface="Arial" panose="020B0604020202020204" pitchFamily="34" charset="0"/>
              <a:buChar char="•"/>
            </a:pPr>
            <a:r>
              <a:rPr lang="lv-LV" sz="1200" dirty="0"/>
              <a:t>Rigas Laiks (2017). Eju tumšā mežā kā mājās - Rīgas Laiks. [online] Rigaslaiks.lv. Available at: https://www.rigaslaiks.lv/zurnals/sarunas/eju-tumsa-meza-ka-majas-18802 [Accessed 11 Apr. 2025].</a:t>
            </a:r>
          </a:p>
          <a:p>
            <a:pPr marL="171450" indent="-171450">
              <a:buFont typeface="Arial" panose="020B0604020202020204" pitchFamily="34" charset="0"/>
              <a:buChar char="•"/>
            </a:pPr>
            <a:r>
              <a:rPr lang="lv-LV" sz="1200" dirty="0"/>
              <a:t>Schubert, M. (2020). Dramatherapy and Fairytale: Entering the Fantastic Reality. Dramatherapy, 41(1), pp.25–36. doi:https://doi.org/10.1177/0263067221996923.</a:t>
            </a:r>
          </a:p>
          <a:p>
            <a:pPr marL="171450" indent="-171450">
              <a:buFont typeface="Arial" panose="020B0604020202020204" pitchFamily="34" charset="0"/>
              <a:buChar char="•"/>
            </a:pPr>
            <a:r>
              <a:rPr lang="lv-LV" sz="1200" dirty="0"/>
              <a:t>Sconduto, L.A. (2014). Metamorphoses of the Werewolf. McFarland.</a:t>
            </a:r>
          </a:p>
          <a:p>
            <a:pPr marL="171450" indent="-171450">
              <a:buFont typeface="Arial" panose="020B0604020202020204" pitchFamily="34" charset="0"/>
              <a:buChar char="•"/>
            </a:pPr>
            <a:r>
              <a:rPr lang="lv-LV" sz="1200" dirty="0"/>
              <a:t>Simsone, B. (2018). Mācītāja Ralfa Kokina ‘Kurzemes vilkaču nostāsti’. Literatūra un Reliģija, [online] pp.128–134. doi:https://doi.org/10.22364/lursug.09.</a:t>
            </a:r>
          </a:p>
          <a:p>
            <a:pPr marL="171450" indent="-171450">
              <a:buFont typeface="Arial" panose="020B0604020202020204" pitchFamily="34" charset="0"/>
              <a:buChar char="•"/>
            </a:pPr>
            <a:r>
              <a:rPr lang="lv-LV" sz="1200" dirty="0"/>
              <a:t>Skujenieks, K. (1986). iesien baltā lakatiņā. Rīga: Liesma, p.183.</a:t>
            </a:r>
          </a:p>
          <a:p>
            <a:pPr marL="171450" indent="-171450">
              <a:buFont typeface="Arial" panose="020B0604020202020204" pitchFamily="34" charset="0"/>
              <a:buChar char="•"/>
            </a:pPr>
            <a:r>
              <a:rPr lang="lv-LV" sz="1200" dirty="0"/>
              <a:t>Šmits, P. (1940). Latviešu tautas ticējumi. Latviešu folkloras krātuve.</a:t>
            </a:r>
          </a:p>
          <a:p>
            <a:pPr marL="171450" indent="-171450">
              <a:buFont typeface="Arial" panose="020B0604020202020204" pitchFamily="34" charset="0"/>
              <a:buChar char="•"/>
            </a:pPr>
            <a:r>
              <a:rPr lang="lv-LV" sz="1200" dirty="0"/>
              <a:t>Spekke, A. (1995). Latvieši un Livonija 16. gs. Rīga: Zinātne.</a:t>
            </a:r>
          </a:p>
          <a:p>
            <a:pPr marL="171450" indent="-171450">
              <a:buFont typeface="Arial" panose="020B0604020202020204" pitchFamily="34" charset="0"/>
              <a:buChar char="•"/>
            </a:pPr>
            <a:r>
              <a:rPr lang="lv-LV" sz="1200" dirty="0"/>
              <a:t>Stauga, J. (2011). Jolanta Stauga Dzīvnieki latviešu folklorā: mītiski maģiskais aspekts (pēc latviešu tautasdziesmu un mūsdienu folkloras materiāliem) . [online] Available at: https://dspace.lu.lv/dspace/bitstream/handle/7/4618/17585-Jolanta_Stauga_2010.pdf?sequence=1 [Accessed 15 Apr. 2025].</a:t>
            </a:r>
          </a:p>
          <a:p>
            <a:pPr marL="171450" indent="-171450">
              <a:buFont typeface="Arial" panose="020B0604020202020204" pitchFamily="34" charset="0"/>
              <a:buChar char="•"/>
            </a:pPr>
            <a:r>
              <a:rPr lang="lv-LV" sz="1200" dirty="0"/>
              <a:t>Straubergs, K. (1939). Vilkaču ideoloģija Latvijā. In: Latviešu vēsturnieku veltījums profesoram Dr. hist. Robertam Viperam. Rīga: A Gulbis. Straumanis, A. (1979). The Golden Steed. Waveland Press.</a:t>
            </a:r>
          </a:p>
          <a:p>
            <a:pPr marL="171450" indent="-171450">
              <a:buFont typeface="Arial" panose="020B0604020202020204" pitchFamily="34" charset="0"/>
              <a:buChar char="•"/>
            </a:pPr>
            <a:r>
              <a:rPr lang="lv-LV" sz="1200" dirty="0"/>
              <a:t>Šuvcāne, V. (2003). Lībiešu folklora. Jumava.</a:t>
            </a:r>
          </a:p>
          <a:p>
            <a:pPr marL="171450" indent="-171450">
              <a:buFont typeface="Arial" panose="020B0604020202020204" pitchFamily="34" charset="0"/>
              <a:buChar char="•"/>
            </a:pPr>
            <a:r>
              <a:rPr lang="lv-LV" sz="1200" dirty="0"/>
              <a:t>Zagarins (2025). JG39  Aina Neboisa. Vilkate. [online] Zagarins.net. Available at: http://www.zagarins.net/jg/jg39/JG39_Neboisa.htm [Accessed 23 Mar. 2025].</a:t>
            </a:r>
          </a:p>
          <a:p>
            <a:pPr marL="171450" indent="-171450">
              <a:buFont typeface="Arial" panose="020B0604020202020204" pitchFamily="34" charset="0"/>
              <a:buChar char="•"/>
            </a:pPr>
            <a:r>
              <a:rPr lang="lv-LV" sz="1200" dirty="0"/>
              <a:t>Zemzaris, T. (1939). Vilkaču prāvas Vidzemē. In: Latviešu vēsturnieku veltījums profesoram Dr. hist. Robertam Viperam. Rīga: A Gulbis.</a:t>
            </a:r>
          </a:p>
        </p:txBody>
      </p:sp>
    </p:spTree>
    <p:extLst>
      <p:ext uri="{BB962C8B-B14F-4D97-AF65-F5344CB8AC3E}">
        <p14:creationId xmlns:p14="http://schemas.microsoft.com/office/powerpoint/2010/main" val="172989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ece of fabric with a heart drawn on it&#10;&#10;AI-generated content may be incorrect.">
            <a:extLst>
              <a:ext uri="{FF2B5EF4-FFF2-40B4-BE49-F238E27FC236}">
                <a16:creationId xmlns:a16="http://schemas.microsoft.com/office/drawing/2014/main" id="{8749DC4B-8D29-AA9D-E519-85529A6558CC}"/>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31206" r="-1" b="19575"/>
          <a:stretch/>
        </p:blipFill>
        <p:spPr>
          <a:xfrm>
            <a:off x="20" y="10"/>
            <a:ext cx="12191980"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F20EFD2D-40C9-9439-F4DC-FD1EA6E0AB8A}"/>
              </a:ext>
            </a:extLst>
          </p:cNvPr>
          <p:cNvSpPr>
            <a:spLocks noGrp="1"/>
          </p:cNvSpPr>
          <p:nvPr>
            <p:ph type="title"/>
          </p:nvPr>
        </p:nvSpPr>
        <p:spPr>
          <a:xfrm>
            <a:off x="838200" y="365125"/>
            <a:ext cx="10515600" cy="1325563"/>
          </a:xfrm>
        </p:spPr>
        <p:txBody>
          <a:bodyPr>
            <a:normAutofit/>
          </a:bodyPr>
          <a:lstStyle/>
          <a:p>
            <a:r>
              <a:rPr lang="en-GB">
                <a:solidFill>
                  <a:schemeClr val="bg1"/>
                </a:solidFill>
              </a:rPr>
              <a:t>How it all began</a:t>
            </a:r>
          </a:p>
        </p:txBody>
      </p:sp>
      <p:graphicFrame>
        <p:nvGraphicFramePr>
          <p:cNvPr id="7" name="Content Placeholder 2">
            <a:extLst>
              <a:ext uri="{FF2B5EF4-FFF2-40B4-BE49-F238E27FC236}">
                <a16:creationId xmlns:a16="http://schemas.microsoft.com/office/drawing/2014/main" id="{112384E5-4926-BE68-E9B2-F627061D2641}"/>
              </a:ext>
            </a:extLst>
          </p:cNvPr>
          <p:cNvGraphicFramePr>
            <a:graphicFrameLocks noGrp="1"/>
          </p:cNvGraphicFramePr>
          <p:nvPr>
            <p:ph idx="1"/>
            <p:extLst>
              <p:ext uri="{D42A27DB-BD31-4B8C-83A1-F6EECF244321}">
                <p14:modId xmlns:p14="http://schemas.microsoft.com/office/powerpoint/2010/main" val="1165144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922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0773"/>
    </mc:Choice>
    <mc:Fallback>
      <p:transition spd="slow" advTm="6077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Placeholder 9" descr="A page of a book with text&#10;&#10;AI-generated content may be incorrect.">
            <a:extLst>
              <a:ext uri="{FF2B5EF4-FFF2-40B4-BE49-F238E27FC236}">
                <a16:creationId xmlns:a16="http://schemas.microsoft.com/office/drawing/2014/main" id="{96E98A3E-D197-ACEF-EA28-31EF7869AEEE}"/>
              </a:ext>
            </a:extLst>
          </p:cNvPr>
          <p:cNvPicPr>
            <a:picLocks noGrp="1" noChangeAspect="1"/>
          </p:cNvPicPr>
          <p:nvPr>
            <p:ph type="pic" idx="1"/>
          </p:nvPr>
        </p:nvPicPr>
        <p:blipFill>
          <a:blip r:embed="rId2">
            <a:duotone>
              <a:prstClr val="black"/>
              <a:schemeClr val="tx2">
                <a:tint val="45000"/>
                <a:satMod val="400000"/>
              </a:schemeClr>
            </a:duotone>
            <a:alphaModFix amt="25000"/>
            <a:extLst>
              <a:ext uri="{28A0092B-C50C-407E-A947-70E740481C1C}">
                <a14:useLocalDpi xmlns:a14="http://schemas.microsoft.com/office/drawing/2010/main" val="0"/>
              </a:ext>
            </a:extLst>
          </a:blip>
          <a:srcRect t="25814" r="1" b="31718"/>
          <a:stretch/>
        </p:blipFill>
        <p:spPr>
          <a:xfrm>
            <a:off x="20" y="10"/>
            <a:ext cx="12191980" cy="6857990"/>
          </a:xfrm>
          <a:prstGeom prst="rect">
            <a:avLst/>
          </a:prstGeom>
        </p:spPr>
      </p:pic>
      <p:sp>
        <p:nvSpPr>
          <p:cNvPr id="2" name="Title 1">
            <a:extLst>
              <a:ext uri="{FF2B5EF4-FFF2-40B4-BE49-F238E27FC236}">
                <a16:creationId xmlns:a16="http://schemas.microsoft.com/office/drawing/2014/main" id="{91B6774D-148F-1CA3-87B2-1EC42097570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a:ln w="22225">
                  <a:solidFill>
                    <a:srgbClr val="FFFFFF"/>
                  </a:solidFill>
                </a:ln>
              </a:rPr>
              <a:t>Awakened by Night</a:t>
            </a:r>
          </a:p>
        </p:txBody>
      </p:sp>
      <p:graphicFrame>
        <p:nvGraphicFramePr>
          <p:cNvPr id="25" name="Content Placeholder 2">
            <a:extLst>
              <a:ext uri="{FF2B5EF4-FFF2-40B4-BE49-F238E27FC236}">
                <a16:creationId xmlns:a16="http://schemas.microsoft.com/office/drawing/2014/main" id="{A4BFD3B3-6430-8AF5-6232-2674C90489E6}"/>
              </a:ext>
            </a:extLst>
          </p:cNvPr>
          <p:cNvGraphicFramePr/>
          <p:nvPr>
            <p:extLst>
              <p:ext uri="{D42A27DB-BD31-4B8C-83A1-F6EECF244321}">
                <p14:modId xmlns:p14="http://schemas.microsoft.com/office/powerpoint/2010/main" val="33782391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000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82"/>
    </mc:Choice>
    <mc:Fallback xmlns="">
      <p:transition spd="slow" advTm="8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Arc 1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E4CFED-1FC9-0314-DA62-096DCE9CC701}"/>
              </a:ext>
            </a:extLst>
          </p:cNvPr>
          <p:cNvSpPr>
            <a:spLocks noGrp="1"/>
          </p:cNvSpPr>
          <p:nvPr>
            <p:ph type="title"/>
          </p:nvPr>
        </p:nvSpPr>
        <p:spPr>
          <a:xfrm>
            <a:off x="5894962" y="479493"/>
            <a:ext cx="5458838" cy="1325563"/>
          </a:xfrm>
        </p:spPr>
        <p:txBody>
          <a:bodyPr>
            <a:normAutofit/>
          </a:bodyPr>
          <a:lstStyle/>
          <a:p>
            <a:r>
              <a:rPr lang="lv-LV" dirty="0"/>
              <a:t>The Origins of the Myth</a:t>
            </a:r>
            <a:endParaRPr lang="en-GB" dirty="0"/>
          </a:p>
        </p:txBody>
      </p:sp>
      <p:sp>
        <p:nvSpPr>
          <p:cNvPr id="121" name="Freeform: Shape 1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mosaic of a wolf and a tree&#10;&#10;AI-generated content may be incorrect.">
            <a:extLst>
              <a:ext uri="{FF2B5EF4-FFF2-40B4-BE49-F238E27FC236}">
                <a16:creationId xmlns:a16="http://schemas.microsoft.com/office/drawing/2014/main" id="{699BA57B-AEA7-234D-A934-0F0AABF96D92}"/>
              </a:ext>
            </a:extLst>
          </p:cNvPr>
          <p:cNvPicPr>
            <a:picLocks noChangeAspect="1"/>
          </p:cNvPicPr>
          <p:nvPr/>
        </p:nvPicPr>
        <p:blipFill>
          <a:blip r:embed="rId3">
            <a:extLst>
              <a:ext uri="{28A0092B-C50C-407E-A947-70E740481C1C}">
                <a14:useLocalDpi xmlns:a14="http://schemas.microsoft.com/office/drawing/2010/main" val="0"/>
              </a:ext>
            </a:extLst>
          </a:blip>
          <a:srcRect l="29302" t="19782" b="12309"/>
          <a:stretch/>
        </p:blipFill>
        <p:spPr>
          <a:xfrm>
            <a:off x="703182" y="947828"/>
            <a:ext cx="4777381" cy="47926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graphicFrame>
        <p:nvGraphicFramePr>
          <p:cNvPr id="91" name="Content Placeholder 2">
            <a:extLst>
              <a:ext uri="{FF2B5EF4-FFF2-40B4-BE49-F238E27FC236}">
                <a16:creationId xmlns:a16="http://schemas.microsoft.com/office/drawing/2014/main" id="{6C7B1D87-C17A-624F-B66F-56939C41DFC3}"/>
              </a:ext>
            </a:extLst>
          </p:cNvPr>
          <p:cNvGraphicFramePr>
            <a:graphicFrameLocks noGrp="1"/>
          </p:cNvGraphicFramePr>
          <p:nvPr>
            <p:ph idx="1"/>
            <p:extLst>
              <p:ext uri="{D42A27DB-BD31-4B8C-83A1-F6EECF244321}">
                <p14:modId xmlns:p14="http://schemas.microsoft.com/office/powerpoint/2010/main" val="1869340411"/>
              </p:ext>
            </p:extLst>
          </p:nvPr>
        </p:nvGraphicFramePr>
        <p:xfrm>
          <a:off x="5361273" y="1384362"/>
          <a:ext cx="6734870" cy="5064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4602735"/>
      </p:ext>
    </p:extLst>
  </p:cSld>
  <p:clrMapOvr>
    <a:masterClrMapping/>
  </p:clrMapOvr>
  <mc:AlternateContent xmlns:mc="http://schemas.openxmlformats.org/markup-compatibility/2006" xmlns:p14="http://schemas.microsoft.com/office/powerpoint/2010/main">
    <mc:Choice Requires="p14">
      <p:transition spd="slow" p14:dur="2000" advTm="3766"/>
    </mc:Choice>
    <mc:Fallback xmlns="">
      <p:transition spd="slow" advTm="376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7" name="Rectangle 4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person&#10;&#10;AI-generated content may be incorrect.">
            <a:extLst>
              <a:ext uri="{FF2B5EF4-FFF2-40B4-BE49-F238E27FC236}">
                <a16:creationId xmlns:a16="http://schemas.microsoft.com/office/drawing/2014/main" id="{BF5A6C3A-E700-BD22-5D8E-8E1C1D89DB93}"/>
              </a:ext>
            </a:extLst>
          </p:cNvPr>
          <p:cNvPicPr>
            <a:picLocks noChangeAspect="1"/>
          </p:cNvPicPr>
          <p:nvPr/>
        </p:nvPicPr>
        <p:blipFill>
          <a:blip r:embed="rId2">
            <a:extLst>
              <a:ext uri="{28A0092B-C50C-407E-A947-70E740481C1C}">
                <a14:useLocalDpi xmlns:a14="http://schemas.microsoft.com/office/drawing/2010/main" val="0"/>
              </a:ext>
            </a:extLst>
          </a:blip>
          <a:srcRect t="25414" r="1" b="17849"/>
          <a:stretch/>
        </p:blipFill>
        <p:spPr>
          <a:xfrm>
            <a:off x="1" y="10"/>
            <a:ext cx="9669642" cy="6857990"/>
          </a:xfrm>
          <a:prstGeom prst="rect">
            <a:avLst/>
          </a:prstGeom>
        </p:spPr>
      </p:pic>
      <p:sp>
        <p:nvSpPr>
          <p:cNvPr id="429" name="Rectangle 4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0D9D5A-BAF5-81B7-9136-8D0AA0D80FCD}"/>
              </a:ext>
            </a:extLst>
          </p:cNvPr>
          <p:cNvSpPr>
            <a:spLocks noGrp="1"/>
          </p:cNvSpPr>
          <p:nvPr>
            <p:ph type="title"/>
          </p:nvPr>
        </p:nvSpPr>
        <p:spPr>
          <a:xfrm>
            <a:off x="6291470" y="365125"/>
            <a:ext cx="5062329" cy="1899912"/>
          </a:xfrm>
        </p:spPr>
        <p:txBody>
          <a:bodyPr>
            <a:noAutofit/>
          </a:bodyPr>
          <a:lstStyle/>
          <a:p>
            <a:r>
              <a:rPr lang="en-GB" i="1" dirty="0"/>
              <a:t>Homo </a:t>
            </a:r>
            <a:r>
              <a:rPr lang="en-GB" i="1" dirty="0" err="1"/>
              <a:t>Sacer</a:t>
            </a:r>
            <a:r>
              <a:rPr lang="en-GB" dirty="0"/>
              <a:t>; the Hidden Meaning of </a:t>
            </a:r>
            <a:r>
              <a:rPr lang="lv-LV" dirty="0"/>
              <a:t>the </a:t>
            </a:r>
            <a:r>
              <a:rPr lang="en-GB" dirty="0"/>
              <a:t>Werewolf</a:t>
            </a:r>
          </a:p>
        </p:txBody>
      </p:sp>
      <p:sp>
        <p:nvSpPr>
          <p:cNvPr id="422" name="Content Placeholder 2">
            <a:extLst>
              <a:ext uri="{FF2B5EF4-FFF2-40B4-BE49-F238E27FC236}">
                <a16:creationId xmlns:a16="http://schemas.microsoft.com/office/drawing/2014/main" id="{5B9C4672-2A01-917A-58BE-50C6C184B88F}"/>
              </a:ext>
            </a:extLst>
          </p:cNvPr>
          <p:cNvSpPr>
            <a:spLocks noGrp="1"/>
          </p:cNvSpPr>
          <p:nvPr>
            <p:ph idx="1"/>
          </p:nvPr>
        </p:nvSpPr>
        <p:spPr>
          <a:xfrm>
            <a:off x="5956663" y="2725783"/>
            <a:ext cx="5950415" cy="4132207"/>
          </a:xfrm>
        </p:spPr>
        <p:txBody>
          <a:bodyPr>
            <a:normAutofit fontScale="85000" lnSpcReduction="20000"/>
          </a:bodyPr>
          <a:lstStyle/>
          <a:p>
            <a:pPr marL="0" indent="0">
              <a:buNone/>
            </a:pPr>
            <a:r>
              <a:rPr lang="en-GB" sz="2400" dirty="0"/>
              <a:t>Italian philosopher Giorgio Agamben describes </a:t>
            </a:r>
            <a:r>
              <a:rPr lang="en-GB" sz="2400" i="1" dirty="0"/>
              <a:t>Homo </a:t>
            </a:r>
            <a:r>
              <a:rPr lang="en-GB" sz="2400" i="1" dirty="0" err="1"/>
              <a:t>Sacer</a:t>
            </a:r>
            <a:r>
              <a:rPr lang="en-GB" sz="2400" i="1" dirty="0"/>
              <a:t> </a:t>
            </a:r>
            <a:r>
              <a:rPr lang="en-GB" sz="2400" dirty="0"/>
              <a:t>as a figure excluded from both legal and religious order — a person who can be killed but not sacrificed, stripped of rights and reduced to </a:t>
            </a:r>
            <a:r>
              <a:rPr lang="en-GB" sz="2400" i="1" dirty="0">
                <a:highlight>
                  <a:srgbClr val="FF0000"/>
                </a:highlight>
              </a:rPr>
              <a:t>bare life</a:t>
            </a:r>
            <a:r>
              <a:rPr lang="lv-LV" sz="2400" dirty="0">
                <a:highlight>
                  <a:srgbClr val="FF0000"/>
                </a:highlight>
              </a:rPr>
              <a:t> </a:t>
            </a:r>
            <a:r>
              <a:rPr lang="lv-LV" sz="1800" dirty="0"/>
              <a:t>(Agamben, 2007)</a:t>
            </a:r>
            <a:r>
              <a:rPr lang="en-GB" sz="2400" dirty="0"/>
              <a:t>.</a:t>
            </a:r>
          </a:p>
          <a:p>
            <a:pPr marL="0" indent="0">
              <a:buNone/>
            </a:pPr>
            <a:r>
              <a:rPr lang="en-GB" sz="2400" dirty="0"/>
              <a:t>Agamben (</a:t>
            </a:r>
            <a:r>
              <a:rPr lang="en-GB" sz="1600" dirty="0"/>
              <a:t>p. 64</a:t>
            </a:r>
            <a:r>
              <a:rPr lang="en-GB" sz="2400" dirty="0"/>
              <a:t>) connects this figure to the werewolf:</a:t>
            </a:r>
          </a:p>
          <a:p>
            <a:pPr marL="0" indent="0">
              <a:buNone/>
            </a:pPr>
            <a:r>
              <a:rPr lang="en-GB" sz="2400" dirty="0"/>
              <a:t> “</a:t>
            </a:r>
            <a:r>
              <a:rPr lang="en-GB" sz="2100" i="1" dirty="0"/>
              <a:t>What had to remain in the collective unconscious as a monstrous hybrid of human and animal, divided between the forest and the city — the werewolf — is, therefore, in its origin the figure of the man who has been banned from the city</a:t>
            </a:r>
            <a:r>
              <a:rPr lang="en-GB" sz="2400" dirty="0"/>
              <a:t>”</a:t>
            </a:r>
            <a:endParaRPr lang="en-GB" sz="2100" dirty="0"/>
          </a:p>
          <a:p>
            <a:pPr marL="0" indent="0">
              <a:buNone/>
            </a:pPr>
            <a:r>
              <a:rPr lang="en-GB" sz="2400" dirty="0"/>
              <a:t>The werewolf symbolizes the </a:t>
            </a:r>
            <a:r>
              <a:rPr lang="en-GB" sz="2400" i="1" dirty="0"/>
              <a:t>Homo </a:t>
            </a:r>
            <a:r>
              <a:rPr lang="en-GB" sz="2400" i="1" dirty="0" err="1"/>
              <a:t>Sacer</a:t>
            </a:r>
            <a:r>
              <a:rPr lang="en-GB" sz="2400" dirty="0"/>
              <a:t>: criminal, outcast, beast — someone exiled to the margins of society, caught between nature and culture, living in </a:t>
            </a:r>
            <a:r>
              <a:rPr lang="en-GB" sz="2400" i="1" dirty="0"/>
              <a:t>a state of exception</a:t>
            </a:r>
            <a:r>
              <a:rPr lang="lv-LV" sz="2400" i="1" dirty="0"/>
              <a:t> </a:t>
            </a:r>
            <a:r>
              <a:rPr lang="en-GB" sz="2400" dirty="0"/>
              <a:t>where normal laws no longer apply (</a:t>
            </a:r>
            <a:r>
              <a:rPr lang="en-GB" sz="1600" dirty="0"/>
              <a:t>Agamben, 2007</a:t>
            </a:r>
            <a:r>
              <a:rPr lang="en-GB" sz="2400" dirty="0"/>
              <a:t>)  .</a:t>
            </a:r>
          </a:p>
          <a:p>
            <a:endParaRPr lang="en-GB" sz="2400" dirty="0"/>
          </a:p>
        </p:txBody>
      </p:sp>
    </p:spTree>
    <p:extLst>
      <p:ext uri="{BB962C8B-B14F-4D97-AF65-F5344CB8AC3E}">
        <p14:creationId xmlns:p14="http://schemas.microsoft.com/office/powerpoint/2010/main" val="2478583320"/>
      </p:ext>
    </p:extLst>
  </p:cSld>
  <p:clrMapOvr>
    <a:masterClrMapping/>
  </p:clrMapOvr>
  <mc:AlternateContent xmlns:mc="http://schemas.openxmlformats.org/markup-compatibility/2006" xmlns:p14="http://schemas.microsoft.com/office/powerpoint/2010/main">
    <mc:Choice Requires="p14">
      <p:transition spd="slow" p14:dur="2000" advTm="165939"/>
    </mc:Choice>
    <mc:Fallback xmlns="">
      <p:transition spd="slow" advTm="16593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close-up of a painting&#10;&#10;AI-generated content may be incorrect.">
            <a:extLst>
              <a:ext uri="{FF2B5EF4-FFF2-40B4-BE49-F238E27FC236}">
                <a16:creationId xmlns:a16="http://schemas.microsoft.com/office/drawing/2014/main" id="{6AC6966E-44A3-8E2B-0922-6B937A34A380}"/>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28266" r="-1" b="31515"/>
          <a:stretch/>
        </p:blipFill>
        <p:spPr>
          <a:xfrm>
            <a:off x="-1" y="10"/>
            <a:ext cx="12192001" cy="6857990"/>
          </a:xfrm>
          <a:prstGeom prst="rect">
            <a:avLst/>
          </a:prstGeom>
        </p:spPr>
      </p:pic>
      <p:sp>
        <p:nvSpPr>
          <p:cNvPr id="2" name="Title 1">
            <a:extLst>
              <a:ext uri="{FF2B5EF4-FFF2-40B4-BE49-F238E27FC236}">
                <a16:creationId xmlns:a16="http://schemas.microsoft.com/office/drawing/2014/main" id="{B7624731-1009-A8FD-DE19-99FE2BBAEB7A}"/>
              </a:ext>
            </a:extLst>
          </p:cNvPr>
          <p:cNvSpPr>
            <a:spLocks noGrp="1"/>
          </p:cNvSpPr>
          <p:nvPr>
            <p:ph type="title"/>
          </p:nvPr>
        </p:nvSpPr>
        <p:spPr>
          <a:xfrm>
            <a:off x="1198181" y="728906"/>
            <a:ext cx="9792471" cy="2057037"/>
          </a:xfrm>
        </p:spPr>
        <p:txBody>
          <a:bodyPr>
            <a:normAutofit/>
          </a:bodyPr>
          <a:lstStyle/>
          <a:p>
            <a:r>
              <a:rPr lang="en-GB" dirty="0">
                <a:solidFill>
                  <a:srgbClr val="FFFFFF"/>
                </a:solidFill>
              </a:rPr>
              <a:t>Werewolves in the North</a:t>
            </a:r>
          </a:p>
        </p:txBody>
      </p:sp>
      <p:sp>
        <p:nvSpPr>
          <p:cNvPr id="37" name="Content Placeholder 2">
            <a:extLst>
              <a:ext uri="{FF2B5EF4-FFF2-40B4-BE49-F238E27FC236}">
                <a16:creationId xmlns:a16="http://schemas.microsoft.com/office/drawing/2014/main" id="{EE2E3B5E-7E56-1BDC-7FD8-81D6199E1A56}"/>
              </a:ext>
            </a:extLst>
          </p:cNvPr>
          <p:cNvSpPr>
            <a:spLocks noGrp="1"/>
          </p:cNvSpPr>
          <p:nvPr>
            <p:ph idx="1"/>
          </p:nvPr>
        </p:nvSpPr>
        <p:spPr>
          <a:xfrm>
            <a:off x="1198181" y="2957665"/>
            <a:ext cx="9792471" cy="3171423"/>
          </a:xfrm>
        </p:spPr>
        <p:txBody>
          <a:bodyPr>
            <a:normAutofit/>
          </a:bodyPr>
          <a:lstStyle/>
          <a:p>
            <a:pPr marL="0" indent="0">
              <a:buNone/>
            </a:pPr>
            <a:r>
              <a:rPr lang="en-GB" sz="2000" dirty="0">
                <a:solidFill>
                  <a:srgbClr val="FFFFFF"/>
                </a:solidFill>
              </a:rPr>
              <a:t>The ancient Greek historian Herodotus wrote about the </a:t>
            </a:r>
            <a:r>
              <a:rPr lang="en-GB" sz="2000" dirty="0" err="1">
                <a:solidFill>
                  <a:srgbClr val="FFFFFF"/>
                </a:solidFill>
              </a:rPr>
              <a:t>Neuri</a:t>
            </a:r>
            <a:r>
              <a:rPr lang="en-GB" sz="2000" dirty="0">
                <a:solidFill>
                  <a:srgbClr val="FFFFFF"/>
                </a:solidFill>
              </a:rPr>
              <a:t>, a northern people believed to transform into wolves once a year </a:t>
            </a:r>
            <a:r>
              <a:rPr lang="en-GB" sz="1400" dirty="0">
                <a:solidFill>
                  <a:srgbClr val="FFFFFF"/>
                </a:solidFill>
              </a:rPr>
              <a:t>(Baring-Gould, 1973). </a:t>
            </a:r>
            <a:r>
              <a:rPr lang="en-GB" sz="2000" dirty="0">
                <a:solidFill>
                  <a:srgbClr val="FFFFFF"/>
                </a:solidFill>
              </a:rPr>
              <a:t>By the early modern period, werewolves had become a defining feature in descriptions of Livonia (present-day Latvia and Estonia), which gained notoriety as Europe's ‘Eldorado’ of werewolves </a:t>
            </a:r>
            <a:r>
              <a:rPr lang="en-GB" sz="1400" dirty="0">
                <a:solidFill>
                  <a:srgbClr val="FFFFFF"/>
                </a:solidFill>
              </a:rPr>
              <a:t>(</a:t>
            </a:r>
            <a:r>
              <a:rPr lang="en-GB" sz="1400" dirty="0" err="1">
                <a:solidFill>
                  <a:srgbClr val="FFFFFF"/>
                </a:solidFill>
              </a:rPr>
              <a:t>Straubergs</a:t>
            </a:r>
            <a:r>
              <a:rPr lang="en-GB" sz="1400" dirty="0">
                <a:solidFill>
                  <a:srgbClr val="FFFFFF"/>
                </a:solidFill>
              </a:rPr>
              <a:t>, 1939).</a:t>
            </a:r>
            <a:endParaRPr lang="en-GB" sz="1800" dirty="0">
              <a:solidFill>
                <a:srgbClr val="FFFFFF"/>
              </a:solidFill>
            </a:endParaRPr>
          </a:p>
          <a:p>
            <a:pPr marL="0" indent="0">
              <a:buNone/>
            </a:pPr>
            <a:endParaRPr lang="en-GB" sz="1800" dirty="0">
              <a:solidFill>
                <a:srgbClr val="FFFFFF"/>
              </a:solidFill>
            </a:endParaRPr>
          </a:p>
          <a:p>
            <a:pPr marL="0" indent="0">
              <a:buNone/>
            </a:pPr>
            <a:r>
              <a:rPr lang="en-GB" sz="2000" dirty="0">
                <a:solidFill>
                  <a:srgbClr val="FFFFFF"/>
                </a:solidFill>
              </a:rPr>
              <a:t>Friedrich Menius, a professor of history at the University of Dorpat (Tartu), noted:</a:t>
            </a:r>
          </a:p>
          <a:p>
            <a:pPr marL="0" indent="0">
              <a:buNone/>
            </a:pPr>
            <a:r>
              <a:rPr lang="en-GB" sz="1800" dirty="0">
                <a:solidFill>
                  <a:srgbClr val="FFFFFF"/>
                </a:solidFill>
              </a:rPr>
              <a:t>"</a:t>
            </a:r>
            <a:r>
              <a:rPr lang="en-GB" sz="1800" i="1" dirty="0">
                <a:solidFill>
                  <a:srgbClr val="FFFFFF"/>
                </a:solidFill>
              </a:rPr>
              <a:t>The </a:t>
            </a:r>
            <a:r>
              <a:rPr lang="en-GB" sz="1800" i="1" dirty="0">
                <a:solidFill>
                  <a:srgbClr val="FFFFFF"/>
                </a:solidFill>
                <a:highlight>
                  <a:srgbClr val="800000"/>
                </a:highlight>
              </a:rPr>
              <a:t>outrageous lycanthropy </a:t>
            </a:r>
            <a:r>
              <a:rPr lang="en-GB" sz="1800" i="1" dirty="0">
                <a:solidFill>
                  <a:srgbClr val="FFFFFF"/>
                </a:solidFill>
              </a:rPr>
              <a:t>of the Livonians is so widespread that even those who cannot tell the difference between their right and left hands are usually familiar with it</a:t>
            </a:r>
            <a:r>
              <a:rPr lang="en-GB" sz="1800" dirty="0">
                <a:solidFill>
                  <a:srgbClr val="FFFFFF"/>
                </a:solidFill>
              </a:rPr>
              <a:t>” (</a:t>
            </a:r>
            <a:r>
              <a:rPr lang="en-GB" sz="1200" dirty="0">
                <a:solidFill>
                  <a:srgbClr val="FFFFFF"/>
                </a:solidFill>
              </a:rPr>
              <a:t>Donecker, 2012</a:t>
            </a:r>
            <a:r>
              <a:rPr lang="en-GB" sz="1800" dirty="0">
                <a:solidFill>
                  <a:srgbClr val="FFFFFF"/>
                </a:solidFill>
              </a:rPr>
              <a:t>).</a:t>
            </a:r>
          </a:p>
          <a:p>
            <a:pPr marL="0" indent="0">
              <a:buNone/>
            </a:pPr>
            <a:endParaRPr lang="en-GB" sz="2000" dirty="0">
              <a:solidFill>
                <a:srgbClr val="FFFFFF"/>
              </a:solidFill>
            </a:endParaRPr>
          </a:p>
        </p:txBody>
      </p:sp>
    </p:spTree>
    <p:extLst>
      <p:ext uri="{BB962C8B-B14F-4D97-AF65-F5344CB8AC3E}">
        <p14:creationId xmlns:p14="http://schemas.microsoft.com/office/powerpoint/2010/main" val="4243659667"/>
      </p:ext>
    </p:extLst>
  </p:cSld>
  <p:clrMapOvr>
    <a:masterClrMapping/>
  </p:clrMapOvr>
  <mc:AlternateContent xmlns:mc="http://schemas.openxmlformats.org/markup-compatibility/2006" xmlns:p14="http://schemas.microsoft.com/office/powerpoint/2010/main">
    <mc:Choice Requires="p14">
      <p:transition spd="slow" p14:dur="2000" advTm="104175"/>
    </mc:Choice>
    <mc:Fallback xmlns="">
      <p:transition spd="slow" advTm="1041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7" name="Rectangle 376">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Rectangle 378">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couple of women wearing dresses&#10;&#10;AI-generated content may be incorrect.">
            <a:extLst>
              <a:ext uri="{FF2B5EF4-FFF2-40B4-BE49-F238E27FC236}">
                <a16:creationId xmlns:a16="http://schemas.microsoft.com/office/drawing/2014/main" id="{C8214C86-F781-3814-BF80-47225214A2B6}"/>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t="21591" b="21591"/>
          <a:stretch/>
        </p:blipFill>
        <p:spPr>
          <a:xfrm>
            <a:off x="-3049" y="-2"/>
            <a:ext cx="12192001" cy="6857990"/>
          </a:xfrm>
          <a:prstGeom prst="rect">
            <a:avLst/>
          </a:prstGeom>
        </p:spPr>
      </p:pic>
      <p:sp>
        <p:nvSpPr>
          <p:cNvPr id="2" name="Title 1">
            <a:extLst>
              <a:ext uri="{FF2B5EF4-FFF2-40B4-BE49-F238E27FC236}">
                <a16:creationId xmlns:a16="http://schemas.microsoft.com/office/drawing/2014/main" id="{E8A62E5D-B37C-0C66-AE94-B9A66223931A}"/>
              </a:ext>
            </a:extLst>
          </p:cNvPr>
          <p:cNvSpPr>
            <a:spLocks noGrp="1"/>
          </p:cNvSpPr>
          <p:nvPr>
            <p:ph type="title"/>
          </p:nvPr>
        </p:nvSpPr>
        <p:spPr>
          <a:xfrm>
            <a:off x="838199" y="557189"/>
            <a:ext cx="5257801" cy="4134081"/>
          </a:xfrm>
        </p:spPr>
        <p:txBody>
          <a:bodyPr>
            <a:normAutofit/>
          </a:bodyPr>
          <a:lstStyle/>
          <a:p>
            <a:r>
              <a:rPr lang="en-GB" dirty="0">
                <a:solidFill>
                  <a:srgbClr val="FFFFFF"/>
                </a:solidFill>
              </a:rPr>
              <a:t>Once upon a time</a:t>
            </a:r>
            <a:br>
              <a:rPr lang="en-GB" dirty="0">
                <a:solidFill>
                  <a:srgbClr val="FFFFFF"/>
                </a:solidFill>
              </a:rPr>
            </a:br>
            <a:r>
              <a:rPr lang="en-GB" dirty="0">
                <a:solidFill>
                  <a:srgbClr val="FFFFFF"/>
                </a:solidFill>
              </a:rPr>
              <a:t>in Livonia</a:t>
            </a:r>
          </a:p>
        </p:txBody>
      </p:sp>
      <p:sp>
        <p:nvSpPr>
          <p:cNvPr id="163" name="Content Placeholder 2">
            <a:extLst>
              <a:ext uri="{FF2B5EF4-FFF2-40B4-BE49-F238E27FC236}">
                <a16:creationId xmlns:a16="http://schemas.microsoft.com/office/drawing/2014/main" id="{3AA40E4A-3E41-F0F7-8186-E40B8A3AD626}"/>
              </a:ext>
            </a:extLst>
          </p:cNvPr>
          <p:cNvSpPr>
            <a:spLocks noGrp="1"/>
          </p:cNvSpPr>
          <p:nvPr>
            <p:ph idx="1"/>
          </p:nvPr>
        </p:nvSpPr>
        <p:spPr>
          <a:xfrm>
            <a:off x="5115464" y="557189"/>
            <a:ext cx="6980457" cy="6092089"/>
          </a:xfrm>
        </p:spPr>
        <p:txBody>
          <a:bodyPr anchor="ctr">
            <a:normAutofit/>
          </a:bodyPr>
          <a:lstStyle/>
          <a:p>
            <a:pPr marL="0" indent="0">
              <a:buNone/>
            </a:pPr>
            <a:r>
              <a:rPr lang="en-GB" sz="2400" dirty="0">
                <a:solidFill>
                  <a:srgbClr val="FFFFFF"/>
                </a:solidFill>
              </a:rPr>
              <a:t>Livonia was marked by strict social stratification along ethnic lines. The nobility and urban elites were mainly Germans, descendants of crusaders and Hanseatic merchants who had colonized the land during the Middle Ages </a:t>
            </a:r>
            <a:r>
              <a:rPr lang="en-GB" sz="1800" dirty="0">
                <a:solidFill>
                  <a:srgbClr val="FFFFFF"/>
                </a:solidFill>
              </a:rPr>
              <a:t>(</a:t>
            </a:r>
            <a:r>
              <a:rPr lang="da-DK" sz="1800" dirty="0">
                <a:solidFill>
                  <a:srgbClr val="FFFFFF"/>
                </a:solidFill>
              </a:rPr>
              <a:t>Abers et al., 1939, p.328; Gimbutas and Dexter, 2001;</a:t>
            </a:r>
            <a:r>
              <a:rPr lang="en-GB" sz="1800" dirty="0">
                <a:solidFill>
                  <a:srgbClr val="FFFFFF"/>
                </a:solidFill>
              </a:rPr>
              <a:t> Levans and Zanders, 2021). </a:t>
            </a:r>
          </a:p>
          <a:p>
            <a:pPr marL="0" indent="0">
              <a:buNone/>
            </a:pPr>
            <a:r>
              <a:rPr lang="en-GB" sz="2400" dirty="0">
                <a:solidFill>
                  <a:srgbClr val="FFFFFF"/>
                </a:solidFill>
              </a:rPr>
              <a:t>The </a:t>
            </a:r>
            <a:r>
              <a:rPr lang="en-GB" sz="2400" dirty="0">
                <a:solidFill>
                  <a:srgbClr val="FFFFFF"/>
                </a:solidFill>
                <a:highlight>
                  <a:srgbClr val="800000"/>
                </a:highlight>
              </a:rPr>
              <a:t>serfs</a:t>
            </a:r>
            <a:r>
              <a:rPr lang="en-GB" sz="2400" dirty="0">
                <a:solidFill>
                  <a:srgbClr val="FFFFFF"/>
                </a:solidFill>
              </a:rPr>
              <a:t> - the indigenous Estonians and Latvians, endured crippling physical labour, corporal punishment, family separation, and poverty. The Baltic German pastor August W. </a:t>
            </a:r>
            <a:r>
              <a:rPr lang="en-GB" sz="2400" dirty="0" err="1">
                <a:solidFill>
                  <a:srgbClr val="FFFFFF"/>
                </a:solidFill>
              </a:rPr>
              <a:t>Hupel</a:t>
            </a:r>
            <a:r>
              <a:rPr lang="en-GB" sz="2400" dirty="0">
                <a:solidFill>
                  <a:srgbClr val="FFFFFF"/>
                </a:solidFill>
              </a:rPr>
              <a:t> (1737-1819) witnessed:</a:t>
            </a:r>
          </a:p>
          <a:p>
            <a:pPr marL="0" indent="0">
              <a:buNone/>
            </a:pPr>
            <a:r>
              <a:rPr lang="en-GB" sz="2400" dirty="0">
                <a:solidFill>
                  <a:srgbClr val="FFFFFF"/>
                </a:solidFill>
              </a:rPr>
              <a:t> </a:t>
            </a:r>
            <a:r>
              <a:rPr lang="en-GB" sz="2000" dirty="0">
                <a:solidFill>
                  <a:srgbClr val="FFFFFF"/>
                </a:solidFill>
              </a:rPr>
              <a:t>“</a:t>
            </a:r>
            <a:r>
              <a:rPr lang="en-GB" sz="2000" i="1" dirty="0">
                <a:solidFill>
                  <a:srgbClr val="FFFFFF"/>
                </a:solidFill>
              </a:rPr>
              <a:t>Peasants here are not as expensive as Negroes in the American colonies</a:t>
            </a:r>
            <a:r>
              <a:rPr lang="en-GB" sz="2000" dirty="0">
                <a:solidFill>
                  <a:srgbClr val="FFFFFF"/>
                </a:solidFill>
              </a:rPr>
              <a:t>” </a:t>
            </a:r>
            <a:r>
              <a:rPr lang="en-GB" sz="1800" dirty="0">
                <a:solidFill>
                  <a:srgbClr val="FFFFFF"/>
                </a:solidFill>
              </a:rPr>
              <a:t>(</a:t>
            </a:r>
            <a:r>
              <a:rPr lang="en-GB" sz="1800" dirty="0" err="1">
                <a:solidFill>
                  <a:srgbClr val="FFFFFF"/>
                </a:solidFill>
              </a:rPr>
              <a:t>Lieti</a:t>
            </a:r>
            <a:r>
              <a:rPr lang="lv-LV" sz="1800" dirty="0">
                <a:solidFill>
                  <a:srgbClr val="FFFFFF"/>
                </a:solidFill>
              </a:rPr>
              <a:t>ņa </a:t>
            </a:r>
            <a:r>
              <a:rPr lang="en-GB" sz="1800" dirty="0">
                <a:solidFill>
                  <a:srgbClr val="FFFFFF"/>
                </a:solidFill>
              </a:rPr>
              <a:t>Ray, 2003).</a:t>
            </a:r>
          </a:p>
          <a:p>
            <a:pPr marL="0" indent="0">
              <a:buNone/>
            </a:pPr>
            <a:r>
              <a:rPr lang="en-GB" sz="2400" dirty="0">
                <a:solidFill>
                  <a:srgbClr val="FFFFFF"/>
                </a:solidFill>
              </a:rPr>
              <a:t>Lycanthropy reports have been observed to surge during times of war and unrest, when fascination with grotesque monsters—symbols of discord—tended to grow </a:t>
            </a:r>
            <a:r>
              <a:rPr lang="en-GB" sz="1800" dirty="0">
                <a:solidFill>
                  <a:srgbClr val="FFFFFF"/>
                </a:solidFill>
              </a:rPr>
              <a:t>(Donecker 2012; Jiaxin, 2022).</a:t>
            </a:r>
            <a:endParaRPr lang="en-GB" sz="2400" dirty="0">
              <a:solidFill>
                <a:srgbClr val="FFFFFF"/>
              </a:solidFill>
            </a:endParaRPr>
          </a:p>
        </p:txBody>
      </p:sp>
    </p:spTree>
    <p:extLst>
      <p:ext uri="{BB962C8B-B14F-4D97-AF65-F5344CB8AC3E}">
        <p14:creationId xmlns:p14="http://schemas.microsoft.com/office/powerpoint/2010/main" val="2222559317"/>
      </p:ext>
    </p:extLst>
  </p:cSld>
  <p:clrMapOvr>
    <a:masterClrMapping/>
  </p:clrMapOvr>
  <mc:AlternateContent xmlns:mc="http://schemas.openxmlformats.org/markup-compatibility/2006" xmlns:p14="http://schemas.microsoft.com/office/powerpoint/2010/main">
    <mc:Choice Requires="p14">
      <p:transition spd="slow" p14:dur="2000" advTm="349338"/>
    </mc:Choice>
    <mc:Fallback xmlns="">
      <p:transition spd="slow" advTm="34933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person with a pink hair&#10;&#10;AI-generated content may be incorrect.">
            <a:extLst>
              <a:ext uri="{FF2B5EF4-FFF2-40B4-BE49-F238E27FC236}">
                <a16:creationId xmlns:a16="http://schemas.microsoft.com/office/drawing/2014/main" id="{70404A3C-0C95-DABE-5768-33D02D2A59BD}"/>
              </a:ext>
            </a:extLst>
          </p:cNvPr>
          <p:cNvPicPr>
            <a:picLocks noChangeAspect="1"/>
          </p:cNvPicPr>
          <p:nvPr/>
        </p:nvPicPr>
        <p:blipFill>
          <a:blip r:embed="rId3">
            <a:extLst>
              <a:ext uri="{28A0092B-C50C-407E-A947-70E740481C1C}">
                <a14:useLocalDpi xmlns:a14="http://schemas.microsoft.com/office/drawing/2010/main" val="0"/>
              </a:ext>
            </a:extLst>
          </a:blip>
          <a:srcRect b="12710"/>
          <a:stretch/>
        </p:blipFill>
        <p:spPr>
          <a:xfrm>
            <a:off x="2519309"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593B03-76AE-4AC6-AD50-0806733374CD}"/>
              </a:ext>
            </a:extLst>
          </p:cNvPr>
          <p:cNvSpPr>
            <a:spLocks noGrp="1"/>
          </p:cNvSpPr>
          <p:nvPr>
            <p:ph type="title"/>
          </p:nvPr>
        </p:nvSpPr>
        <p:spPr>
          <a:xfrm>
            <a:off x="838200" y="365125"/>
            <a:ext cx="6958263" cy="1899912"/>
          </a:xfrm>
        </p:spPr>
        <p:txBody>
          <a:bodyPr>
            <a:normAutofit/>
          </a:bodyPr>
          <a:lstStyle/>
          <a:p>
            <a:r>
              <a:rPr lang="en-GB" dirty="0"/>
              <a:t>1691: Proud to be a Werewolf</a:t>
            </a:r>
          </a:p>
        </p:txBody>
      </p:sp>
      <p:sp>
        <p:nvSpPr>
          <p:cNvPr id="3" name="Content Placeholder 2">
            <a:extLst>
              <a:ext uri="{FF2B5EF4-FFF2-40B4-BE49-F238E27FC236}">
                <a16:creationId xmlns:a16="http://schemas.microsoft.com/office/drawing/2014/main" id="{58880790-5D88-BCCA-C98D-11E8EF8B27A6}"/>
              </a:ext>
            </a:extLst>
          </p:cNvPr>
          <p:cNvSpPr>
            <a:spLocks noGrp="1"/>
          </p:cNvSpPr>
          <p:nvPr>
            <p:ph idx="1"/>
          </p:nvPr>
        </p:nvSpPr>
        <p:spPr>
          <a:xfrm>
            <a:off x="838200" y="2429691"/>
            <a:ext cx="6862011" cy="3747271"/>
          </a:xfrm>
        </p:spPr>
        <p:txBody>
          <a:bodyPr>
            <a:normAutofit fontScale="55000" lnSpcReduction="20000"/>
          </a:bodyPr>
          <a:lstStyle/>
          <a:p>
            <a:pPr marL="0" indent="0">
              <a:buNone/>
            </a:pPr>
            <a:r>
              <a:rPr lang="en-GB" sz="4400" dirty="0"/>
              <a:t>In 1691, in the Livonian town of Wenden (</a:t>
            </a:r>
            <a:r>
              <a:rPr lang="lv-LV" sz="4400" dirty="0"/>
              <a:t>Cēsis)</a:t>
            </a:r>
            <a:r>
              <a:rPr lang="en-GB" sz="4400" dirty="0"/>
              <a:t>, 86-year-old peasant Old Thiess was accused of a grave transgression—being a werewolf. Rather than deny it, he proudly confessed </a:t>
            </a:r>
            <a:r>
              <a:rPr lang="en-GB" sz="3300" dirty="0"/>
              <a:t>(Jiaxin, 2022; </a:t>
            </a:r>
            <a:r>
              <a:rPr lang="en-GB" sz="3300" dirty="0" err="1"/>
              <a:t>Zemzaris</a:t>
            </a:r>
            <a:r>
              <a:rPr lang="en-GB" sz="3300" dirty="0"/>
              <a:t>, 1939). </a:t>
            </a:r>
          </a:p>
          <a:p>
            <a:pPr marL="0" indent="0">
              <a:buNone/>
            </a:pPr>
            <a:r>
              <a:rPr lang="en-GB" sz="4400" dirty="0"/>
              <a:t>His case remains a striking example of the resilience of local beliefs amid cultural oppression and erasure </a:t>
            </a:r>
            <a:r>
              <a:rPr lang="en-GB" sz="3300" dirty="0"/>
              <a:t>(Ginzburg, 2017; </a:t>
            </a:r>
            <a:r>
              <a:rPr lang="en-GB" sz="3300" dirty="0" err="1"/>
              <a:t>Lūsiņa</a:t>
            </a:r>
            <a:r>
              <a:rPr lang="en-GB" sz="3300" dirty="0"/>
              <a:t>, 2025).</a:t>
            </a:r>
          </a:p>
          <a:p>
            <a:pPr marL="0" indent="0">
              <a:buNone/>
            </a:pPr>
            <a:r>
              <a:rPr lang="en-GB" sz="4400" dirty="0"/>
              <a:t>As recorded in a court transcript:</a:t>
            </a:r>
          </a:p>
          <a:p>
            <a:pPr marL="0" indent="0">
              <a:buNone/>
            </a:pPr>
            <a:r>
              <a:rPr lang="en-GB" sz="4400" dirty="0"/>
              <a:t> “</a:t>
            </a:r>
            <a:r>
              <a:rPr lang="en-GB" sz="3600" i="1" dirty="0"/>
              <a:t>he showed himself truly obstinate and remained insistent that all he had done was </a:t>
            </a:r>
            <a:r>
              <a:rPr lang="en-GB" sz="3600" i="1" dirty="0">
                <a:highlight>
                  <a:srgbClr val="FF0000"/>
                </a:highlight>
              </a:rPr>
              <a:t>no sin </a:t>
            </a:r>
            <a:r>
              <a:rPr lang="en-GB" sz="3600" i="1" dirty="0"/>
              <a:t>against God</a:t>
            </a:r>
            <a:r>
              <a:rPr lang="en-GB" sz="4400" dirty="0"/>
              <a:t>” </a:t>
            </a:r>
            <a:r>
              <a:rPr lang="en-GB" sz="3300" dirty="0"/>
              <a:t>(Ginzburg and Lincoln, 2020). </a:t>
            </a:r>
            <a:endParaRPr lang="en-GB" sz="4400" dirty="0"/>
          </a:p>
          <a:p>
            <a:pPr marL="0" indent="0">
              <a:buNone/>
            </a:pPr>
            <a:endParaRPr lang="en-GB" sz="1400" dirty="0"/>
          </a:p>
        </p:txBody>
      </p:sp>
    </p:spTree>
    <p:extLst>
      <p:ext uri="{BB962C8B-B14F-4D97-AF65-F5344CB8AC3E}">
        <p14:creationId xmlns:p14="http://schemas.microsoft.com/office/powerpoint/2010/main" val="3260128325"/>
      </p:ext>
    </p:extLst>
  </p:cSld>
  <p:clrMapOvr>
    <a:masterClrMapping/>
  </p:clrMapOvr>
  <mc:AlternateContent xmlns:mc="http://schemas.openxmlformats.org/markup-compatibility/2006" xmlns:p14="http://schemas.microsoft.com/office/powerpoint/2010/main">
    <mc:Choice Requires="p14">
      <p:transition spd="slow" p14:dur="2000" advTm="281001"/>
    </mc:Choice>
    <mc:Fallback xmlns="">
      <p:transition spd="slow" advTm="28100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 name="Rectangle 2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194107-344D-F524-A8BE-1675593FC764}"/>
              </a:ext>
            </a:extLst>
          </p:cNvPr>
          <p:cNvSpPr>
            <a:spLocks noGrp="1"/>
          </p:cNvSpPr>
          <p:nvPr>
            <p:ph type="title"/>
          </p:nvPr>
        </p:nvSpPr>
        <p:spPr>
          <a:xfrm>
            <a:off x="836679" y="336884"/>
            <a:ext cx="6776904" cy="1882439"/>
          </a:xfrm>
        </p:spPr>
        <p:txBody>
          <a:bodyPr>
            <a:normAutofit/>
          </a:bodyPr>
          <a:lstStyle/>
          <a:p>
            <a:r>
              <a:rPr lang="en-GB" dirty="0"/>
              <a:t>Werewolf is real, present, and remembered</a:t>
            </a:r>
          </a:p>
        </p:txBody>
      </p:sp>
      <p:graphicFrame>
        <p:nvGraphicFramePr>
          <p:cNvPr id="217" name="Content Placeholder 3">
            <a:extLst>
              <a:ext uri="{FF2B5EF4-FFF2-40B4-BE49-F238E27FC236}">
                <a16:creationId xmlns:a16="http://schemas.microsoft.com/office/drawing/2014/main" id="{3DA62FD5-FC9B-1772-BFCC-50F8F6EBCB96}"/>
              </a:ext>
            </a:extLst>
          </p:cNvPr>
          <p:cNvGraphicFramePr>
            <a:graphicFrameLocks noGrp="1"/>
          </p:cNvGraphicFramePr>
          <p:nvPr>
            <p:ph idx="1"/>
            <p:extLst>
              <p:ext uri="{D42A27DB-BD31-4B8C-83A1-F6EECF244321}">
                <p14:modId xmlns:p14="http://schemas.microsoft.com/office/powerpoint/2010/main" val="164238191"/>
              </p:ext>
            </p:extLst>
          </p:nvPr>
        </p:nvGraphicFramePr>
        <p:xfrm>
          <a:off x="288759" y="1953928"/>
          <a:ext cx="7199696" cy="4716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ainting of a horse jumping in the air&#10;&#10;AI-generated content may be incorrect.">
            <a:extLst>
              <a:ext uri="{FF2B5EF4-FFF2-40B4-BE49-F238E27FC236}">
                <a16:creationId xmlns:a16="http://schemas.microsoft.com/office/drawing/2014/main" id="{C1E11D2E-042B-F55D-7E48-3F55D6335274}"/>
              </a:ext>
            </a:extLst>
          </p:cNvPr>
          <p:cNvPicPr>
            <a:picLocks noChangeAspect="1"/>
          </p:cNvPicPr>
          <p:nvPr/>
        </p:nvPicPr>
        <p:blipFill>
          <a:blip r:embed="rId7">
            <a:extLst>
              <a:ext uri="{28A0092B-C50C-407E-A947-70E740481C1C}">
                <a14:useLocalDpi xmlns:a14="http://schemas.microsoft.com/office/drawing/2010/main" val="0"/>
              </a:ext>
            </a:extLst>
          </a:blip>
          <a:srcRect r="4526"/>
          <a:stretch/>
        </p:blipFill>
        <p:spPr>
          <a:xfrm>
            <a:off x="7199440" y="10"/>
            <a:ext cx="4992560" cy="6857990"/>
          </a:xfrm>
          <a:prstGeom prst="rect">
            <a:avLst/>
          </a:prstGeom>
          <a:effectLst/>
        </p:spPr>
      </p:pic>
    </p:spTree>
    <p:extLst>
      <p:ext uri="{BB962C8B-B14F-4D97-AF65-F5344CB8AC3E}">
        <p14:creationId xmlns:p14="http://schemas.microsoft.com/office/powerpoint/2010/main" val="3028005567"/>
      </p:ext>
    </p:extLst>
  </p:cSld>
  <p:clrMapOvr>
    <a:masterClrMapping/>
  </p:clrMapOvr>
  <mc:AlternateContent xmlns:mc="http://schemas.openxmlformats.org/markup-compatibility/2006" xmlns:p14="http://schemas.microsoft.com/office/powerpoint/2010/main">
    <mc:Choice Requires="p14">
      <p:transition spd="slow" p14:dur="2000" advTm="110749"/>
    </mc:Choice>
    <mc:Fallback xmlns="">
      <p:transition spd="slow" advTm="110749"/>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657</TotalTime>
  <Words>3540</Words>
  <Application>Microsoft Office PowerPoint</Application>
  <PresentationFormat>Widescreen</PresentationFormat>
  <Paragraphs>124</Paragraphs>
  <Slides>17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Times New Roman</vt:lpstr>
      <vt:lpstr>Office Theme</vt:lpstr>
      <vt:lpstr>Human by Night,  Beast by Day: The Werewolf Archetype in Latvian Culture  </vt:lpstr>
      <vt:lpstr>How it all began</vt:lpstr>
      <vt:lpstr>Awakened by Night</vt:lpstr>
      <vt:lpstr>The Origins of the Myth</vt:lpstr>
      <vt:lpstr>Homo Sacer; the Hidden Meaning of the Werewolf</vt:lpstr>
      <vt:lpstr>Werewolves in the North</vt:lpstr>
      <vt:lpstr>Once upon a time in Livonia</vt:lpstr>
      <vt:lpstr>1691: Proud to be a Werewolf</vt:lpstr>
      <vt:lpstr>Werewolf is real, present, and remembered</vt:lpstr>
      <vt:lpstr>Manifestation of Shadow</vt:lpstr>
      <vt:lpstr>Women Werewolves as Agents of Change</vt:lpstr>
      <vt:lpstr>The ‘Dramatic Reality’ of the Werewolf Stories</vt:lpstr>
      <vt:lpstr>Werewolves in Modern Times</vt:lpstr>
      <vt:lpstr>Dramatherapy in the face of Vita Nuda</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Mathias Alberton (Student)</dc:creator>
  <cp:lastModifiedBy>Mathias Alberton (Student)</cp:lastModifiedBy>
  <cp:revision>3</cp:revision>
  <dcterms:created xsi:type="dcterms:W3CDTF">2025-03-30T12:18:03Z</dcterms:created>
  <dcterms:modified xsi:type="dcterms:W3CDTF">2025-05-01T18:55:35Z</dcterms:modified>
</cp:coreProperties>
</file>