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3" r:id="rId4"/>
    <p:sldId id="264" r:id="rId5"/>
    <p:sldId id="257" r:id="rId6"/>
    <p:sldId id="258" r:id="rId7"/>
    <p:sldId id="259" r:id="rId8"/>
    <p:sldId id="273" r:id="rId9"/>
    <p:sldId id="274" r:id="rId10"/>
    <p:sldId id="275" r:id="rId11"/>
    <p:sldId id="276" r:id="rId12"/>
    <p:sldId id="265" r:id="rId13"/>
    <p:sldId id="268" r:id="rId14"/>
    <p:sldId id="269" r:id="rId15"/>
    <p:sldId id="270" r:id="rId16"/>
    <p:sldId id="271" r:id="rId17"/>
    <p:sldId id="272" r:id="rId18"/>
    <p:sldId id="260" r:id="rId19"/>
    <p:sldId id="262" r:id="rId20"/>
    <p:sldId id="266" r:id="rId21"/>
    <p:sldId id="267" r:id="rId22"/>
    <p:sldId id="261" r:id="rId23"/>
    <p:sldId id="278"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94664" autoAdjust="0"/>
  </p:normalViewPr>
  <p:slideViewPr>
    <p:cSldViewPr snapToGrid="0">
      <p:cViewPr varScale="1">
        <p:scale>
          <a:sx n="70" d="100"/>
          <a:sy n="70" d="100"/>
        </p:scale>
        <p:origin x="78"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C4396A-C5E4-4F5A-B002-F04F95AC089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195604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4396A-C5E4-4F5A-B002-F04F95AC089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27492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4396A-C5E4-4F5A-B002-F04F95AC089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291242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4396A-C5E4-4F5A-B002-F04F95AC089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291120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C4396A-C5E4-4F5A-B002-F04F95AC089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19392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4396A-C5E4-4F5A-B002-F04F95AC089A}"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267678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C4396A-C5E4-4F5A-B002-F04F95AC089A}"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365176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C4396A-C5E4-4F5A-B002-F04F95AC089A}"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390196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4396A-C5E4-4F5A-B002-F04F95AC089A}"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218536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C4396A-C5E4-4F5A-B002-F04F95AC089A}"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304870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C4396A-C5E4-4F5A-B002-F04F95AC089A}"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78B3D-6950-4331-9A21-E3C8F396996C}" type="slidenum">
              <a:rPr lang="en-US" smtClean="0"/>
              <a:t>‹#›</a:t>
            </a:fld>
            <a:endParaRPr lang="en-US"/>
          </a:p>
        </p:txBody>
      </p:sp>
    </p:spTree>
    <p:extLst>
      <p:ext uri="{BB962C8B-B14F-4D97-AF65-F5344CB8AC3E}">
        <p14:creationId xmlns:p14="http://schemas.microsoft.com/office/powerpoint/2010/main" val="120969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4396A-C5E4-4F5A-B002-F04F95AC089A}" type="datetimeFigureOut">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78B3D-6950-4331-9A21-E3C8F396996C}" type="slidenum">
              <a:rPr lang="en-US" smtClean="0"/>
              <a:t>‹#›</a:t>
            </a:fld>
            <a:endParaRPr lang="en-US"/>
          </a:p>
        </p:txBody>
      </p:sp>
    </p:spTree>
    <p:extLst>
      <p:ext uri="{BB962C8B-B14F-4D97-AF65-F5344CB8AC3E}">
        <p14:creationId xmlns:p14="http://schemas.microsoft.com/office/powerpoint/2010/main" val="417468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ngua.id.lv/art/grinb.mp4" TargetMode="External"/><Relationship Id="rId2" Type="http://schemas.openxmlformats.org/officeDocument/2006/relationships/hyperlink" Target="https://lu-lv.zoom.us/j/91717487351?pwd=V0c2N0UzMzVPWEpoMGo4eDNUU2xtdz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xml"/><Relationship Id="rId7" Type="http://schemas.openxmlformats.org/officeDocument/2006/relationships/hyperlink" Target="https://lingua.id.lv/art/grinb.gives.talk.mp4"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hyperlink" Target="https://lingua.id.lv/art/grinb.mp4"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athshistory.st-andrews.ac.uk/Biographies/Grinbergs/" TargetMode="External"/><Relationship Id="rId2" Type="http://schemas.openxmlformats.org/officeDocument/2006/relationships/hyperlink" Target="https://dspace.lu.lv/items/0f084658-0939-4922-a416-6320b20250d4" TargetMode="External"/><Relationship Id="rId1" Type="http://schemas.openxmlformats.org/officeDocument/2006/relationships/slideLayout" Target="../slideLayouts/slideLayout2.xml"/><Relationship Id="rId5" Type="http://schemas.openxmlformats.org/officeDocument/2006/relationships/hyperlink" Target="https://www.lu.lv/materiali/apgads/raksti/738.pdf" TargetMode="External"/><Relationship Id="rId4" Type="http://schemas.openxmlformats.org/officeDocument/2006/relationships/hyperlink" Target="https://pi.math.cornell.edu/~dtaimina/mathinLV/mathinlv.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sz="4400" dirty="0" smtClean="0"/>
              <a:t>	MI projekts. Kādas hipotēzes pārbaude</a:t>
            </a:r>
            <a:br>
              <a:rPr lang="lv-LV" sz="4400" dirty="0" smtClean="0"/>
            </a:br>
            <a:r>
              <a:rPr lang="lv-LV" sz="4400" dirty="0" smtClean="0"/>
              <a:t>(</a:t>
            </a:r>
            <a:r>
              <a:rPr lang="lv-LV" sz="4400" dirty="0" err="1" smtClean="0"/>
              <a:t>Le</a:t>
            </a:r>
            <a:r>
              <a:rPr lang="lv-LV" sz="4400" dirty="0" smtClean="0"/>
              <a:t> </a:t>
            </a:r>
            <a:r>
              <a:rPr lang="lv-LV" sz="4400" dirty="0" err="1" smtClean="0"/>
              <a:t>déjà</a:t>
            </a:r>
            <a:r>
              <a:rPr lang="lv-LV" sz="4400" dirty="0" smtClean="0"/>
              <a:t>-vu </a:t>
            </a:r>
            <a:r>
              <a:rPr lang="lv-LV" sz="4400" dirty="0" err="1" smtClean="0"/>
              <a:t>de</a:t>
            </a:r>
            <a:r>
              <a:rPr lang="lv-LV" sz="4400" dirty="0" smtClean="0"/>
              <a:t> </a:t>
            </a:r>
            <a:r>
              <a:rPr lang="lv-LV" sz="4400" dirty="0" err="1"/>
              <a:t>Monsieur</a:t>
            </a:r>
            <a:r>
              <a:rPr lang="lv-LV" sz="4400" dirty="0"/>
              <a:t> </a:t>
            </a:r>
            <a:r>
              <a:rPr lang="lv-LV" sz="4400" dirty="0" err="1"/>
              <a:t>Emmanuel</a:t>
            </a:r>
            <a:r>
              <a:rPr lang="lv-LV" sz="4400" dirty="0"/>
              <a:t> </a:t>
            </a:r>
            <a:r>
              <a:rPr lang="lv-LV" sz="4400" dirty="0" err="1" smtClean="0"/>
              <a:t>Grünbergs</a:t>
            </a:r>
            <a:r>
              <a:rPr lang="lv-LV" sz="4400" dirty="0" smtClean="0"/>
              <a:t>) </a:t>
            </a:r>
            <a:endParaRPr lang="en-US" sz="4400" dirty="0"/>
          </a:p>
        </p:txBody>
      </p:sp>
      <p:sp>
        <p:nvSpPr>
          <p:cNvPr id="3" name="Subtitle 2"/>
          <p:cNvSpPr>
            <a:spLocks noGrp="1"/>
          </p:cNvSpPr>
          <p:nvPr>
            <p:ph type="subTitle" idx="1"/>
          </p:nvPr>
        </p:nvSpPr>
        <p:spPr>
          <a:xfrm>
            <a:off x="522514" y="3602038"/>
            <a:ext cx="11243388" cy="1655762"/>
          </a:xfrm>
        </p:spPr>
        <p:txBody>
          <a:bodyPr>
            <a:normAutofit fontScale="77500" lnSpcReduction="20000"/>
          </a:bodyPr>
          <a:lstStyle/>
          <a:p>
            <a:r>
              <a:rPr lang="lv-LV" dirty="0" err="1" smtClean="0"/>
              <a:t>ZuRD</a:t>
            </a:r>
            <a:r>
              <a:rPr lang="lv-LV" dirty="0" smtClean="0"/>
              <a:t> </a:t>
            </a:r>
            <a:r>
              <a:rPr lang="lv-LV" dirty="0" smtClean="0"/>
              <a:t>seminārs</a:t>
            </a:r>
          </a:p>
          <a:p>
            <a:r>
              <a:rPr lang="en-US" dirty="0">
                <a:hlinkClick r:id="rId2"/>
              </a:rPr>
              <a:t>https://lu-lv.zoom.us/j/91717487351?pwd=V0c2N0UzMzVPWEpoMGo4eDNUU2xtdz09</a:t>
            </a:r>
            <a:r>
              <a:rPr lang="lv-LV" dirty="0" smtClean="0"/>
              <a:t> </a:t>
            </a:r>
            <a:endParaRPr lang="lv-LV" dirty="0" smtClean="0"/>
          </a:p>
          <a:p>
            <a:r>
              <a:rPr lang="lv-LV" dirty="0" smtClean="0"/>
              <a:t>2026. </a:t>
            </a:r>
            <a:r>
              <a:rPr lang="lv-LV" dirty="0"/>
              <a:t>g</a:t>
            </a:r>
            <a:r>
              <a:rPr lang="lv-LV" dirty="0" smtClean="0"/>
              <a:t>ada 26</a:t>
            </a:r>
            <a:r>
              <a:rPr lang="lv-LV" dirty="0" smtClean="0"/>
              <a:t>. marts, </a:t>
            </a:r>
            <a:r>
              <a:rPr lang="lv-LV" dirty="0" smtClean="0"/>
              <a:t>18:00</a:t>
            </a:r>
          </a:p>
          <a:p>
            <a:r>
              <a:rPr lang="lv-LV" dirty="0" smtClean="0"/>
              <a:t>Ievadījums (Emanuels </a:t>
            </a:r>
            <a:r>
              <a:rPr lang="lv-LV" dirty="0" err="1" smtClean="0"/>
              <a:t>Grinbergs</a:t>
            </a:r>
            <a:r>
              <a:rPr lang="lv-LV" smtClean="0"/>
              <a:t> stāsta par sevi):</a:t>
            </a:r>
            <a:endParaRPr lang="lv-LV" dirty="0" smtClean="0"/>
          </a:p>
          <a:p>
            <a:r>
              <a:rPr lang="en-US" dirty="0">
                <a:hlinkClick r:id="rId3"/>
              </a:rPr>
              <a:t>https://</a:t>
            </a:r>
            <a:r>
              <a:rPr lang="en-US" dirty="0" smtClean="0">
                <a:hlinkClick r:id="rId3"/>
              </a:rPr>
              <a:t>lingua.id.lv/art/grinb.mp4</a:t>
            </a:r>
            <a:r>
              <a:rPr lang="lv-LV" dirty="0" smtClean="0"/>
              <a:t> </a:t>
            </a:r>
            <a:endParaRPr lang="en-US" dirty="0"/>
          </a:p>
        </p:txBody>
      </p:sp>
    </p:spTree>
    <p:extLst>
      <p:ext uri="{BB962C8B-B14F-4D97-AF65-F5344CB8AC3E}">
        <p14:creationId xmlns:p14="http://schemas.microsoft.com/office/powerpoint/2010/main" val="222825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2923"/>
          </a:xfrm>
        </p:spPr>
        <p:txBody>
          <a:bodyPr>
            <a:normAutofit fontScale="90000"/>
          </a:bodyPr>
          <a:lstStyle/>
          <a:p>
            <a:r>
              <a:rPr lang="lv-LV" sz="2800" dirty="0" err="1" smtClean="0"/>
              <a:t>Perplexity</a:t>
            </a:r>
            <a:r>
              <a:rPr lang="lv-LV" sz="2800" dirty="0" smtClean="0"/>
              <a:t>: </a:t>
            </a:r>
            <a:r>
              <a:rPr lang="lv-LV" sz="2800" dirty="0"/>
              <a:t>NKVD dokumentu pieejamība par Latviešu leģiona </a:t>
            </a:r>
            <a:r>
              <a:rPr lang="lv-LV" sz="2800" dirty="0" smtClean="0"/>
              <a:t>karagūstekņiem </a:t>
            </a:r>
            <a:endParaRPr lang="en-US" sz="2800" dirty="0"/>
          </a:p>
        </p:txBody>
      </p:sp>
      <p:sp>
        <p:nvSpPr>
          <p:cNvPr id="3" name="Content Placeholder 2"/>
          <p:cNvSpPr>
            <a:spLocks noGrp="1"/>
          </p:cNvSpPr>
          <p:nvPr>
            <p:ph idx="1"/>
          </p:nvPr>
        </p:nvSpPr>
        <p:spPr>
          <a:xfrm>
            <a:off x="838200" y="928048"/>
            <a:ext cx="10515600" cy="5786651"/>
          </a:xfrm>
        </p:spPr>
        <p:txBody>
          <a:bodyPr>
            <a:normAutofit fontScale="47500" lnSpcReduction="20000"/>
          </a:bodyPr>
          <a:lstStyle/>
          <a:p>
            <a:r>
              <a:rPr lang="lv-LV" dirty="0"/>
              <a:t>Par Latviešu leģiona karagūstekņiem NKVD materiāli lielā mērā ir saglabājušies un daļa ir pieejama Latvijā, daļa – Krievijas/PSRS mantinieces arhīvos; pieeja gan ir sadrumstalota.</a:t>
            </a:r>
          </a:p>
          <a:p>
            <a:r>
              <a:rPr lang="lv-LV" dirty="0"/>
              <a:t>Kur ir dokumenti par filtrāciju un karagūstekņiem</a:t>
            </a:r>
          </a:p>
          <a:p>
            <a:r>
              <a:rPr lang="lv-LV" dirty="0"/>
              <a:t>Latvijas Valsts arhīvs (LVA, Bezdelīgu iela 1) glabā informāciju par latviešiem Rietumu karagūstekņu nometnēs, par latviešiem padomju filtrācijas nometnēs un par personām, kuras tiesātas padomju sistēmā; to skaidri norāda DV Centrālās valdes sagatavotā informācija par avotiem.​</a:t>
            </a:r>
          </a:p>
          <a:p>
            <a:r>
              <a:rPr lang="lv-LV" dirty="0"/>
              <a:t>Filtrācijas personīgo lietu (</a:t>
            </a:r>
            <a:r>
              <a:rPr lang="lv-LV" dirty="0" err="1"/>
              <a:t>screening‑filtration</a:t>
            </a:r>
            <a:r>
              <a:rPr lang="lv-LV" dirty="0"/>
              <a:t> </a:t>
            </a:r>
            <a:r>
              <a:rPr lang="lv-LV" dirty="0" err="1"/>
              <a:t>personal</a:t>
            </a:r>
            <a:r>
              <a:rPr lang="lv-LV" dirty="0"/>
              <a:t> </a:t>
            </a:r>
            <a:r>
              <a:rPr lang="lv-LV" dirty="0" err="1"/>
              <a:t>files</a:t>
            </a:r>
            <a:r>
              <a:rPr lang="lv-LV" dirty="0"/>
              <a:t>) pamatmasa sākotnēji atradās PSRS NKVD/MVD centrālajos un reģionālajos arhīvos; tajās ir pratināšanas protokoli, anketas, biogrāfijas u.c., un tās attiecas arī uz latviešiem, kas dienējuši vācu vienībās (t.sk. Latviešu leģionā).​</a:t>
            </a:r>
          </a:p>
          <a:p>
            <a:r>
              <a:rPr lang="lv-LV" dirty="0"/>
              <a:t>Latvijas arhīvos ir arī atpakaļ saņemtas krimināllietas un citas KGB/NKVD lietas (piemēram, 1990. gados no Uļjanovskas u.c. reģioniem pārvestās lietas), kas satur izmeklēšanas materiālus, pratināšanas protokolus un lēmumus par “bijušajiem karavīriem”.</a:t>
            </a:r>
          </a:p>
          <a:p>
            <a:r>
              <a:rPr lang="lv-LV" dirty="0"/>
              <a:t>Kāda informācija šajās lietās parasti ir</a:t>
            </a:r>
          </a:p>
          <a:p>
            <a:r>
              <a:rPr lang="lv-LV" dirty="0"/>
              <a:t>Pratināšanas protokoli, kuros detalizēti jāizstāsta autobiogrāfija, dienests vācu armijā, vienības, komandieri, frontes posmi, sagūstīšanas apstākļi; šādi jautājumi ir tipiski visām filtrācijas lietām un mērķis ir konstatēt “sadarbību ar okupācijas varu”.​</a:t>
            </a:r>
          </a:p>
          <a:p>
            <a:r>
              <a:rPr lang="lv-LV" dirty="0"/>
              <a:t>Filtrācijas staciju un nometņu dokumenti (kartītes, pavēles, lēmumi par klasifikāciju) nosaka, vai cilvēks atzīstams par “neuzticamu” (tālāk nosūtāms uz Gulagu, karaspēku, </a:t>
            </a:r>
            <a:r>
              <a:rPr lang="lv-LV" dirty="0" err="1"/>
              <a:t>specnometni</a:t>
            </a:r>
            <a:r>
              <a:rPr lang="lv-LV" dirty="0"/>
              <a:t>) vai formāli “atbrīvojams”.</a:t>
            </a:r>
          </a:p>
          <a:p>
            <a:r>
              <a:rPr lang="lv-LV" dirty="0"/>
              <a:t>Papildus – lēmumi par turpmāko statusu (izsūtīšana, piespiedu darbs, mobilizācija Sarkanajā armijā), kas atrodami gan filtrācijas, gan krimināllietās; daļa šo dokumentu ir LVA politisko ieslodzīto kolekcijā.</a:t>
            </a:r>
          </a:p>
          <a:p>
            <a:r>
              <a:rPr lang="lv-LV" dirty="0"/>
              <a:t>Piekļuve un praktiskie soļi</a:t>
            </a:r>
          </a:p>
          <a:p>
            <a:r>
              <a:rPr lang="lv-LV" dirty="0"/>
              <a:t>DV Centrālā valde savā lapā sniedz praktisku ceļvedi radinieku meklēšanai: norādīts, ka informācija par leģiona dienestu, karagūstekņu un filtrācijas nometnēm atrodama LVA, un minēti kontakti un tiešsaistes rīks (archiv.org.lv).​</a:t>
            </a:r>
          </a:p>
          <a:p>
            <a:r>
              <a:rPr lang="lv-LV" dirty="0"/>
              <a:t>Pētniekiem un radiniekiem ieteicams vērsties LVA ar konkrētu personas vārdu, dzimšanas datu un iespējamo vienību/nometni; arhīvs var sameklēt atbilstošās lietas vai kartītes, ja tās ir Latvijā.</a:t>
            </a:r>
          </a:p>
          <a:p>
            <a:r>
              <a:rPr lang="lv-LV" dirty="0"/>
              <a:t>Daļa NKVD/MVD filtrācijas lietu joprojām ir Krievijas arhīvos; piekļuve tām kopš 2014. gada ir kļuvusi ievērojami sarežģītāka, un bieži jāpaļaujas uz iepriekš veiktām kopijām, kas nonākušas Latvijas arhīvos vai privātos pētījumos.</a:t>
            </a:r>
          </a:p>
          <a:p>
            <a:r>
              <a:rPr lang="lv-LV" dirty="0"/>
              <a:t>Noderīgi atslēgvārdi un virzieni</a:t>
            </a:r>
          </a:p>
          <a:p>
            <a:r>
              <a:rPr lang="lv-LV" dirty="0"/>
              <a:t>Meklējot publikācijas: “</a:t>
            </a:r>
            <a:r>
              <a:rPr lang="lv-LV" dirty="0" err="1"/>
              <a:t>filtration</a:t>
            </a:r>
            <a:r>
              <a:rPr lang="lv-LV" dirty="0"/>
              <a:t> </a:t>
            </a:r>
            <a:r>
              <a:rPr lang="lv-LV" dirty="0" err="1"/>
              <a:t>camps</a:t>
            </a:r>
            <a:r>
              <a:rPr lang="lv-LV" dirty="0"/>
              <a:t> </a:t>
            </a:r>
            <a:r>
              <a:rPr lang="lv-LV" dirty="0" err="1"/>
              <a:t>Latvian</a:t>
            </a:r>
            <a:r>
              <a:rPr lang="lv-LV" dirty="0"/>
              <a:t> </a:t>
            </a:r>
            <a:r>
              <a:rPr lang="lv-LV" dirty="0" err="1"/>
              <a:t>Legion</a:t>
            </a:r>
            <a:r>
              <a:rPr lang="lv-LV" dirty="0"/>
              <a:t>”, “</a:t>
            </a:r>
            <a:r>
              <a:rPr lang="lv-LV" dirty="0" err="1"/>
              <a:t>personal</a:t>
            </a:r>
            <a:r>
              <a:rPr lang="lv-LV" dirty="0"/>
              <a:t> </a:t>
            </a:r>
            <a:r>
              <a:rPr lang="lv-LV" dirty="0" err="1"/>
              <a:t>files</a:t>
            </a:r>
            <a:r>
              <a:rPr lang="lv-LV" dirty="0"/>
              <a:t> </a:t>
            </a:r>
            <a:r>
              <a:rPr lang="lv-LV" dirty="0" err="1"/>
              <a:t>of</a:t>
            </a:r>
            <a:r>
              <a:rPr lang="lv-LV" dirty="0"/>
              <a:t> </a:t>
            </a:r>
            <a:r>
              <a:rPr lang="lv-LV" dirty="0" err="1"/>
              <a:t>filtration</a:t>
            </a:r>
            <a:r>
              <a:rPr lang="lv-LV" dirty="0"/>
              <a:t> Latvia”, “SMERSH </a:t>
            </a:r>
            <a:r>
              <a:rPr lang="lv-LV" dirty="0" err="1"/>
              <a:t>verification</a:t>
            </a:r>
            <a:r>
              <a:rPr lang="lv-LV" dirty="0"/>
              <a:t> </a:t>
            </a:r>
            <a:r>
              <a:rPr lang="lv-LV" dirty="0" err="1"/>
              <a:t>Latvian</a:t>
            </a:r>
            <a:r>
              <a:rPr lang="lv-LV" dirty="0"/>
              <a:t> </a:t>
            </a:r>
            <a:r>
              <a:rPr lang="lv-LV" dirty="0" err="1"/>
              <a:t>POWs</a:t>
            </a:r>
            <a:r>
              <a:rPr lang="lv-LV" dirty="0"/>
              <a:t>”.</a:t>
            </a:r>
          </a:p>
          <a:p>
            <a:r>
              <a:rPr lang="lv-LV" dirty="0"/>
              <a:t>Pētījumi par Latviešu leģiona karavīru </a:t>
            </a:r>
            <a:r>
              <a:rPr lang="lv-LV" dirty="0" err="1"/>
              <a:t>pēckara</a:t>
            </a:r>
            <a:r>
              <a:rPr lang="lv-LV" dirty="0"/>
              <a:t> likteni (piemēram, LSM raksts “</a:t>
            </a:r>
            <a:r>
              <a:rPr lang="lv-LV" dirty="0" err="1"/>
              <a:t>Aftermath</a:t>
            </a:r>
            <a:r>
              <a:rPr lang="lv-LV" dirty="0"/>
              <a:t>: </a:t>
            </a:r>
            <a:r>
              <a:rPr lang="lv-LV" dirty="0" err="1"/>
              <a:t>What</a:t>
            </a:r>
            <a:r>
              <a:rPr lang="lv-LV" dirty="0"/>
              <a:t> </a:t>
            </a:r>
            <a:r>
              <a:rPr lang="lv-LV" dirty="0" err="1"/>
              <a:t>happened</a:t>
            </a:r>
            <a:r>
              <a:rPr lang="lv-LV" dirty="0"/>
              <a:t> to </a:t>
            </a:r>
            <a:r>
              <a:rPr lang="lv-LV" dirty="0" err="1"/>
              <a:t>the</a:t>
            </a:r>
            <a:r>
              <a:rPr lang="lv-LV" dirty="0"/>
              <a:t> </a:t>
            </a:r>
            <a:r>
              <a:rPr lang="lv-LV" dirty="0" err="1"/>
              <a:t>Latvian</a:t>
            </a:r>
            <a:r>
              <a:rPr lang="lv-LV" dirty="0"/>
              <a:t> </a:t>
            </a:r>
            <a:r>
              <a:rPr lang="lv-LV" dirty="0" err="1"/>
              <a:t>Legionnaires</a:t>
            </a:r>
            <a:r>
              <a:rPr lang="lv-LV" dirty="0"/>
              <a:t> </a:t>
            </a:r>
            <a:r>
              <a:rPr lang="lv-LV" dirty="0" err="1"/>
              <a:t>after</a:t>
            </a:r>
            <a:r>
              <a:rPr lang="lv-LV" dirty="0"/>
              <a:t> </a:t>
            </a:r>
            <a:r>
              <a:rPr lang="lv-LV" dirty="0" err="1"/>
              <a:t>the</a:t>
            </a:r>
            <a:r>
              <a:rPr lang="lv-LV" dirty="0"/>
              <a:t> </a:t>
            </a:r>
            <a:r>
              <a:rPr lang="lv-LV" dirty="0" err="1"/>
              <a:t>war</a:t>
            </a:r>
            <a:r>
              <a:rPr lang="lv-LV" dirty="0"/>
              <a:t>?”) sniedz kopsavilkumu par filtrācijas sistēmu un tās sekām, kas palīdz saprast, ko vispār var atrast lietās.</a:t>
            </a:r>
          </a:p>
        </p:txBody>
      </p:sp>
    </p:spTree>
    <p:extLst>
      <p:ext uri="{BB962C8B-B14F-4D97-AF65-F5344CB8AC3E}">
        <p14:creationId xmlns:p14="http://schemas.microsoft.com/office/powerpoint/2010/main" val="2474674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8206"/>
          </a:xfrm>
        </p:spPr>
        <p:txBody>
          <a:bodyPr>
            <a:normAutofit fontScale="90000"/>
          </a:bodyPr>
          <a:lstStyle/>
          <a:p>
            <a:r>
              <a:rPr lang="lv-LV" sz="2800" dirty="0" err="1" smtClean="0"/>
              <a:t>Perplexity</a:t>
            </a:r>
            <a:r>
              <a:rPr lang="lv-LV" sz="2800" dirty="0" smtClean="0"/>
              <a:t>: Padomju </a:t>
            </a:r>
            <a:r>
              <a:rPr lang="lv-LV" sz="2800" dirty="0"/>
              <a:t>filtrācijas nometnes Otrā pasaules kara gūstekņiem</a:t>
            </a:r>
            <a:endParaRPr lang="en-US" sz="2800" dirty="0"/>
          </a:p>
        </p:txBody>
      </p:sp>
      <p:sp>
        <p:nvSpPr>
          <p:cNvPr id="3" name="Content Placeholder 2"/>
          <p:cNvSpPr>
            <a:spLocks noGrp="1"/>
          </p:cNvSpPr>
          <p:nvPr>
            <p:ph idx="1"/>
          </p:nvPr>
        </p:nvSpPr>
        <p:spPr>
          <a:xfrm>
            <a:off x="838200" y="723332"/>
            <a:ext cx="10515600" cy="6134668"/>
          </a:xfrm>
        </p:spPr>
        <p:txBody>
          <a:bodyPr>
            <a:normAutofit fontScale="47500" lnSpcReduction="20000"/>
          </a:bodyPr>
          <a:lstStyle/>
          <a:p>
            <a:r>
              <a:rPr lang="lv-LV" dirty="0"/>
              <a:t>Padomju filtrācijas nometnes bija NKVD un SMERŠ kontrolēta sistēma, kas pēc kara “pārbaudīja” atbrīvotos karagūstekņus un civiliedzīvotājus no okupētajām teritorijām, vienlaikus izmantojot viņu darbu.</a:t>
            </a:r>
          </a:p>
          <a:p>
            <a:r>
              <a:rPr lang="lv-LV" dirty="0"/>
              <a:t>Kas bija filtrācijas nometnes</a:t>
            </a:r>
          </a:p>
          <a:p>
            <a:r>
              <a:rPr lang="lv-LV" dirty="0"/>
              <a:t>Sākotnēji tās izveidoja ar NKVD rīkojumu 001735 (1941. gada 28. decembris) kā “speciālos nometnes” bijušajiem Sarkanās armijas karavīriem, kuri bijuši gūstā vai ielenkumā.​</a:t>
            </a:r>
          </a:p>
          <a:p>
            <a:r>
              <a:rPr lang="lv-LV" dirty="0"/>
              <a:t>1945. gada februārī tās pārdēvēja par “pārbaudes‑filtrācijas nometnēm” (</a:t>
            </a:r>
            <a:r>
              <a:rPr lang="az-Cyrl-AZ" dirty="0"/>
              <a:t>проверочно‑фильтрационные лагеря), </a:t>
            </a:r>
            <a:r>
              <a:rPr lang="lv-LV" dirty="0"/>
              <a:t>uzdodot tām sistemātiski pārbaudīt visus no nacistu okupētajām teritorijām atgrieztos.​</a:t>
            </a:r>
          </a:p>
          <a:p>
            <a:r>
              <a:rPr lang="lv-LV" dirty="0"/>
              <a:t>Nometnes bija atsevišķas no Gulaga tīkla, taču cilvēkus pēc filtrācijas bieži pārsūtīja uz Gulaga nometnēm, soda bataljoniem vai darba bataljoniem.</a:t>
            </a:r>
          </a:p>
          <a:p>
            <a:r>
              <a:rPr lang="lv-LV" dirty="0"/>
              <a:t>Kam tās bija domātas</a:t>
            </a:r>
          </a:p>
          <a:p>
            <a:r>
              <a:rPr lang="lv-LV" dirty="0"/>
              <a:t>Vairāk nekā 4 miljoni cilvēku – izdzīvojušie karagūstekņi, piespiedu darba strādnieki (</a:t>
            </a:r>
            <a:r>
              <a:rPr lang="lv-LV" i="1" dirty="0" err="1"/>
              <a:t>Ostarbeiter</a:t>
            </a:r>
            <a:r>
              <a:rPr lang="lv-LV" dirty="0"/>
              <a:t>), civiliedzīvotāji no okupētajām teritorijām – izgāja caur filtrācijas nometnēm.</a:t>
            </a:r>
          </a:p>
          <a:p>
            <a:r>
              <a:rPr lang="lv-LV" dirty="0"/>
              <a:t>Mērķis bija “atšķirot” iespējamos </a:t>
            </a:r>
            <a:r>
              <a:rPr lang="lv-LV" dirty="0" err="1"/>
              <a:t>kolaborantus</a:t>
            </a:r>
            <a:r>
              <a:rPr lang="lv-LV" dirty="0"/>
              <a:t> no “lojālajiem”, bet praksē aizdomas bieži balstījās uz pašu atrašanos gūstā vai Rietumos, nevis individuālu vainu.</a:t>
            </a:r>
          </a:p>
          <a:p>
            <a:r>
              <a:rPr lang="lv-LV" dirty="0"/>
              <a:t>Lielu uzmanību pievērsa virsniekiem, inteliģencei un t.s. “bijušajiem” (bijušie virsnieki, policisti, neatkarīgo valstu elites pārstāvji).</a:t>
            </a:r>
          </a:p>
          <a:p>
            <a:r>
              <a:rPr lang="lv-LV" dirty="0"/>
              <a:t>Procesa norise un iznākumi</a:t>
            </a:r>
          </a:p>
          <a:p>
            <a:r>
              <a:rPr lang="lv-LV" dirty="0"/>
              <a:t>Atbrīvotos karavīrus un civiliedzīvotājus nogādāja filtrācijas nometnēs vai punktos, kur SMERŠ un NKVD veica pratināšanu, pārbaudīja dokumentus, salīdzināja liecības un sastādīja kartītes.</a:t>
            </a:r>
          </a:p>
          <a:p>
            <a:r>
              <a:rPr lang="lv-LV" dirty="0"/>
              <a:t>Cilvēki nometnēs uzturējās vidēji 1–2 mēnešus, bet daļa – daudz ilgāk; šajā laikā viņi tika izmantoti darbam (būvdarbi, rūpniecība, citi piespiedu darbi).</a:t>
            </a:r>
          </a:p>
          <a:p>
            <a:r>
              <a:rPr lang="lv-LV" dirty="0"/>
              <a:t>Līdz 1946. gadam aptuveni 80 % civiliedzīvotāju un 20 % karagūstekņu formāli “atbrīvoja”, 5 % civiliedzīvotāju un 43 % karagūstekņu mobilizēja atpakaļ Sarkanajā armijā, 10 % civiliedzīvotāju un 22 % karagūstekņu nosūtīja darba bataljonos, bet 2 % civiliedzīvotāju un 15 % karagūstekņu (ap 226 000 cilvēku) nodeva NKVD – t. i., faktiski represijām.</a:t>
            </a:r>
          </a:p>
          <a:p>
            <a:r>
              <a:rPr lang="lv-LV" dirty="0"/>
              <a:t>Saistība ar Baltijas un leģionāru pieredzi</a:t>
            </a:r>
          </a:p>
          <a:p>
            <a:r>
              <a:rPr lang="lv-LV" dirty="0"/>
              <a:t>Šī pati filtrācijas sistēma attiecās arī uz Baltijas valstu iedzīvotājiem, kas bija dienējuši vācu armijā (tostarp Latviešu leģionā), bijuši gūstā vai strādājuši Vācijā; viņi pēc kara nonāca filtrācijas nometnēs vai punktos PSRS teritorijā.</a:t>
            </a:r>
          </a:p>
          <a:p>
            <a:r>
              <a:rPr lang="lv-LV" dirty="0"/>
              <a:t>Piemēram, par latviešiem aprakstīts, ka daudzi vispirms tika apstrādāti filtrācijas punktos Latvijā (Jelgava, Rīga, Daugavpils), bet daļa pēc tam nosūtīta dziļāk PSRS, kur filtrācija turpinājās nometnēs.​</a:t>
            </a:r>
          </a:p>
          <a:p>
            <a:r>
              <a:rPr lang="lv-LV" dirty="0"/>
              <a:t>Ja vēlaties iet dziļāk (piemēram, konkrētas nometņu vietas vai individuālas lietas), nākamais solis ir specializēti pētījumi par NKVD filtrācijas nometnēm un darbs arhīvos (Latvijas Valsts arhīvs, Krievijas un attiecīgo republiku arhīvi), kur glabājas filtrācijas personīgās lietas un pavēles.</a:t>
            </a:r>
          </a:p>
        </p:txBody>
      </p:sp>
    </p:spTree>
    <p:extLst>
      <p:ext uri="{BB962C8B-B14F-4D97-AF65-F5344CB8AC3E}">
        <p14:creationId xmlns:p14="http://schemas.microsoft.com/office/powerpoint/2010/main" val="182370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Kutaisi – darba vieta? Kā E.G. tur nokļūst?</a:t>
            </a:r>
            <a:endParaRPr lang="en-US" dirty="0"/>
          </a:p>
        </p:txBody>
      </p:sp>
      <p:sp>
        <p:nvSpPr>
          <p:cNvPr id="3" name="Content Placeholder 2"/>
          <p:cNvSpPr>
            <a:spLocks noGrp="1"/>
          </p:cNvSpPr>
          <p:nvPr>
            <p:ph idx="1"/>
          </p:nvPr>
        </p:nvSpPr>
        <p:spPr/>
        <p:txBody>
          <a:bodyPr/>
          <a:lstStyle/>
          <a:p>
            <a:r>
              <a:rPr lang="lv-LV" dirty="0" smtClean="0"/>
              <a:t>Vācu dienests sākas, un līdz 13. oktobrim</a:t>
            </a:r>
            <a:r>
              <a:rPr lang="lv-LV" dirty="0"/>
              <a:t> </a:t>
            </a:r>
            <a:r>
              <a:rPr lang="lv-LV" dirty="0" smtClean="0"/>
              <a:t>Rīgā. </a:t>
            </a:r>
          </a:p>
          <a:p>
            <a:pPr lvl="1"/>
            <a:r>
              <a:rPr lang="lv-LV" dirty="0" smtClean="0"/>
              <a:t>Rīgā vēl var tikties ar ģimeni, var iet uz universitāti, uz lekcijām arī ?</a:t>
            </a:r>
          </a:p>
          <a:p>
            <a:r>
              <a:rPr lang="lv-LV" dirty="0" smtClean="0"/>
              <a:t>Pēc Rīgas krišanas nākamā dienesta vieta Tukumā.</a:t>
            </a:r>
          </a:p>
          <a:p>
            <a:pPr lvl="1"/>
            <a:r>
              <a:rPr lang="lv-LV" dirty="0" smtClean="0"/>
              <a:t>Komunikācijā ar tiem, kas Kurzemes katlā</a:t>
            </a:r>
          </a:p>
          <a:p>
            <a:r>
              <a:rPr lang="lv-LV" dirty="0" smtClean="0"/>
              <a:t>Pēc Tukuma Liepājā, līdz kapitulācijai</a:t>
            </a:r>
          </a:p>
          <a:p>
            <a:r>
              <a:rPr lang="lv-LV" dirty="0" smtClean="0"/>
              <a:t>Pēc filtrācijas nometnēm Vaiņodē, Jelgavā uz Kutaisi:</a:t>
            </a:r>
          </a:p>
          <a:p>
            <a:pPr lvl="1"/>
            <a:r>
              <a:rPr lang="lv-LV" dirty="0" smtClean="0"/>
              <a:t>Vai to neizkārtoja tie paši cilvēciskie faktori, kas palīdzēja palikt Rīgā? </a:t>
            </a:r>
          </a:p>
          <a:p>
            <a:pPr lvl="1"/>
            <a:r>
              <a:rPr lang="lv-LV" dirty="0" smtClean="0"/>
              <a:t>Nomainījās gan vācieši uz krieviem (bet cilvēki vien ir )</a:t>
            </a:r>
          </a:p>
          <a:p>
            <a:pPr lvl="1"/>
            <a:r>
              <a:rPr lang="lv-LV" dirty="0" smtClean="0"/>
              <a:t>Kutaisi liels industriāls komplekss taps, vajadzīgi, kas zina krievu valodu + vēl ko, inženieri</a:t>
            </a:r>
          </a:p>
        </p:txBody>
      </p:sp>
    </p:spTree>
    <p:extLst>
      <p:ext uri="{BB962C8B-B14F-4D97-AF65-F5344CB8AC3E}">
        <p14:creationId xmlns:p14="http://schemas.microsoft.com/office/powerpoint/2010/main" val="323414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Kā nokļūt Kutaisi? Ja esi krievu gūstā? </a:t>
            </a:r>
            <a:endParaRPr lang="en-US" dirty="0"/>
          </a:p>
        </p:txBody>
      </p:sp>
      <p:sp>
        <p:nvSpPr>
          <p:cNvPr id="3" name="Content Placeholder 2"/>
          <p:cNvSpPr>
            <a:spLocks noGrp="1"/>
          </p:cNvSpPr>
          <p:nvPr>
            <p:ph idx="1"/>
          </p:nvPr>
        </p:nvSpPr>
        <p:spPr/>
        <p:txBody>
          <a:bodyPr>
            <a:normAutofit fontScale="85000" lnSpcReduction="10000"/>
          </a:bodyPr>
          <a:lstStyle/>
          <a:p>
            <a:r>
              <a:rPr lang="lv-LV" dirty="0" smtClean="0"/>
              <a:t>Kāpēc Kutaisi?</a:t>
            </a:r>
          </a:p>
          <a:p>
            <a:pPr lvl="1"/>
            <a:r>
              <a:rPr lang="lv-LV" dirty="0" smtClean="0"/>
              <a:t>Valodu zināšanas – vispirms, krievu, vācu, tad latviešu, franču – (visas mātes valodas līmenī);</a:t>
            </a:r>
          </a:p>
          <a:p>
            <a:pPr lvl="1"/>
            <a:r>
              <a:rPr lang="lv-LV" dirty="0" smtClean="0"/>
              <a:t>Dzimis Krievijā: kur tādu atrast vācu armijā? </a:t>
            </a:r>
          </a:p>
          <a:p>
            <a:pPr lvl="1"/>
            <a:r>
              <a:rPr lang="lv-LV" dirty="0" smtClean="0"/>
              <a:t>Matemātiķis (ģeometrija, </a:t>
            </a:r>
            <a:r>
              <a:rPr lang="lv-LV" dirty="0" err="1" smtClean="0"/>
              <a:t>diferenciālģeometrija</a:t>
            </a:r>
            <a:r>
              <a:rPr lang="lv-LV" dirty="0" smtClean="0"/>
              <a:t>), inženieri</a:t>
            </a:r>
          </a:p>
          <a:p>
            <a:pPr lvl="1"/>
            <a:r>
              <a:rPr lang="lv-LV" dirty="0" smtClean="0"/>
              <a:t>Raksti par </a:t>
            </a:r>
            <a:r>
              <a:rPr lang="lv-LV" dirty="0" err="1" smtClean="0"/>
              <a:t>Balistiku</a:t>
            </a:r>
            <a:r>
              <a:rPr lang="lv-LV" dirty="0" smtClean="0"/>
              <a:t>;</a:t>
            </a:r>
          </a:p>
          <a:p>
            <a:r>
              <a:rPr lang="lv-LV" dirty="0" smtClean="0"/>
              <a:t>Cilvēciskais faktors – tēvs mācītājs, bīskaps (</a:t>
            </a:r>
            <a:r>
              <a:rPr lang="lv-LV" dirty="0" err="1" smtClean="0"/>
              <a:t>s.Pēterburgā</a:t>
            </a:r>
            <a:r>
              <a:rPr lang="lv-LV" dirty="0" smtClean="0"/>
              <a:t> liela draudze bija)</a:t>
            </a:r>
          </a:p>
          <a:p>
            <a:endParaRPr lang="lv-LV" dirty="0" smtClean="0"/>
          </a:p>
          <a:p>
            <a:r>
              <a:rPr lang="lv-LV" dirty="0" smtClean="0"/>
              <a:t>Redzam bildi: </a:t>
            </a:r>
            <a:r>
              <a:rPr lang="lv-LV" dirty="0" err="1" smtClean="0"/>
              <a:t>Grinbergs</a:t>
            </a:r>
            <a:r>
              <a:rPr lang="lv-LV" dirty="0" smtClean="0"/>
              <a:t> lieliskā krievu valodā lasa priekšlasījumu krievu ģenerāļiem, oficieriem, inženieriem, kādiem vēl vāciešiem, kas piesaistīti – </a:t>
            </a:r>
          </a:p>
          <a:p>
            <a:pPr lvl="1"/>
            <a:r>
              <a:rPr lang="lv-LV" dirty="0" smtClean="0"/>
              <a:t>Par to, kā būvēt, kā vispirms izveidot būvlaukumu, nolīdzināt kalnaino apvidu, kur būvēt:</a:t>
            </a:r>
          </a:p>
          <a:p>
            <a:endParaRPr lang="lv-LV" dirty="0" smtClean="0"/>
          </a:p>
          <a:p>
            <a:pPr marL="457200" lvl="1" indent="0">
              <a:buNone/>
            </a:pPr>
            <a:r>
              <a:rPr lang="lv-LV" dirty="0" smtClean="0"/>
              <a:t>	</a:t>
            </a:r>
            <a:endParaRPr lang="en-US" dirty="0"/>
          </a:p>
        </p:txBody>
      </p:sp>
    </p:spTree>
    <p:extLst>
      <p:ext uri="{BB962C8B-B14F-4D97-AF65-F5344CB8AC3E}">
        <p14:creationId xmlns:p14="http://schemas.microsoft.com/office/powerpoint/2010/main" val="680057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Stāsts par ģeodēziskajām līnijām, par gradientu līnijām, par masas pārnesi, par Kulona likumu, vai kādu citu?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3138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365125"/>
            <a:ext cx="11382232" cy="1325563"/>
          </a:xfrm>
        </p:spPr>
        <p:txBody>
          <a:bodyPr/>
          <a:lstStyle/>
          <a:p>
            <a:r>
              <a:rPr lang="lv-LV" dirty="0" smtClean="0"/>
              <a:t>MI skatījums uz Kutaisi karagūstekņu nometni</a:t>
            </a:r>
            <a:endParaRPr lang="en-US" dirty="0"/>
          </a:p>
        </p:txBody>
      </p:sp>
      <p:pic>
        <p:nvPicPr>
          <p:cNvPr id="4" name="Content Placeholder 3"/>
          <p:cNvPicPr>
            <a:picLocks noGrp="1" noChangeAspect="1"/>
          </p:cNvPicPr>
          <p:nvPr>
            <p:ph idx="1"/>
          </p:nvPr>
        </p:nvPicPr>
        <p:blipFill>
          <a:blip r:embed="rId2"/>
          <a:stretch>
            <a:fillRect/>
          </a:stretch>
        </p:blipFill>
        <p:spPr>
          <a:xfrm>
            <a:off x="7450500" y="1290000"/>
            <a:ext cx="4741500" cy="556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42046"/>
            <a:ext cx="7265445" cy="3962970"/>
          </a:xfrm>
          <a:prstGeom prst="rect">
            <a:avLst/>
          </a:prstGeom>
        </p:spPr>
      </p:pic>
    </p:spTree>
    <p:extLst>
      <p:ext uri="{BB962C8B-B14F-4D97-AF65-F5344CB8AC3E}">
        <p14:creationId xmlns:p14="http://schemas.microsoft.com/office/powerpoint/2010/main" val="374931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Audio un Video par </a:t>
            </a:r>
            <a:r>
              <a:rPr lang="lv-LV" dirty="0" err="1" smtClean="0"/>
              <a:t>Em</a:t>
            </a:r>
            <a:r>
              <a:rPr lang="lv-LV" dirty="0" smtClean="0"/>
              <a:t>. </a:t>
            </a:r>
            <a:r>
              <a:rPr lang="lv-LV" dirty="0" err="1" smtClean="0"/>
              <a:t>Grinbergu</a:t>
            </a:r>
            <a:r>
              <a:rPr lang="lv-LV" dirty="0" smtClean="0"/>
              <a:t> Kutaisi</a:t>
            </a:r>
            <a:endParaRPr lang="en-US" dirty="0"/>
          </a:p>
        </p:txBody>
      </p:sp>
      <p:pic>
        <p:nvPicPr>
          <p:cNvPr id="10" name="Kutaisis.Grin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0503" y="5144696"/>
            <a:ext cx="1050877" cy="767735"/>
          </a:xfrm>
          <a:prstGeom prst="rect">
            <a:avLst/>
          </a:prstGeom>
        </p:spPr>
      </p:pic>
      <p:pic>
        <p:nvPicPr>
          <p:cNvPr id="5" name="Pictur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859" y="1425737"/>
            <a:ext cx="6679941" cy="4486694"/>
          </a:xfrm>
          <a:prstGeom prst="rect">
            <a:avLst/>
          </a:prstGeom>
        </p:spPr>
      </p:pic>
      <p:pic>
        <p:nvPicPr>
          <p:cNvPr id="7" name="Content Placeholder 6">
            <a:hlinkClick r:id="rId7"/>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61243" y="1486984"/>
            <a:ext cx="3174029" cy="3726034"/>
          </a:xfrm>
        </p:spPr>
      </p:pic>
    </p:spTree>
    <p:extLst>
      <p:ext uri="{BB962C8B-B14F-4D97-AF65-F5344CB8AC3E}">
        <p14:creationId xmlns:p14="http://schemas.microsoft.com/office/powerpoint/2010/main" val="1414199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0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600" b="1" dirty="0" smtClean="0"/>
              <a:t>MI eventuālā loma Emanuela </a:t>
            </a:r>
            <a:r>
              <a:rPr lang="lv-LV" sz="3600" b="1" dirty="0" err="1" smtClean="0"/>
              <a:t>Grinberga</a:t>
            </a:r>
            <a:r>
              <a:rPr lang="lv-LV" sz="3600" b="1" dirty="0" smtClean="0"/>
              <a:t> lomas noskaidrošanā autorūpnīcas celtniecības iesākuma posmā</a:t>
            </a:r>
            <a:endParaRPr lang="en-US" sz="3600" b="1" dirty="0"/>
          </a:p>
        </p:txBody>
      </p:sp>
      <p:sp>
        <p:nvSpPr>
          <p:cNvPr id="3" name="Content Placeholder 2"/>
          <p:cNvSpPr>
            <a:spLocks noGrp="1"/>
          </p:cNvSpPr>
          <p:nvPr>
            <p:ph idx="1"/>
          </p:nvPr>
        </p:nvSpPr>
        <p:spPr/>
        <p:txBody>
          <a:bodyPr>
            <a:normAutofit fontScale="92500" lnSpcReduction="10000"/>
          </a:bodyPr>
          <a:lstStyle/>
          <a:p>
            <a:r>
              <a:rPr lang="lv-LV" dirty="0" smtClean="0"/>
              <a:t>Emanuela </a:t>
            </a:r>
            <a:r>
              <a:rPr lang="lv-LV" dirty="0" err="1" smtClean="0"/>
              <a:t>Grinberga</a:t>
            </a:r>
            <a:r>
              <a:rPr lang="lv-LV" dirty="0" smtClean="0"/>
              <a:t> materiāli pārvestie no </a:t>
            </a:r>
            <a:r>
              <a:rPr lang="lv-LV" dirty="0" smtClean="0"/>
              <a:t>nometnes</a:t>
            </a:r>
            <a:r>
              <a:rPr lang="lv-LV" dirty="0" smtClean="0"/>
              <a:t>:</a:t>
            </a:r>
          </a:p>
          <a:p>
            <a:pPr lvl="1"/>
            <a:r>
              <a:rPr lang="lv-LV" dirty="0" smtClean="0"/>
              <a:t>Materiālu uz rokas vēl nav. Tie varētu būt divas vienības:</a:t>
            </a:r>
          </a:p>
          <a:p>
            <a:pPr lvl="2"/>
            <a:r>
              <a:rPr lang="lv-LV" dirty="0" smtClean="0"/>
              <a:t>Blociņš;</a:t>
            </a:r>
          </a:p>
          <a:p>
            <a:pPr lvl="2"/>
            <a:r>
              <a:rPr lang="lv-LV" dirty="0" smtClean="0"/>
              <a:t>Celtniecības darbu materiāli, </a:t>
            </a:r>
            <a:r>
              <a:rPr lang="lv-LV" dirty="0" err="1" smtClean="0"/>
              <a:t>Grinbergs</a:t>
            </a:r>
            <a:r>
              <a:rPr lang="lv-LV" dirty="0" smtClean="0"/>
              <a:t>, Rēķini, mape 110.a.</a:t>
            </a:r>
          </a:p>
          <a:p>
            <a:r>
              <a:rPr lang="lv-LV" dirty="0" smtClean="0"/>
              <a:t>Rekonstrukcija attēlos, ideju verifikācijā, ideju konfrontācijā</a:t>
            </a:r>
          </a:p>
          <a:p>
            <a:pPr lvl="1"/>
            <a:r>
              <a:rPr lang="lv-LV" dirty="0" smtClean="0"/>
              <a:t>«</a:t>
            </a:r>
            <a:r>
              <a:rPr lang="lv-LV" dirty="0" err="1" smtClean="0"/>
              <a:t>krievs»,dzimis</a:t>
            </a:r>
            <a:r>
              <a:rPr lang="lv-LV" dirty="0" smtClean="0"/>
              <a:t> Krievijā; fiziskā sagatavotība; maigais raksturs un ārkārtēja kautrība</a:t>
            </a:r>
          </a:p>
          <a:p>
            <a:pPr lvl="2"/>
            <a:r>
              <a:rPr lang="lv-LV" dirty="0" err="1" smtClean="0"/>
              <a:t>Grinbergs</a:t>
            </a:r>
            <a:r>
              <a:rPr lang="lv-LV" dirty="0" smtClean="0"/>
              <a:t> vienmēr nevēlējās parādīt savu izcelsmi «ne no tautas», bet vienmēr gribēja līdzināties tiem pārējiem ap viņu, vienkāršajiem. Tā tas bija skolā, tā droši vien citur, piemēram, armijā. Zīmīgi, ka viņa tuvākais skolas draugs Zicāns nezināja par viņa izcelsmi, lai gan pat </a:t>
            </a:r>
            <a:r>
              <a:rPr lang="lv-LV" dirty="0" err="1" smtClean="0"/>
              <a:t>škiet</a:t>
            </a:r>
            <a:r>
              <a:rPr lang="lv-LV" dirty="0" smtClean="0"/>
              <a:t> viņu kādreiz apmeklēja mājās. Universitātes Skaitļošanas centrā nostrādāja 22 gadus un ne reizi, (izņemot vienu reizi), nevienam neteica, ka šajā pašā mājā, Raiņa 29., bija mācījies vidusskolā. Dambītis to nezināja. </a:t>
            </a:r>
          </a:p>
          <a:p>
            <a:r>
              <a:rPr lang="lv-LV" dirty="0" smtClean="0"/>
              <a:t>Rekonstrukcija …</a:t>
            </a:r>
            <a:endParaRPr lang="en-US" dirty="0"/>
          </a:p>
        </p:txBody>
      </p:sp>
    </p:spTree>
    <p:extLst>
      <p:ext uri="{BB962C8B-B14F-4D97-AF65-F5344CB8AC3E}">
        <p14:creationId xmlns:p14="http://schemas.microsoft.com/office/powerpoint/2010/main" val="87888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Fizikas institūts</a:t>
            </a:r>
            <a:endParaRPr lang="en-US" dirty="0"/>
          </a:p>
        </p:txBody>
      </p:sp>
      <p:pic>
        <p:nvPicPr>
          <p:cNvPr id="1026" name="Picture 2" descr="https://www.valtersunrapa.lv/udata/block_files/roqexyzuvygocomuwe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1" y="2222501"/>
            <a:ext cx="5153404" cy="44201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3320" y="2511188"/>
            <a:ext cx="5121938" cy="1477328"/>
          </a:xfrm>
          <a:prstGeom prst="rect">
            <a:avLst/>
          </a:prstGeom>
        </p:spPr>
        <p:txBody>
          <a:bodyPr wrap="square">
            <a:spAutoFit/>
          </a:bodyPr>
          <a:lstStyle/>
          <a:p>
            <a:r>
              <a:rPr lang="en-US" dirty="0"/>
              <a:t>No </a:t>
            </a:r>
            <a:r>
              <a:rPr lang="en-US" dirty="0" err="1"/>
              <a:t>Latvijas</a:t>
            </a:r>
            <a:r>
              <a:rPr lang="en-US" dirty="0"/>
              <a:t> </a:t>
            </a:r>
            <a:r>
              <a:rPr lang="en-US" dirty="0" err="1"/>
              <a:t>Universitātes</a:t>
            </a:r>
            <a:r>
              <a:rPr lang="en-US" dirty="0"/>
              <a:t> </a:t>
            </a:r>
            <a:r>
              <a:rPr lang="en-US" dirty="0" err="1"/>
              <a:t>Fizikas</a:t>
            </a:r>
            <a:r>
              <a:rPr lang="en-US" dirty="0"/>
              <a:t> </a:t>
            </a:r>
            <a:r>
              <a:rPr lang="en-US" dirty="0" err="1"/>
              <a:t>institūta</a:t>
            </a:r>
            <a:r>
              <a:rPr lang="en-US" dirty="0"/>
              <a:t> (1919) </a:t>
            </a:r>
            <a:r>
              <a:rPr lang="en-US" dirty="0" err="1"/>
              <a:t>līdz</a:t>
            </a:r>
            <a:r>
              <a:rPr lang="en-US" dirty="0"/>
              <a:t> </a:t>
            </a:r>
            <a:r>
              <a:rPr lang="en-US" dirty="0" err="1"/>
              <a:t>Cietvielu</a:t>
            </a:r>
            <a:r>
              <a:rPr lang="en-US" dirty="0"/>
              <a:t> </a:t>
            </a:r>
            <a:r>
              <a:rPr lang="en-US" dirty="0" err="1"/>
              <a:t>fizikas</a:t>
            </a:r>
            <a:r>
              <a:rPr lang="en-US" dirty="0"/>
              <a:t> </a:t>
            </a:r>
            <a:r>
              <a:rPr lang="en-US" dirty="0" err="1"/>
              <a:t>institūtam</a:t>
            </a:r>
            <a:r>
              <a:rPr lang="en-US" dirty="0"/>
              <a:t> (1978</a:t>
            </a:r>
            <a:r>
              <a:rPr lang="en-US" dirty="0" smtClean="0"/>
              <a:t>)</a:t>
            </a:r>
            <a:endParaRPr lang="lv-LV" dirty="0" smtClean="0"/>
          </a:p>
          <a:p>
            <a:endParaRPr lang="lv-LV" dirty="0"/>
          </a:p>
          <a:p>
            <a:r>
              <a:rPr lang="lv-LV" dirty="0" smtClean="0"/>
              <a:t>Te arī Emanuels </a:t>
            </a:r>
            <a:r>
              <a:rPr lang="lv-LV" dirty="0" err="1" smtClean="0"/>
              <a:t>Gringergs</a:t>
            </a:r>
            <a:r>
              <a:rPr lang="lv-LV" dirty="0" smtClean="0"/>
              <a:t> strādāja ap 1958. gadu,</a:t>
            </a:r>
          </a:p>
          <a:p>
            <a:r>
              <a:rPr lang="lv-LV" dirty="0" smtClean="0"/>
              <a:t>Te nodibinājās LVU Skaitļošanas Centrs</a:t>
            </a:r>
            <a:endParaRPr lang="lv-LV" dirty="0"/>
          </a:p>
        </p:txBody>
      </p:sp>
    </p:spTree>
    <p:extLst>
      <p:ext uri="{BB962C8B-B14F-4D97-AF65-F5344CB8AC3E}">
        <p14:creationId xmlns:p14="http://schemas.microsoft.com/office/powerpoint/2010/main" val="750135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38385"/>
          </a:xfrm>
        </p:spPr>
        <p:txBody>
          <a:bodyPr>
            <a:normAutofit/>
          </a:bodyPr>
          <a:lstStyle/>
          <a:p>
            <a:r>
              <a:rPr lang="lv-LV" sz="2400" b="1" dirty="0" smtClean="0"/>
              <a:t>Emanuels </a:t>
            </a:r>
            <a:r>
              <a:rPr lang="lv-LV" sz="2400" b="1" dirty="0" err="1" smtClean="0"/>
              <a:t>Grinbergs</a:t>
            </a:r>
            <a:r>
              <a:rPr lang="lv-LV" sz="2400" b="1" dirty="0" smtClean="0"/>
              <a:t> – glābējs uz ūdens, ieguvis tiesības Francijā, 1930.</a:t>
            </a:r>
            <a:br>
              <a:rPr lang="lv-LV" sz="2400" b="1" dirty="0" smtClean="0"/>
            </a:br>
            <a:r>
              <a:rPr lang="lv-LV" sz="2400" dirty="0" smtClean="0"/>
              <a:t/>
            </a:r>
            <a:br>
              <a:rPr lang="lv-LV" sz="2400" dirty="0" smtClean="0"/>
            </a:br>
            <a:r>
              <a:rPr lang="lv-LV" sz="2400" dirty="0" smtClean="0"/>
              <a:t>“</a:t>
            </a:r>
            <a:r>
              <a:rPr lang="lv-LV" sz="2400" dirty="0" err="1"/>
              <a:t>Brevet</a:t>
            </a:r>
            <a:r>
              <a:rPr lang="lv-LV" sz="2400" dirty="0"/>
              <a:t> </a:t>
            </a:r>
            <a:r>
              <a:rPr lang="lv-LV" sz="2400" dirty="0" err="1"/>
              <a:t>de</a:t>
            </a:r>
            <a:r>
              <a:rPr lang="lv-LV" sz="2400" dirty="0"/>
              <a:t> </a:t>
            </a:r>
            <a:r>
              <a:rPr lang="lv-LV" sz="2400" dirty="0" err="1"/>
              <a:t>nageur</a:t>
            </a:r>
            <a:r>
              <a:rPr lang="lv-LV" sz="2400" dirty="0"/>
              <a:t> </a:t>
            </a:r>
            <a:r>
              <a:rPr lang="lv-LV" sz="2400" dirty="0" err="1"/>
              <a:t>de</a:t>
            </a:r>
            <a:r>
              <a:rPr lang="lv-LV" sz="2400" dirty="0"/>
              <a:t> </a:t>
            </a:r>
            <a:r>
              <a:rPr lang="lv-LV" sz="2400" dirty="0" err="1"/>
              <a:t>demi</a:t>
            </a:r>
            <a:r>
              <a:rPr lang="lv-LV" sz="2400" dirty="0"/>
              <a:t> fond”→ “Vidējo distanču peldētāja sertifikāts</a:t>
            </a:r>
            <a:r>
              <a:rPr lang="lv-LV" sz="2400" dirty="0" smtClean="0"/>
              <a:t>”</a:t>
            </a:r>
            <a:br>
              <a:rPr lang="lv-LV" sz="2400" dirty="0" smtClean="0"/>
            </a:br>
            <a:r>
              <a:rPr lang="lv-LV" sz="2400" dirty="0" smtClean="0"/>
              <a:t>“</a:t>
            </a:r>
            <a:r>
              <a:rPr lang="lv-LV" sz="2400" dirty="0" err="1"/>
              <a:t>parcours</a:t>
            </a:r>
            <a:r>
              <a:rPr lang="lv-LV" sz="2400" dirty="0"/>
              <a:t> 500 </a:t>
            </a:r>
            <a:r>
              <a:rPr lang="lv-LV" sz="2400" dirty="0" err="1"/>
              <a:t>mètres</a:t>
            </a:r>
            <a:r>
              <a:rPr lang="lv-LV" sz="2400" dirty="0"/>
              <a:t> </a:t>
            </a:r>
            <a:r>
              <a:rPr lang="lv-LV" sz="2400" dirty="0" err="1"/>
              <a:t>départ</a:t>
            </a:r>
            <a:r>
              <a:rPr lang="lv-LV" sz="2400" dirty="0"/>
              <a:t> </a:t>
            </a:r>
            <a:r>
              <a:rPr lang="lv-LV" sz="2400" dirty="0" err="1"/>
              <a:t>plongé</a:t>
            </a:r>
            <a:r>
              <a:rPr lang="lv-LV" sz="2400" dirty="0"/>
              <a:t>”→ jānopeld 500 metri, starts no </a:t>
            </a:r>
            <a:r>
              <a:rPr lang="lv-LV" sz="2400" dirty="0" err="1"/>
              <a:t>ielēciena</a:t>
            </a:r>
            <a:r>
              <a:rPr lang="lv-LV" sz="2400" dirty="0"/>
              <a:t> (tātad sportiska distance, nevis tikai </a:t>
            </a:r>
            <a:r>
              <a:rPr lang="lv-LV" sz="2400" dirty="0" err="1"/>
              <a:t>pamatprasmes</a:t>
            </a:r>
            <a:r>
              <a:rPr lang="lv-LV" sz="2400" dirty="0" smtClean="0"/>
              <a:t>)</a:t>
            </a:r>
            <a:br>
              <a:rPr lang="lv-LV" sz="2400" dirty="0" smtClean="0"/>
            </a:br>
            <a:r>
              <a:rPr lang="lv-LV" sz="2400" dirty="0" smtClean="0"/>
              <a:t>Izsniegts</a:t>
            </a:r>
            <a:r>
              <a:rPr lang="lv-LV" sz="2400" dirty="0"/>
              <a:t>: </a:t>
            </a:r>
            <a:r>
              <a:rPr lang="lv-LV" sz="2400" dirty="0" err="1"/>
              <a:t>Tourcoing</a:t>
            </a:r>
            <a:r>
              <a:rPr lang="lv-LV" sz="2400" dirty="0"/>
              <a:t>, 1930. gada 19. </a:t>
            </a:r>
            <a:r>
              <a:rPr lang="lv-LV" sz="2400" dirty="0" smtClean="0"/>
              <a:t>jūnijā</a:t>
            </a:r>
            <a:br>
              <a:rPr lang="lv-LV" sz="2400" dirty="0" smtClean="0"/>
            </a:br>
            <a:r>
              <a:rPr lang="lv-LV" sz="2400" dirty="0" smtClean="0"/>
              <a:t>Piešķirts</a:t>
            </a:r>
            <a:r>
              <a:rPr lang="lv-LV" sz="2400" dirty="0"/>
              <a:t>: </a:t>
            </a:r>
            <a:r>
              <a:rPr lang="lv-LV" sz="2400" dirty="0" err="1"/>
              <a:t>Monsieur</a:t>
            </a:r>
            <a:r>
              <a:rPr lang="lv-LV" sz="2400" dirty="0"/>
              <a:t> </a:t>
            </a:r>
            <a:r>
              <a:rPr lang="lv-LV" sz="2400" dirty="0" err="1"/>
              <a:t>Emmanuel</a:t>
            </a:r>
            <a:r>
              <a:rPr lang="lv-LV" sz="2400" dirty="0"/>
              <a:t> </a:t>
            </a:r>
            <a:r>
              <a:rPr lang="lv-LV" sz="2400" dirty="0" err="1"/>
              <a:t>Grünbergs</a:t>
            </a:r>
            <a:r>
              <a:rPr lang="lv-LV" sz="2400" dirty="0"/>
              <a:t> (t.i., E. Grīnbergs</a:t>
            </a:r>
            <a:r>
              <a:rPr lang="lv-LV" sz="2400" dirty="0" smtClean="0"/>
              <a:t>)</a:t>
            </a:r>
            <a:br>
              <a:rPr lang="lv-LV" sz="2400" dirty="0" smtClean="0"/>
            </a:br>
            <a:r>
              <a:rPr lang="lv-LV" sz="2400" dirty="0"/>
              <a:t/>
            </a:r>
            <a:br>
              <a:rPr lang="lv-LV" sz="2400" dirty="0"/>
            </a:br>
            <a:r>
              <a:rPr lang="lv-LV" sz="2400" dirty="0" smtClean="0"/>
              <a:t>Materiāls no LU Vēstures Muzeja fondiem. (paldies Ilzei </a:t>
            </a:r>
            <a:r>
              <a:rPr lang="lv-LV" sz="2400" dirty="0" err="1" smtClean="0"/>
              <a:t>Hadkevicai</a:t>
            </a:r>
            <a:r>
              <a:rPr lang="lv-LV" sz="2400" dirty="0" smtClean="0"/>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203510"/>
            <a:ext cx="6276553" cy="2467744"/>
          </a:xfrm>
        </p:spPr>
      </p:pic>
    </p:spTree>
    <p:extLst>
      <p:ext uri="{BB962C8B-B14F-4D97-AF65-F5344CB8AC3E}">
        <p14:creationId xmlns:p14="http://schemas.microsoft.com/office/powerpoint/2010/main" val="286066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1913. gada vasarā Edinburgā, Rīgas Jūrmalā</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113091" y="-876737"/>
            <a:ext cx="7031482" cy="11581263"/>
          </a:xfrm>
        </p:spPr>
      </p:pic>
    </p:spTree>
    <p:extLst>
      <p:ext uri="{BB962C8B-B14F-4D97-AF65-F5344CB8AC3E}">
        <p14:creationId xmlns:p14="http://schemas.microsoft.com/office/powerpoint/2010/main" val="1540133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Emanuela sporta sasniegumi</a:t>
            </a:r>
            <a:endParaRPr lang="en-US" dirty="0"/>
          </a:p>
        </p:txBody>
      </p:sp>
      <p:sp>
        <p:nvSpPr>
          <p:cNvPr id="3" name="Content Placeholder 2"/>
          <p:cNvSpPr>
            <a:spLocks noGrp="1"/>
          </p:cNvSpPr>
          <p:nvPr>
            <p:ph idx="1"/>
          </p:nvPr>
        </p:nvSpPr>
        <p:spPr/>
        <p:txBody>
          <a:bodyPr>
            <a:normAutofit fontScale="70000" lnSpcReduction="20000"/>
          </a:bodyPr>
          <a:lstStyle/>
          <a:p>
            <a:r>
              <a:rPr lang="lv-LV" dirty="0"/>
              <a:t>Diploms, cietā papīrā franču valodā, piešķirts </a:t>
            </a:r>
            <a:r>
              <a:rPr lang="lv-LV" dirty="0" smtClean="0"/>
              <a:t>… Emanuēlam </a:t>
            </a:r>
            <a:r>
              <a:rPr lang="lv-LV" dirty="0" err="1"/>
              <a:t>Grinbergam</a:t>
            </a:r>
            <a:r>
              <a:rPr lang="lv-LV" dirty="0"/>
              <a:t> par sekmīgu paredzēto ieskaišu nokārtošanu dažādos sporta veidos </a:t>
            </a:r>
            <a:r>
              <a:rPr lang="lv-LV" dirty="0" smtClean="0"/>
              <a:t>… - </a:t>
            </a:r>
            <a:r>
              <a:rPr lang="en-US" dirty="0" err="1"/>
              <a:t>Lilles</a:t>
            </a:r>
            <a:r>
              <a:rPr lang="en-US" dirty="0"/>
              <a:t> </a:t>
            </a:r>
            <a:r>
              <a:rPr lang="en-US" dirty="0" err="1"/>
              <a:t>akadēmijas</a:t>
            </a:r>
            <a:r>
              <a:rPr lang="en-US" dirty="0"/>
              <a:t> </a:t>
            </a:r>
            <a:r>
              <a:rPr lang="en-US" dirty="0" err="1"/>
              <a:t>Turkuēnas</a:t>
            </a:r>
            <a:r>
              <a:rPr lang="en-US" dirty="0"/>
              <a:t> </a:t>
            </a:r>
            <a:r>
              <a:rPr lang="en-US" dirty="0" err="1"/>
              <a:t>liceja</a:t>
            </a:r>
            <a:r>
              <a:rPr lang="en-US" dirty="0"/>
              <a:t> </a:t>
            </a:r>
            <a:r>
              <a:rPr lang="en-US" dirty="0" err="1"/>
              <a:t>sportista</a:t>
            </a:r>
            <a:r>
              <a:rPr lang="en-US" dirty="0"/>
              <a:t> </a:t>
            </a:r>
            <a:r>
              <a:rPr lang="en-US" dirty="0" err="1" smtClean="0"/>
              <a:t>diploms</a:t>
            </a:r>
            <a:endParaRPr lang="lv-LV" dirty="0" smtClean="0"/>
          </a:p>
          <a:p>
            <a:r>
              <a:rPr lang="lv-LV" dirty="0" smtClean="0"/>
              <a:t>Emanuela sertifikāts </a:t>
            </a:r>
            <a:r>
              <a:rPr lang="lv-LV" dirty="0"/>
              <a:t>par 500 metru distances peldēšanas kursa nokārtošanu Francijas Nacionālajā glābšanas federācijā. Franču valodā, krāsaini zīmējumi ar </a:t>
            </a:r>
            <a:r>
              <a:rPr lang="lv-LV" dirty="0" smtClean="0"/>
              <a:t>glābējiem - </a:t>
            </a:r>
            <a:r>
              <a:rPr lang="en-US" dirty="0" err="1" smtClean="0"/>
              <a:t>peldēšanas</a:t>
            </a:r>
            <a:r>
              <a:rPr lang="en-US" dirty="0" smtClean="0"/>
              <a:t> </a:t>
            </a:r>
            <a:r>
              <a:rPr lang="en-US" dirty="0" err="1" smtClean="0"/>
              <a:t>sertifikāts</a:t>
            </a:r>
            <a:endParaRPr lang="lv-LV" dirty="0" smtClean="0"/>
          </a:p>
          <a:p>
            <a:endParaRPr lang="lv-LV" dirty="0"/>
          </a:p>
          <a:p>
            <a:r>
              <a:rPr lang="lv-LV" dirty="0" smtClean="0"/>
              <a:t>Stāsti no Zicāna atmiņām par Emanuelu</a:t>
            </a:r>
          </a:p>
          <a:p>
            <a:r>
              <a:rPr lang="lv-LV" dirty="0" smtClean="0"/>
              <a:t>Skolnieka Emanuela atmiņas vēstulēs skolas biedram Zicānam</a:t>
            </a:r>
          </a:p>
          <a:p>
            <a:endParaRPr lang="lv-LV" dirty="0"/>
          </a:p>
          <a:p>
            <a:r>
              <a:rPr lang="lv-LV" dirty="0" smtClean="0"/>
              <a:t>Karadienests Latvijas armijā</a:t>
            </a:r>
          </a:p>
          <a:p>
            <a:r>
              <a:rPr lang="lv-LV" dirty="0" smtClean="0"/>
              <a:t>Karadienests vācu armijā</a:t>
            </a:r>
          </a:p>
          <a:p>
            <a:endParaRPr lang="lv-LV" dirty="0"/>
          </a:p>
          <a:p>
            <a:r>
              <a:rPr lang="lv-LV" dirty="0" smtClean="0"/>
              <a:t>Ko tas deva E. </a:t>
            </a:r>
            <a:r>
              <a:rPr lang="lv-LV" dirty="0" err="1" smtClean="0"/>
              <a:t>Grinberga</a:t>
            </a:r>
            <a:r>
              <a:rPr lang="lv-LV" dirty="0" smtClean="0"/>
              <a:t> dzīvē, viņa situācijā Kutaisi:</a:t>
            </a:r>
          </a:p>
          <a:p>
            <a:pPr lvl="1"/>
            <a:r>
              <a:rPr lang="lv-LV" dirty="0" smtClean="0"/>
              <a:t>Dienā bija jāstrādā, naktī jāraksta krieviem raksts par </a:t>
            </a:r>
            <a:r>
              <a:rPr lang="lv-LV" dirty="0" err="1" smtClean="0"/>
              <a:t>Balistiku</a:t>
            </a:r>
            <a:endParaRPr lang="lv-LV" dirty="0" smtClean="0"/>
          </a:p>
          <a:p>
            <a:endParaRPr lang="lv-LV" dirty="0" smtClean="0"/>
          </a:p>
          <a:p>
            <a:endParaRPr lang="en-US" dirty="0"/>
          </a:p>
        </p:txBody>
      </p:sp>
    </p:spTree>
    <p:extLst>
      <p:ext uri="{BB962C8B-B14F-4D97-AF65-F5344CB8AC3E}">
        <p14:creationId xmlns:p14="http://schemas.microsoft.com/office/powerpoint/2010/main" val="425694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Balistika</a:t>
            </a:r>
            <a:r>
              <a:rPr lang="lv-LV" dirty="0" smtClean="0"/>
              <a:t> </a:t>
            </a:r>
            <a:endParaRPr lang="en-US" dirty="0"/>
          </a:p>
        </p:txBody>
      </p:sp>
      <p:sp>
        <p:nvSpPr>
          <p:cNvPr id="3" name="Content Placeholder 2"/>
          <p:cNvSpPr>
            <a:spLocks noGrp="1"/>
          </p:cNvSpPr>
          <p:nvPr>
            <p:ph idx="1"/>
          </p:nvPr>
        </p:nvSpPr>
        <p:spPr/>
        <p:txBody>
          <a:bodyPr>
            <a:normAutofit fontScale="92500"/>
          </a:bodyPr>
          <a:lstStyle/>
          <a:p>
            <a:r>
              <a:rPr lang="lv-LV" dirty="0" smtClean="0"/>
              <a:t>1943. – 44. gada ziemā </a:t>
            </a:r>
            <a:r>
              <a:rPr lang="lv-LV" dirty="0" err="1" smtClean="0"/>
              <a:t>Grinbergs</a:t>
            </a:r>
            <a:r>
              <a:rPr lang="lv-LV" dirty="0" smtClean="0"/>
              <a:t> rakstīja vāciešiem sacerējumu par </a:t>
            </a:r>
            <a:r>
              <a:rPr lang="lv-LV" dirty="0" err="1" smtClean="0"/>
              <a:t>Balistiku</a:t>
            </a:r>
            <a:r>
              <a:rPr lang="lv-LV" dirty="0" smtClean="0"/>
              <a:t>. Saglabājies ir arī raksta vācu valodā variants, kur nav aizpildītas formulu vietas. </a:t>
            </a:r>
          </a:p>
          <a:p>
            <a:r>
              <a:rPr lang="lv-LV" dirty="0" smtClean="0"/>
              <a:t>Līdzīgi bija jāraksta arī citiem fakultātes matemātiķiem, piemēram, Eiženam Leimanim, kura attiecīgie darbi arī ir saglabājušies. </a:t>
            </a:r>
          </a:p>
          <a:p>
            <a:r>
              <a:rPr lang="lv-LV" dirty="0" smtClean="0"/>
              <a:t>Pēc kara, </a:t>
            </a:r>
            <a:r>
              <a:rPr lang="lv-LV" dirty="0" err="1" smtClean="0"/>
              <a:t>Grinbergs</a:t>
            </a:r>
            <a:r>
              <a:rPr lang="lv-LV" dirty="0" smtClean="0"/>
              <a:t> bija spiests turpināt rakstīt par </a:t>
            </a:r>
            <a:r>
              <a:rPr lang="lv-LV" dirty="0" err="1" smtClean="0"/>
              <a:t>Balistikas</a:t>
            </a:r>
            <a:r>
              <a:rPr lang="lv-LV" dirty="0" smtClean="0"/>
              <a:t> tēmu, bet jau Kutaisi karagūstekņu nometnē. Cik var spriest, </a:t>
            </a:r>
            <a:r>
              <a:rPr lang="lv-LV" dirty="0" err="1" smtClean="0"/>
              <a:t>Grinbergs</a:t>
            </a:r>
            <a:r>
              <a:rPr lang="lv-LV" dirty="0" smtClean="0"/>
              <a:t> bija spiests to rakstīt nakts laikā, jo dienā bija diezgan smagi jāstrādā. Gan fiziska, gan garīga slodze. </a:t>
            </a:r>
            <a:r>
              <a:rPr lang="lv-LV" dirty="0" err="1" smtClean="0"/>
              <a:t>Balistikas</a:t>
            </a:r>
            <a:r>
              <a:rPr lang="lv-LV" dirty="0" smtClean="0"/>
              <a:t> tekstā ir vietas, kur ir acīmredzamas pārrakstīšanās kļūdas, lai arī viss darbs veikts apbrīnojami rūpīgi. Tas kopā var liecināt par to, ka darbs tika veikts, kad rakstītājs ir fiziski pārguris. </a:t>
            </a:r>
            <a:endParaRPr lang="en-US" dirty="0"/>
          </a:p>
        </p:txBody>
      </p:sp>
    </p:spTree>
    <p:extLst>
      <p:ext uri="{BB962C8B-B14F-4D97-AF65-F5344CB8AC3E}">
        <p14:creationId xmlns:p14="http://schemas.microsoft.com/office/powerpoint/2010/main" val="329901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Bibliografija</a:t>
            </a:r>
            <a:endParaRPr lang="en-US" dirty="0"/>
          </a:p>
        </p:txBody>
      </p:sp>
      <p:sp>
        <p:nvSpPr>
          <p:cNvPr id="3" name="Content Placeholder 2"/>
          <p:cNvSpPr>
            <a:spLocks noGrp="1"/>
          </p:cNvSpPr>
          <p:nvPr>
            <p:ph idx="1"/>
          </p:nvPr>
        </p:nvSpPr>
        <p:spPr>
          <a:xfrm>
            <a:off x="838200" y="1364776"/>
            <a:ext cx="10515600" cy="5186149"/>
          </a:xfrm>
        </p:spPr>
        <p:txBody>
          <a:bodyPr>
            <a:normAutofit fontScale="55000" lnSpcReduction="20000"/>
          </a:bodyPr>
          <a:lstStyle/>
          <a:p>
            <a:r>
              <a:rPr lang="lv-LV" dirty="0" smtClean="0"/>
              <a:t>E. Riekstiņš, Matemātiķim </a:t>
            </a:r>
            <a:r>
              <a:rPr lang="lv-LV" dirty="0"/>
              <a:t>Emanuelam </a:t>
            </a:r>
            <a:r>
              <a:rPr lang="lv-LV" dirty="0" err="1"/>
              <a:t>Grinbergam</a:t>
            </a:r>
            <a:r>
              <a:rPr lang="lv-LV" dirty="0"/>
              <a:t> </a:t>
            </a:r>
            <a:r>
              <a:rPr lang="lv-LV" dirty="0" smtClean="0"/>
              <a:t>– 80, </a:t>
            </a:r>
            <a:r>
              <a:rPr lang="en-US" dirty="0" smtClean="0">
                <a:hlinkClick r:id="rId2"/>
              </a:rPr>
              <a:t>https</a:t>
            </a:r>
            <a:r>
              <a:rPr lang="en-US" dirty="0">
                <a:hlinkClick r:id="rId2"/>
              </a:rPr>
              <a:t>://</a:t>
            </a:r>
            <a:r>
              <a:rPr lang="en-US" dirty="0" smtClean="0">
                <a:hlinkClick r:id="rId2"/>
              </a:rPr>
              <a:t>dspace.lu.lv/items/0f084658-0939-4922-a416-6320b20250d4</a:t>
            </a:r>
            <a:r>
              <a:rPr lang="lv-LV" dirty="0" smtClean="0"/>
              <a:t/>
            </a:r>
            <a:br>
              <a:rPr lang="lv-LV" dirty="0" smtClean="0"/>
            </a:br>
            <a:r>
              <a:rPr lang="lv-LV" dirty="0" smtClean="0"/>
              <a:t>… vairākus gadus pavadīja gūstekņu nometnē. Atgriežoties no gūsta, Gr. strādāja par naktssargu, 1948. gadā pārgāja uz Radiotehniku. … 1956. gadā pārgāja uz Fizikas institūtu.</a:t>
            </a:r>
          </a:p>
          <a:p>
            <a:r>
              <a:rPr lang="lv-LV" dirty="0" smtClean="0"/>
              <a:t>Emanuels </a:t>
            </a:r>
            <a:r>
              <a:rPr lang="lv-LV" dirty="0" err="1" smtClean="0"/>
              <a:t>Grinbergs</a:t>
            </a:r>
            <a:r>
              <a:rPr lang="lv-LV" dirty="0" smtClean="0"/>
              <a:t>, </a:t>
            </a:r>
            <a:r>
              <a:rPr lang="lv-LV" dirty="0" err="1" smtClean="0"/>
              <a:t>Quick</a:t>
            </a:r>
            <a:r>
              <a:rPr lang="lv-LV" dirty="0" smtClean="0"/>
              <a:t> info, </a:t>
            </a:r>
            <a:r>
              <a:rPr lang="lv-LV" dirty="0" err="1" smtClean="0"/>
              <a:t>Biography</a:t>
            </a:r>
            <a:r>
              <a:rPr lang="lv-LV" dirty="0" smtClean="0"/>
              <a:t>, MT </a:t>
            </a:r>
            <a:r>
              <a:rPr lang="lv-LV" dirty="0" err="1" smtClean="0"/>
              <a:t>MacTutor</a:t>
            </a:r>
            <a:r>
              <a:rPr lang="lv-LV" dirty="0" smtClean="0"/>
              <a:t>, </a:t>
            </a:r>
            <a:r>
              <a:rPr lang="en-US" dirty="0" smtClean="0">
                <a:hlinkClick r:id="rId3"/>
              </a:rPr>
              <a:t>https</a:t>
            </a:r>
            <a:r>
              <a:rPr lang="en-US" dirty="0">
                <a:hlinkClick r:id="rId3"/>
              </a:rPr>
              <a:t>://mathshistory.st-andrews.ac.uk/Biographies/Grinbergs</a:t>
            </a:r>
            <a:r>
              <a:rPr lang="en-US" dirty="0" smtClean="0">
                <a:hlinkClick r:id="rId3"/>
              </a:rPr>
              <a:t>/</a:t>
            </a:r>
            <a:r>
              <a:rPr lang="lv-LV" dirty="0"/>
              <a:t/>
            </a:r>
            <a:br>
              <a:rPr lang="lv-LV" dirty="0"/>
            </a:br>
            <a:r>
              <a:rPr lang="lv-LV" dirty="0" smtClean="0"/>
              <a:t>….</a:t>
            </a:r>
            <a:r>
              <a:rPr lang="en-US" dirty="0"/>
              <a:t> Immediately following this </a:t>
            </a:r>
            <a:r>
              <a:rPr lang="en-US" dirty="0" err="1"/>
              <a:t>Grinbergs</a:t>
            </a:r>
            <a:r>
              <a:rPr lang="en-US" dirty="0"/>
              <a:t> was drafted into the German army. In 1944 the Soviet army again marched into Latvia and a renewed period of Soviet domination began. The fact that </a:t>
            </a:r>
            <a:r>
              <a:rPr lang="en-US" dirty="0" err="1"/>
              <a:t>Grinbergs</a:t>
            </a:r>
            <a:r>
              <a:rPr lang="en-US" dirty="0"/>
              <a:t> had served in the German army (he was forced to do so and he certainly did not wish to serve any army) did not find </a:t>
            </a:r>
            <a:r>
              <a:rPr lang="en-US" dirty="0" err="1"/>
              <a:t>favour</a:t>
            </a:r>
            <a:r>
              <a:rPr lang="en-US" dirty="0"/>
              <a:t> with the new Soviet rulers of Latvia and he was sent to a camp in Kutaisi, Georgia, in the Caucasus. The Soviets used his mathematical skills, for while he was there he solved computational problems concerning buildings</a:t>
            </a:r>
            <a:r>
              <a:rPr lang="en-US" dirty="0" smtClean="0"/>
              <a:t>.</a:t>
            </a:r>
            <a:endParaRPr lang="lv-LV" dirty="0" smtClean="0"/>
          </a:p>
          <a:p>
            <a:r>
              <a:rPr lang="lv-LV" dirty="0" smtClean="0"/>
              <a:t>Daina Taimiņa, </a:t>
            </a:r>
            <a:r>
              <a:rPr lang="en-US" dirty="0"/>
              <a:t>with writing input by Ingrida </a:t>
            </a:r>
            <a:r>
              <a:rPr lang="en-US" dirty="0" err="1" smtClean="0"/>
              <a:t>Henina</a:t>
            </a:r>
            <a:r>
              <a:rPr lang="lv-LV" b="1" dirty="0" smtClean="0"/>
              <a:t>, </a:t>
            </a:r>
            <a:r>
              <a:rPr lang="lv-LV" dirty="0" smtClean="0"/>
              <a:t> </a:t>
            </a:r>
            <a:r>
              <a:rPr lang="en-US" b="1" dirty="0"/>
              <a:t>Some Notes on Mathematics in Latvia Through the </a:t>
            </a:r>
            <a:r>
              <a:rPr lang="en-US" b="1" dirty="0" smtClean="0"/>
              <a:t>Centuries</a:t>
            </a:r>
            <a:r>
              <a:rPr lang="lv-LV" b="1" dirty="0" smtClean="0"/>
              <a:t>, </a:t>
            </a:r>
            <a:r>
              <a:rPr lang="lv-LV" dirty="0" smtClean="0"/>
              <a:t> </a:t>
            </a:r>
            <a:r>
              <a:rPr lang="lv-LV" dirty="0">
                <a:hlinkClick r:id="rId4"/>
              </a:rPr>
              <a:t>https://pi.math.cornell.edu/~</a:t>
            </a:r>
            <a:r>
              <a:rPr lang="lv-LV" dirty="0" smtClean="0">
                <a:hlinkClick r:id="rId4"/>
              </a:rPr>
              <a:t>dtaimina/mathinLV/mathinlv.html</a:t>
            </a:r>
            <a:r>
              <a:rPr lang="lv-LV" dirty="0" smtClean="0"/>
              <a:t/>
            </a:r>
            <a:br>
              <a:rPr lang="lv-LV" dirty="0" smtClean="0"/>
            </a:br>
            <a:r>
              <a:rPr lang="lv-LV" dirty="0" smtClean="0"/>
              <a:t>  …</a:t>
            </a:r>
            <a:r>
              <a:rPr lang="en-US" dirty="0" smtClean="0"/>
              <a:t>but </a:t>
            </a:r>
            <a:r>
              <a:rPr lang="en-US" dirty="0"/>
              <a:t>in 1944 he was called up in the Latvian Legion and for that he was kept until 1946 in a filtration camp in Kutaisi, Georgia. There he was used as a specialist for doing computations connected with building problems. </a:t>
            </a:r>
            <a:endParaRPr lang="lv-LV" dirty="0" smtClean="0"/>
          </a:p>
          <a:p>
            <a:r>
              <a:rPr lang="lv-LV" dirty="0"/>
              <a:t>Jānis Dambītis, Izcilā matemātiķa doc. E. </a:t>
            </a:r>
            <a:r>
              <a:rPr lang="lv-LV" dirty="0" err="1"/>
              <a:t>Grinberga</a:t>
            </a:r>
            <a:r>
              <a:rPr lang="lv-LV" dirty="0"/>
              <a:t> ieguldījums lietišķās matemātikas attīstībā Latvijā </a:t>
            </a:r>
            <a:r>
              <a:rPr lang="lv-LV" dirty="0" err="1"/>
              <a:t>Contribution</a:t>
            </a:r>
            <a:r>
              <a:rPr lang="lv-LV" dirty="0"/>
              <a:t> </a:t>
            </a:r>
            <a:r>
              <a:rPr lang="lv-LV" dirty="0" err="1"/>
              <a:t>of</a:t>
            </a:r>
            <a:r>
              <a:rPr lang="lv-LV" dirty="0"/>
              <a:t> </a:t>
            </a:r>
            <a:r>
              <a:rPr lang="lv-LV" dirty="0" err="1"/>
              <a:t>the</a:t>
            </a:r>
            <a:r>
              <a:rPr lang="lv-LV" dirty="0"/>
              <a:t> </a:t>
            </a:r>
            <a:r>
              <a:rPr lang="lv-LV" dirty="0" err="1"/>
              <a:t>Eminent</a:t>
            </a:r>
            <a:r>
              <a:rPr lang="lv-LV" dirty="0"/>
              <a:t> </a:t>
            </a:r>
            <a:r>
              <a:rPr lang="lv-LV" dirty="0" err="1"/>
              <a:t>Mathematician</a:t>
            </a:r>
            <a:r>
              <a:rPr lang="lv-LV" dirty="0"/>
              <a:t> E. </a:t>
            </a:r>
            <a:r>
              <a:rPr lang="lv-LV" dirty="0" err="1"/>
              <a:t>Grinbergs</a:t>
            </a:r>
            <a:r>
              <a:rPr lang="lv-LV" dirty="0"/>
              <a:t> to </a:t>
            </a:r>
            <a:r>
              <a:rPr lang="lv-LV" dirty="0" err="1"/>
              <a:t>the</a:t>
            </a:r>
            <a:r>
              <a:rPr lang="lv-LV" dirty="0"/>
              <a:t> </a:t>
            </a:r>
            <a:r>
              <a:rPr lang="lv-LV" dirty="0" err="1"/>
              <a:t>Development</a:t>
            </a:r>
            <a:r>
              <a:rPr lang="lv-LV" dirty="0"/>
              <a:t> </a:t>
            </a:r>
            <a:r>
              <a:rPr lang="lv-LV" dirty="0" err="1"/>
              <a:t>of</a:t>
            </a:r>
            <a:r>
              <a:rPr lang="lv-LV" dirty="0"/>
              <a:t> </a:t>
            </a:r>
            <a:r>
              <a:rPr lang="lv-LV" dirty="0" err="1"/>
              <a:t>Applied</a:t>
            </a:r>
            <a:r>
              <a:rPr lang="lv-LV" dirty="0"/>
              <a:t> </a:t>
            </a:r>
            <a:r>
              <a:rPr lang="lv-LV" dirty="0" err="1"/>
              <a:t>Mathematics</a:t>
            </a:r>
            <a:r>
              <a:rPr lang="lv-LV" dirty="0"/>
              <a:t> </a:t>
            </a:r>
            <a:r>
              <a:rPr lang="lv-LV" dirty="0" err="1"/>
              <a:t>in</a:t>
            </a:r>
            <a:r>
              <a:rPr lang="lv-LV" dirty="0"/>
              <a:t> Latvia , </a:t>
            </a:r>
            <a:r>
              <a:rPr lang="lv-LV" dirty="0">
                <a:hlinkClick r:id="rId5"/>
              </a:rPr>
              <a:t>https://</a:t>
            </a:r>
            <a:r>
              <a:rPr lang="lv-LV" dirty="0" smtClean="0">
                <a:hlinkClick r:id="rId5"/>
              </a:rPr>
              <a:t>www.lu.lv/materiali/apgads/raksti/738.pdf</a:t>
            </a:r>
            <a:r>
              <a:rPr lang="lv-LV" dirty="0"/>
              <a:t/>
            </a:r>
            <a:br>
              <a:rPr lang="lv-LV" dirty="0"/>
            </a:br>
            <a:r>
              <a:rPr lang="lv-LV" dirty="0"/>
              <a:t>Pagājušā gadsimta 70. gadu nogalē „</a:t>
            </a:r>
            <a:r>
              <a:rPr lang="lv-LV" dirty="0" err="1"/>
              <a:t>Grinberga</a:t>
            </a:r>
            <a:r>
              <a:rPr lang="lv-LV" dirty="0"/>
              <a:t> nodaļa“ ievērojami </a:t>
            </a:r>
            <a:r>
              <a:rPr lang="lv-LV" dirty="0" err="1"/>
              <a:t>paplaši</a:t>
            </a:r>
            <a:r>
              <a:rPr lang="lv-LV" dirty="0"/>
              <a:t> </a:t>
            </a:r>
            <a:r>
              <a:rPr lang="lv-LV" dirty="0" err="1"/>
              <a:t>nājās</a:t>
            </a:r>
            <a:r>
              <a:rPr lang="lv-LV" dirty="0"/>
              <a:t>. Nodaļā pētniecības darbu sāka D. Zeps, P. </a:t>
            </a:r>
            <a:r>
              <a:rPr lang="lv-LV" dirty="0" err="1"/>
              <a:t>Ručevskis</a:t>
            </a:r>
            <a:r>
              <a:rPr lang="lv-LV" dirty="0"/>
              <a:t>, I. Veilande, nedaudz vēlāk viņiem pievienojās A. </a:t>
            </a:r>
            <a:r>
              <a:rPr lang="lv-LV" dirty="0" err="1"/>
              <a:t>Čipulis</a:t>
            </a:r>
            <a:r>
              <a:rPr lang="lv-LV" dirty="0"/>
              <a:t>, Š. </a:t>
            </a:r>
            <a:r>
              <a:rPr lang="lv-LV" dirty="0" err="1"/>
              <a:t>Berezins</a:t>
            </a:r>
            <a:r>
              <a:rPr lang="lv-LV" dirty="0"/>
              <a:t> un S. Meļņiks. Nodaļai pie </a:t>
            </a:r>
            <a:r>
              <a:rPr lang="lv-LV" dirty="0" err="1"/>
              <a:t>vie</a:t>
            </a:r>
            <a:r>
              <a:rPr lang="lv-LV" dirty="0"/>
              <a:t> nojās arī visa profesora Ļ. Rubinšteina grupa. Profesors nomainīja naftas </a:t>
            </a:r>
            <a:r>
              <a:rPr lang="lv-LV" dirty="0" err="1"/>
              <a:t>iegu</a:t>
            </a:r>
            <a:r>
              <a:rPr lang="lv-LV" dirty="0"/>
              <a:t> ves pētījumus [25] ar molekulu membrānu </a:t>
            </a:r>
            <a:r>
              <a:rPr lang="lv-LV" dirty="0" err="1"/>
              <a:t>fi</a:t>
            </a:r>
            <a:r>
              <a:rPr lang="lv-LV" dirty="0"/>
              <a:t> </a:t>
            </a:r>
            <a:r>
              <a:rPr lang="lv-LV" dirty="0" err="1"/>
              <a:t>zikālo</a:t>
            </a:r>
            <a:r>
              <a:rPr lang="lv-LV" dirty="0"/>
              <a:t> īpašību pētījumiem. Šīs </a:t>
            </a:r>
            <a:r>
              <a:rPr lang="lv-LV" dirty="0" err="1"/>
              <a:t>gru</a:t>
            </a:r>
            <a:r>
              <a:rPr lang="lv-LV" dirty="0"/>
              <a:t> </a:t>
            </a:r>
            <a:r>
              <a:rPr lang="lv-LV" dirty="0" err="1"/>
              <a:t>pas</a:t>
            </a:r>
            <a:r>
              <a:rPr lang="lv-LV" dirty="0"/>
              <a:t> pārstāvis B. </a:t>
            </a:r>
            <a:r>
              <a:rPr lang="lv-LV" dirty="0" err="1"/>
              <a:t>Poļskis</a:t>
            </a:r>
            <a:r>
              <a:rPr lang="lv-LV" dirty="0"/>
              <a:t> līdz ar J. Rimšānu un A. Andersoni uzsāka vadīt pusvadītāju elementu </a:t>
            </a:r>
            <a:r>
              <a:rPr lang="lv-LV" dirty="0" err="1"/>
              <a:t>fi</a:t>
            </a:r>
            <a:r>
              <a:rPr lang="lv-LV" dirty="0"/>
              <a:t> </a:t>
            </a:r>
            <a:r>
              <a:rPr lang="lv-LV" dirty="0" err="1"/>
              <a:t>zikālo</a:t>
            </a:r>
            <a:r>
              <a:rPr lang="lv-LV" dirty="0"/>
              <a:t> īpašību </a:t>
            </a:r>
            <a:r>
              <a:rPr lang="lv-LV" dirty="0" err="1"/>
              <a:t>mate</a:t>
            </a:r>
            <a:r>
              <a:rPr lang="lv-LV" dirty="0"/>
              <a:t> </a:t>
            </a:r>
            <a:r>
              <a:rPr lang="lv-LV" dirty="0" err="1"/>
              <a:t>mā</a:t>
            </a:r>
            <a:r>
              <a:rPr lang="lv-LV" dirty="0"/>
              <a:t> </a:t>
            </a:r>
            <a:r>
              <a:rPr lang="lv-LV" dirty="0" err="1"/>
              <a:t>tis</a:t>
            </a:r>
            <a:r>
              <a:rPr lang="lv-LV" dirty="0"/>
              <a:t> ko izpēti</a:t>
            </a:r>
            <a:r>
              <a:rPr lang="lv-LV" dirty="0" smtClean="0"/>
              <a:t>.</a:t>
            </a:r>
          </a:p>
          <a:p>
            <a:r>
              <a:rPr lang="lv-LV" dirty="0" smtClean="0"/>
              <a:t>Vents Zvaigzne, par nosaukumu </a:t>
            </a:r>
            <a:r>
              <a:rPr lang="lv-LV" dirty="0" err="1" smtClean="0"/>
              <a:t>Kolhida</a:t>
            </a:r>
            <a:r>
              <a:rPr lang="lv-LV" dirty="0" smtClean="0"/>
              <a:t>, </a:t>
            </a:r>
            <a:r>
              <a:rPr lang="lv-LV" dirty="0" err="1" smtClean="0"/>
              <a:t>personal</a:t>
            </a:r>
            <a:r>
              <a:rPr lang="lv-LV" dirty="0" smtClean="0"/>
              <a:t> </a:t>
            </a:r>
            <a:r>
              <a:rPr lang="lv-LV" dirty="0" err="1" smtClean="0"/>
              <a:t>communication</a:t>
            </a:r>
            <a:r>
              <a:rPr lang="lv-LV" dirty="0" smtClean="0"/>
              <a:t>, 2025. </a:t>
            </a:r>
            <a:r>
              <a:rPr lang="lv-LV" dirty="0"/>
              <a:t/>
            </a:r>
            <a:br>
              <a:rPr lang="lv-LV" dirty="0"/>
            </a:br>
            <a:r>
              <a:rPr lang="lv-LV" dirty="0"/>
              <a:t>Cik atceros, par </a:t>
            </a:r>
            <a:r>
              <a:rPr lang="lv-LV" dirty="0" err="1"/>
              <a:t>Kolhidu</a:t>
            </a:r>
            <a:r>
              <a:rPr lang="lv-LV" dirty="0"/>
              <a:t> grieķi dēvēja visu to Melnās jūras austrumu piekrasti, kur tagad Turcija, Gruzija, tai atņemtā Abhāzija un vēl arī Krievija (</a:t>
            </a:r>
            <a:r>
              <a:rPr lang="lv-LV" dirty="0" err="1"/>
              <a:t>Soči</a:t>
            </a:r>
            <a:r>
              <a:rPr lang="lv-LV" dirty="0"/>
              <a:t>, </a:t>
            </a:r>
            <a:r>
              <a:rPr lang="lv-LV" dirty="0" err="1"/>
              <a:t>Tuapse</a:t>
            </a:r>
            <a:r>
              <a:rPr lang="lv-LV" dirty="0"/>
              <a:t>). No Trabzonas (</a:t>
            </a:r>
            <a:r>
              <a:rPr lang="lv-LV" dirty="0" err="1"/>
              <a:t>Trapezundas</a:t>
            </a:r>
            <a:r>
              <a:rPr lang="lv-LV" dirty="0"/>
              <a:t>) Turcijā līdz </a:t>
            </a:r>
            <a:r>
              <a:rPr lang="lv-LV" dirty="0" err="1"/>
              <a:t>Tuapsei</a:t>
            </a:r>
            <a:r>
              <a:rPr lang="lv-LV" dirty="0"/>
              <a:t> Krievijā, bet laikam ne pārāk tālu iekšzemē</a:t>
            </a:r>
            <a:r>
              <a:rPr lang="lv-LV" dirty="0" smtClean="0"/>
              <a:t>. Robežas nebija </a:t>
            </a:r>
            <a:r>
              <a:rPr lang="lv-LV" dirty="0" err="1" smtClean="0"/>
              <a:t>stringras</a:t>
            </a:r>
            <a:r>
              <a:rPr lang="lv-LV" dirty="0" smtClean="0"/>
              <a:t>.</a:t>
            </a:r>
          </a:p>
          <a:p>
            <a:endParaRPr lang="en-US" dirty="0"/>
          </a:p>
        </p:txBody>
      </p:sp>
    </p:spTree>
    <p:extLst>
      <p:ext uri="{BB962C8B-B14F-4D97-AF65-F5344CB8AC3E}">
        <p14:creationId xmlns:p14="http://schemas.microsoft.com/office/powerpoint/2010/main" val="4209547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 Dainis Zeps, </a:t>
            </a:r>
            <a:r>
              <a:rPr lang="en-US" dirty="0" smtClean="0"/>
              <a:t>lingua.id.lv/art/war.</a:t>
            </a:r>
            <a:r>
              <a:rPr lang="lv-LV" dirty="0" smtClean="0"/>
              <a:t>92</a:t>
            </a:r>
            <a:r>
              <a:rPr lang="en-US" dirty="0" smtClean="0"/>
              <a:t>.pdf</a:t>
            </a:r>
            <a:r>
              <a:rPr lang="en-US" dirty="0"/>
              <a:t>, </a:t>
            </a:r>
            <a:r>
              <a:rPr lang="en-US" dirty="0" smtClean="0"/>
              <a:t>2026</a:t>
            </a:r>
            <a:endParaRPr lang="lv-LV" dirty="0"/>
          </a:p>
          <a:p>
            <a:endParaRPr lang="lv-LV" dirty="0" smtClean="0"/>
          </a:p>
          <a:p>
            <a:r>
              <a:rPr lang="lv-LV" sz="7200" dirty="0" smtClean="0"/>
              <a:t>Paldies!</a:t>
            </a:r>
            <a:endParaRPr lang="en-US" sz="7200" dirty="0"/>
          </a:p>
        </p:txBody>
      </p:sp>
    </p:spTree>
    <p:extLst>
      <p:ext uri="{BB962C8B-B14F-4D97-AF65-F5344CB8AC3E}">
        <p14:creationId xmlns:p14="http://schemas.microsoft.com/office/powerpoint/2010/main" val="354167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MI </a:t>
            </a:r>
            <a:r>
              <a:rPr lang="lv-LV" dirty="0" err="1"/>
              <a:t>projeksts</a:t>
            </a:r>
            <a:r>
              <a:rPr lang="lv-LV" dirty="0"/>
              <a:t>. Kādas hipotēzes pārbaude</a:t>
            </a:r>
            <a:br>
              <a:rPr lang="lv-LV" dirty="0"/>
            </a:br>
            <a:r>
              <a:rPr lang="lv-LV" dirty="0" smtClean="0"/>
              <a:t>(specifikācija)</a:t>
            </a:r>
            <a:endParaRPr lang="en-US" dirty="0"/>
          </a:p>
        </p:txBody>
      </p:sp>
      <p:sp>
        <p:nvSpPr>
          <p:cNvPr id="3" name="Content Placeholder 2"/>
          <p:cNvSpPr>
            <a:spLocks noGrp="1"/>
          </p:cNvSpPr>
          <p:nvPr>
            <p:ph idx="1"/>
          </p:nvPr>
        </p:nvSpPr>
        <p:spPr/>
        <p:txBody>
          <a:bodyPr>
            <a:normAutofit fontScale="85000" lnSpcReduction="20000"/>
          </a:bodyPr>
          <a:lstStyle/>
          <a:p>
            <a:r>
              <a:rPr lang="lv-LV" dirty="0" smtClean="0"/>
              <a:t>Persona: Emanuels </a:t>
            </a:r>
            <a:r>
              <a:rPr lang="lv-LV" dirty="0" err="1" smtClean="0"/>
              <a:t>Grinbergs</a:t>
            </a:r>
            <a:endParaRPr lang="lv-LV" dirty="0" smtClean="0"/>
          </a:p>
          <a:p>
            <a:r>
              <a:rPr lang="lv-LV" dirty="0" smtClean="0"/>
              <a:t>Laiks: 1944. gada sept. – 1946. gada okt.</a:t>
            </a:r>
          </a:p>
          <a:p>
            <a:r>
              <a:rPr lang="lv-LV" dirty="0" smtClean="0"/>
              <a:t>Vieta: Kutaisi, Gruzija</a:t>
            </a:r>
          </a:p>
          <a:p>
            <a:r>
              <a:rPr lang="lv-LV" dirty="0" smtClean="0"/>
              <a:t>Konteksts: dienests vācu armijā, gūsts pēc kapitulācijas</a:t>
            </a:r>
          </a:p>
          <a:p>
            <a:r>
              <a:rPr lang="lv-LV" dirty="0" smtClean="0"/>
              <a:t>Problēma: kāda bija </a:t>
            </a:r>
            <a:r>
              <a:rPr lang="lv-LV" dirty="0" err="1" smtClean="0"/>
              <a:t>E.Grinberga</a:t>
            </a:r>
            <a:r>
              <a:rPr lang="lv-LV" dirty="0" smtClean="0"/>
              <a:t> loma Kutaisi autorūpnīcas būvniecībā?</a:t>
            </a:r>
          </a:p>
          <a:p>
            <a:r>
              <a:rPr lang="lv-LV" dirty="0" smtClean="0"/>
              <a:t>Hipotēze: </a:t>
            </a:r>
            <a:r>
              <a:rPr lang="lv-LV" dirty="0" err="1" smtClean="0"/>
              <a:t>Grinbergam</a:t>
            </a:r>
            <a:r>
              <a:rPr lang="lv-LV" dirty="0" smtClean="0"/>
              <a:t> svarīga loma – galvenā loma pie zemes līdzināšanas autorūpnīcas sākuma etapā</a:t>
            </a:r>
          </a:p>
          <a:p>
            <a:r>
              <a:rPr lang="lv-LV" dirty="0" smtClean="0"/>
              <a:t>Hipotēzes pamatā: </a:t>
            </a:r>
            <a:r>
              <a:rPr lang="lv-LV" dirty="0" err="1" smtClean="0"/>
              <a:t>Grinberga</a:t>
            </a:r>
            <a:r>
              <a:rPr lang="lv-LV" dirty="0" smtClean="0"/>
              <a:t> atvestie materiāli no Kutaisi (SC muzejā, LU Vēstures muzejā)</a:t>
            </a:r>
          </a:p>
          <a:p>
            <a:r>
              <a:rPr lang="lv-LV" dirty="0" smtClean="0"/>
              <a:t>MI projekts: Pēc </a:t>
            </a:r>
            <a:r>
              <a:rPr lang="lv-LV" dirty="0" err="1" smtClean="0"/>
              <a:t>Grinberga</a:t>
            </a:r>
            <a:r>
              <a:rPr lang="lv-LV" dirty="0" smtClean="0"/>
              <a:t> materiāliem izrēķināt, noteikt, kāda apjoma darbi veikti</a:t>
            </a:r>
          </a:p>
          <a:p>
            <a:r>
              <a:rPr lang="lv-LV" dirty="0" smtClean="0"/>
              <a:t>Papildus hipotēze: </a:t>
            </a:r>
            <a:r>
              <a:rPr lang="lv-LV" dirty="0" err="1" smtClean="0"/>
              <a:t>Grinbergs</a:t>
            </a:r>
            <a:r>
              <a:rPr lang="lv-LV" dirty="0" smtClean="0"/>
              <a:t> deva nosaukumu «</a:t>
            </a:r>
            <a:r>
              <a:rPr lang="lv-LV" dirty="0" err="1" smtClean="0"/>
              <a:t>Kolhida</a:t>
            </a:r>
            <a:r>
              <a:rPr lang="lv-LV" dirty="0" smtClean="0"/>
              <a:t>» rūpnīcas automašīnām</a:t>
            </a:r>
            <a:endParaRPr lang="en-US" dirty="0"/>
          </a:p>
        </p:txBody>
      </p:sp>
    </p:spTree>
    <p:extLst>
      <p:ext uri="{BB962C8B-B14F-4D97-AF65-F5344CB8AC3E}">
        <p14:creationId xmlns:p14="http://schemas.microsoft.com/office/powerpoint/2010/main" val="211180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Le</a:t>
            </a:r>
            <a:r>
              <a:rPr lang="lv-LV" dirty="0"/>
              <a:t> </a:t>
            </a:r>
            <a:r>
              <a:rPr lang="lv-LV" dirty="0" err="1"/>
              <a:t>déjà</a:t>
            </a:r>
            <a:r>
              <a:rPr lang="lv-LV" dirty="0"/>
              <a:t>-vu </a:t>
            </a:r>
            <a:r>
              <a:rPr lang="lv-LV" dirty="0" err="1"/>
              <a:t>de</a:t>
            </a:r>
            <a:r>
              <a:rPr lang="lv-LV" dirty="0"/>
              <a:t> </a:t>
            </a:r>
            <a:r>
              <a:rPr lang="lv-LV" dirty="0" err="1"/>
              <a:t>Monsieur</a:t>
            </a:r>
            <a:r>
              <a:rPr lang="lv-LV" dirty="0"/>
              <a:t> </a:t>
            </a:r>
            <a:r>
              <a:rPr lang="lv-LV" dirty="0" err="1"/>
              <a:t>Emmanuel</a:t>
            </a:r>
            <a:r>
              <a:rPr lang="lv-LV" dirty="0"/>
              <a:t> </a:t>
            </a:r>
            <a:r>
              <a:rPr lang="lv-LV" dirty="0" err="1"/>
              <a:t>Grünbergs</a:t>
            </a:r>
            <a:endParaRPr lang="en-US" dirty="0"/>
          </a:p>
        </p:txBody>
      </p:sp>
      <p:sp>
        <p:nvSpPr>
          <p:cNvPr id="3" name="Content Placeholder 2"/>
          <p:cNvSpPr>
            <a:spLocks noGrp="1"/>
          </p:cNvSpPr>
          <p:nvPr>
            <p:ph idx="1"/>
          </p:nvPr>
        </p:nvSpPr>
        <p:spPr/>
        <p:txBody>
          <a:bodyPr/>
          <a:lstStyle/>
          <a:p>
            <a:r>
              <a:rPr lang="el-GR" dirty="0" smtClean="0"/>
              <a:t>Κολχίς</a:t>
            </a:r>
            <a:r>
              <a:rPr lang="lv-LV" dirty="0" smtClean="0"/>
              <a:t>, </a:t>
            </a:r>
            <a:r>
              <a:rPr lang="el-GR" b="1" dirty="0" smtClean="0"/>
              <a:t>Κολχίδος</a:t>
            </a:r>
            <a:r>
              <a:rPr lang="lv-LV" b="1" dirty="0" smtClean="0"/>
              <a:t>.  </a:t>
            </a:r>
            <a:r>
              <a:rPr lang="lv-LV" b="1" dirty="0" err="1" smtClean="0"/>
              <a:t>Kolhida</a:t>
            </a:r>
            <a:r>
              <a:rPr lang="lv-LV" b="1" dirty="0" smtClean="0"/>
              <a:t> – senā valsts Gruzijā</a:t>
            </a:r>
          </a:p>
          <a:p>
            <a:r>
              <a:rPr lang="lv-LV" dirty="0" smtClean="0"/>
              <a:t>Emanuels  </a:t>
            </a:r>
            <a:r>
              <a:rPr lang="lv-LV" dirty="0" err="1" smtClean="0"/>
              <a:t>Grinbergs</a:t>
            </a:r>
            <a:r>
              <a:rPr lang="lv-LV" dirty="0" smtClean="0"/>
              <a:t> kā klasiskās vidusskolas skolnieks, gan Rīgā, gan Francijā sastapa </a:t>
            </a:r>
            <a:r>
              <a:rPr lang="lv-LV" dirty="0" err="1" smtClean="0"/>
              <a:t>Ksenofonta</a:t>
            </a:r>
            <a:r>
              <a:rPr lang="lv-LV" dirty="0" smtClean="0"/>
              <a:t> </a:t>
            </a:r>
            <a:r>
              <a:rPr lang="lv-LV" dirty="0" err="1" smtClean="0"/>
              <a:t>Anabāzē</a:t>
            </a:r>
            <a:r>
              <a:rPr lang="lv-LV" dirty="0" smtClean="0"/>
              <a:t> – ģeogrāfisko </a:t>
            </a:r>
            <a:r>
              <a:rPr lang="lv-LV" dirty="0" err="1" smtClean="0"/>
              <a:t>nosakumu</a:t>
            </a:r>
            <a:r>
              <a:rPr lang="lv-LV" dirty="0" smtClean="0"/>
              <a:t> – </a:t>
            </a:r>
            <a:r>
              <a:rPr lang="lv-LV" dirty="0" err="1" smtClean="0"/>
              <a:t>Kolhīda</a:t>
            </a:r>
            <a:r>
              <a:rPr lang="lv-LV" dirty="0" smtClean="0"/>
              <a:t>, gan tautību – </a:t>
            </a:r>
            <a:r>
              <a:rPr lang="lv-LV" dirty="0" err="1" smtClean="0"/>
              <a:t>kolhi</a:t>
            </a:r>
            <a:r>
              <a:rPr lang="lv-LV" dirty="0" smtClean="0"/>
              <a:t>. </a:t>
            </a:r>
          </a:p>
          <a:p>
            <a:r>
              <a:rPr lang="lv-LV" dirty="0" smtClean="0"/>
              <a:t>Nonākot Gruzijā, Kutaisi, viņš nonāk arī senajā </a:t>
            </a:r>
            <a:r>
              <a:rPr lang="lv-LV" dirty="0" err="1" smtClean="0"/>
              <a:t>Kolhīdā</a:t>
            </a:r>
            <a:r>
              <a:rPr lang="lv-LV" dirty="0" smtClean="0"/>
              <a:t>. </a:t>
            </a:r>
          </a:p>
          <a:p>
            <a:r>
              <a:rPr lang="lv-LV" dirty="0" err="1"/>
              <a:t>D</a:t>
            </a:r>
            <a:r>
              <a:rPr lang="lv-LV" dirty="0" err="1" smtClean="0"/>
              <a:t>éjà</a:t>
            </a:r>
            <a:r>
              <a:rPr lang="lv-LV" dirty="0" smtClean="0"/>
              <a:t>-vu – es jau te esmu bijis: kad Emanuels to piedzīvo? </a:t>
            </a:r>
          </a:p>
          <a:p>
            <a:pPr lvl="1"/>
            <a:r>
              <a:rPr lang="lv-LV" dirty="0" smtClean="0"/>
              <a:t>Vai jau to zināja pirms ieradās Gruzijā?</a:t>
            </a:r>
          </a:p>
          <a:p>
            <a:pPr lvl="1"/>
            <a:r>
              <a:rPr lang="lv-LV" dirty="0" smtClean="0"/>
              <a:t>Vai jau zināja, ka brauks uz šo zemi – seno </a:t>
            </a:r>
            <a:r>
              <a:rPr lang="lv-LV" dirty="0" err="1" smtClean="0"/>
              <a:t>Kolhīdu</a:t>
            </a:r>
            <a:r>
              <a:rPr lang="lv-LV" dirty="0" smtClean="0"/>
              <a:t> un «cilvēciskais faktors» viņam to izkārtoja?</a:t>
            </a:r>
            <a:endParaRPr lang="en-US" dirty="0"/>
          </a:p>
        </p:txBody>
      </p:sp>
    </p:spTree>
    <p:extLst>
      <p:ext uri="{BB962C8B-B14F-4D97-AF65-F5344CB8AC3E}">
        <p14:creationId xmlns:p14="http://schemas.microsoft.com/office/powerpoint/2010/main" val="55657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7" y="0"/>
            <a:ext cx="10515600" cy="682388"/>
          </a:xfrm>
        </p:spPr>
        <p:txBody>
          <a:bodyPr>
            <a:noAutofit/>
          </a:bodyPr>
          <a:lstStyle/>
          <a:p>
            <a:r>
              <a:rPr lang="lv-LV" sz="2800" b="1" dirty="0" smtClean="0"/>
              <a:t>Emanuels </a:t>
            </a:r>
            <a:r>
              <a:rPr lang="lv-LV" sz="2800" b="1" dirty="0" err="1" smtClean="0"/>
              <a:t>Grinbergs</a:t>
            </a:r>
            <a:r>
              <a:rPr lang="lv-LV" sz="2800" b="1" dirty="0" smtClean="0"/>
              <a:t> atgriežas Rīgā pēc Kutaisi gūstniecības, 1946. gada 24. oktobris</a:t>
            </a:r>
            <a:endParaRPr lang="en-US" sz="2800" b="1" dirty="0"/>
          </a:p>
        </p:txBody>
      </p:sp>
      <p:sp>
        <p:nvSpPr>
          <p:cNvPr id="3" name="Content Placeholder 2"/>
          <p:cNvSpPr>
            <a:spLocks noGrp="1"/>
          </p:cNvSpPr>
          <p:nvPr>
            <p:ph idx="1"/>
          </p:nvPr>
        </p:nvSpPr>
        <p:spPr>
          <a:xfrm>
            <a:off x="838200" y="1023582"/>
            <a:ext cx="10515600" cy="5622878"/>
          </a:xfrm>
        </p:spPr>
        <p:txBody>
          <a:bodyPr>
            <a:normAutofit fontScale="62500" lnSpcReduction="20000"/>
          </a:bodyPr>
          <a:lstStyle/>
          <a:p>
            <a:r>
              <a:rPr lang="lv-LV" dirty="0"/>
              <a:t>Emanuela Grīnberga dzīves gājums.</a:t>
            </a:r>
          </a:p>
          <a:p>
            <a:r>
              <a:rPr lang="lv-LV" dirty="0"/>
              <a:t>Esmu dzimis 1911.g. 25.janvārī Ļeņingradā kā mācītāja Jāņa Grīnberga un viņa sievas Marijas dz. Grosvalds dēls. Vājās veselības pēc pamatskolā Ļeņingradā gāju tikai dažas nedēļas. 1924.g. </a:t>
            </a:r>
            <a:r>
              <a:rPr lang="lv-LV" dirty="0" err="1"/>
              <a:t>janvarī</a:t>
            </a:r>
            <a:r>
              <a:rPr lang="lv-LV" dirty="0"/>
              <a:t>, pēc tēva nāves, mūsu ģimene pārbrauca dzīvot Latvija. No 1924.g. rudens līdz 1927.g. mācījos 1. Valsts </a:t>
            </a:r>
            <a:r>
              <a:rPr lang="lv-LV" dirty="0" err="1"/>
              <a:t>ģimnazijā</a:t>
            </a:r>
            <a:r>
              <a:rPr lang="lv-LV" dirty="0"/>
              <a:t> Rīgā, no 1927.g. līdz 1930.g. kā valsts stipendiāts -- </a:t>
            </a:r>
            <a:r>
              <a:rPr lang="lv-LV" dirty="0" err="1"/>
              <a:t>Turkuenas</a:t>
            </a:r>
            <a:r>
              <a:rPr lang="lv-LV" dirty="0"/>
              <a:t> licejā /Francijā/. 1929.g. ieguvu pirmo vietu Francijas vidusskolu skolēnu vispārīgā sacensībā matemātikā. Liceju beidzu 1930.g. </a:t>
            </a:r>
            <a:r>
              <a:rPr lang="lv-LV" dirty="0" smtClean="0"/>
              <a:t>jūnijā</a:t>
            </a:r>
            <a:r>
              <a:rPr lang="lv-LV" dirty="0"/>
              <a:t>, iegūdams Lilles universitātē </a:t>
            </a:r>
            <a:r>
              <a:rPr lang="lv-LV" dirty="0" smtClean="0"/>
              <a:t>matemātikas </a:t>
            </a:r>
            <a:r>
              <a:rPr lang="lv-LV" dirty="0"/>
              <a:t>un </a:t>
            </a:r>
            <a:r>
              <a:rPr lang="lv-LV" dirty="0" err="1"/>
              <a:t>filosofijas</a:t>
            </a:r>
            <a:r>
              <a:rPr lang="lv-LV" dirty="0"/>
              <a:t> bakalaura </a:t>
            </a:r>
            <a:r>
              <a:rPr lang="lv-LV" dirty="0" err="1"/>
              <a:t>gradu</a:t>
            </a:r>
            <a:r>
              <a:rPr lang="lv-LV" dirty="0"/>
              <a:t>. No 1930.g. līdz 1934.g. mācījos Latvijas universitātes </a:t>
            </a:r>
            <a:r>
              <a:rPr lang="lv-LV" dirty="0" smtClean="0"/>
              <a:t>matemātikas-dabaszinātņu </a:t>
            </a:r>
            <a:r>
              <a:rPr lang="lv-LV" dirty="0"/>
              <a:t>fakultātes </a:t>
            </a:r>
            <a:r>
              <a:rPr lang="lv-LV" dirty="0" smtClean="0"/>
              <a:t>matemātikas </a:t>
            </a:r>
            <a:r>
              <a:rPr lang="lv-LV" dirty="0"/>
              <a:t>nodaļā. Studiju laikā iesniedzu divus godalgotus sacensību darbus. 1934.g. rudenī ieguvu </a:t>
            </a:r>
            <a:r>
              <a:rPr lang="lv-LV" dirty="0" smtClean="0"/>
              <a:t>matemātikas </a:t>
            </a:r>
            <a:r>
              <a:rPr lang="lv-LV" dirty="0"/>
              <a:t>zinātņu </a:t>
            </a:r>
            <a:r>
              <a:rPr lang="lv-LV" dirty="0" err="1"/>
              <a:t>kandidata</a:t>
            </a:r>
            <a:r>
              <a:rPr lang="lv-LV" dirty="0"/>
              <a:t> </a:t>
            </a:r>
            <a:r>
              <a:rPr lang="lv-LV" dirty="0" err="1"/>
              <a:t>gradu</a:t>
            </a:r>
            <a:r>
              <a:rPr lang="lv-LV" dirty="0"/>
              <a:t>. No 1934.g. </a:t>
            </a:r>
            <a:r>
              <a:rPr lang="lv-LV" dirty="0" smtClean="0"/>
              <a:t>jūnija </a:t>
            </a:r>
            <a:r>
              <a:rPr lang="lv-LV" dirty="0"/>
              <a:t>līdz 1935.g. </a:t>
            </a:r>
            <a:r>
              <a:rPr lang="lv-LV" dirty="0" smtClean="0"/>
              <a:t>janvārim </a:t>
            </a:r>
            <a:r>
              <a:rPr lang="lv-LV" dirty="0"/>
              <a:t>strādāju </a:t>
            </a:r>
            <a:r>
              <a:rPr lang="lv-LV" dirty="0" err="1"/>
              <a:t>Finanču</a:t>
            </a:r>
            <a:r>
              <a:rPr lang="lv-LV" dirty="0"/>
              <a:t> ministrijas valsts saimniecības departamenta apdrošināšanas nodaļā. No 1935.g. janvāra līdz 1936.g. vasarai kā </a:t>
            </a:r>
            <a:r>
              <a:rPr lang="lv-LV" dirty="0" err="1"/>
              <a:t>Morberga</a:t>
            </a:r>
            <a:r>
              <a:rPr lang="lv-LV" dirty="0"/>
              <a:t> fonda stipendiāts papildinājos </a:t>
            </a:r>
            <a:r>
              <a:rPr lang="lv-LV" dirty="0" smtClean="0"/>
              <a:t>matemātikas </a:t>
            </a:r>
            <a:r>
              <a:rPr lang="lv-LV" dirty="0"/>
              <a:t>zināšanās Augstākā </a:t>
            </a:r>
            <a:r>
              <a:rPr lang="lv-LV" dirty="0" err="1"/>
              <a:t>normālskolā</a:t>
            </a:r>
            <a:r>
              <a:rPr lang="lv-LV" dirty="0"/>
              <a:t> /Parīzē/ un Parīzes universitātē. 1937.g. februārī habilitējos Latvijas universitātes </a:t>
            </a:r>
            <a:r>
              <a:rPr lang="lv-LV" dirty="0" smtClean="0"/>
              <a:t>matemātikas </a:t>
            </a:r>
            <a:r>
              <a:rPr lang="lv-LV" dirty="0"/>
              <a:t>nodaļā ar darbu "Par n dimensiju </a:t>
            </a:r>
            <a:r>
              <a:rPr lang="lv-LV" dirty="0" smtClean="0"/>
              <a:t>Eiklīda </a:t>
            </a:r>
            <a:r>
              <a:rPr lang="lv-LV" dirty="0"/>
              <a:t>telpas līknēm". No 1937.g. pavasara līdz 1938.g. rudenim izpildīju obligāto karaklausību Latvijas armijā, pēc tam strādāju kā </a:t>
            </a:r>
            <a:r>
              <a:rPr lang="lv-LV" dirty="0" err="1"/>
              <a:t>privatdocents</a:t>
            </a:r>
            <a:r>
              <a:rPr lang="lv-LV" dirty="0"/>
              <a:t> un no 1940.g. 1.oktobra kā docents Latvijas Valsts Universitātē, lasīdams lekcijas galvenokārt ģeometrijas un varbūtību teorijas jautājumos. 1938.g. 12.februārī salaulājos ar Austru Cepurīti.</a:t>
            </a:r>
          </a:p>
          <a:p>
            <a:r>
              <a:rPr lang="lv-LV" dirty="0"/>
              <a:t>Vācu okupācijas laikā turpināju strādāt </a:t>
            </a:r>
            <a:r>
              <a:rPr lang="lv-LV" dirty="0" smtClean="0"/>
              <a:t>Universitātē </a:t>
            </a:r>
            <a:r>
              <a:rPr lang="lv-LV" dirty="0"/>
              <a:t>un vēlāk biju arī konsultants saimniecības pētīšanas institūtā. 1944.g. sākumā aizstāvēju disertāciju "Par </a:t>
            </a:r>
            <a:r>
              <a:rPr lang="lv-LV" dirty="0" err="1" smtClean="0"/>
              <a:t>oskulāciju</a:t>
            </a:r>
            <a:r>
              <a:rPr lang="lv-LV" dirty="0"/>
              <a:t>, </a:t>
            </a:r>
            <a:r>
              <a:rPr lang="lv-LV" dirty="0" err="1" smtClean="0"/>
              <a:t>superoskulāciju</a:t>
            </a:r>
            <a:r>
              <a:rPr lang="lv-LV" dirty="0" smtClean="0"/>
              <a:t> </a:t>
            </a:r>
            <a:r>
              <a:rPr lang="lv-LV" dirty="0"/>
              <a:t>un </a:t>
            </a:r>
            <a:r>
              <a:rPr lang="lv-LV" dirty="0" err="1"/>
              <a:t>charakteristiskiem</a:t>
            </a:r>
            <a:r>
              <a:rPr lang="lv-LV" dirty="0"/>
              <a:t> punktiem". </a:t>
            </a:r>
            <a:r>
              <a:rPr lang="lv-LV" dirty="0" smtClean="0"/>
              <a:t>matemātikas </a:t>
            </a:r>
            <a:r>
              <a:rPr lang="lv-LV" dirty="0"/>
              <a:t>zinātņu doktora </a:t>
            </a:r>
            <a:r>
              <a:rPr lang="lv-LV" dirty="0" err="1"/>
              <a:t>grada</a:t>
            </a:r>
            <a:r>
              <a:rPr lang="lv-LV" dirty="0"/>
              <a:t> iegūšanai. 1944.g. septembra sākumā tiku mobilizēts vācu armijā un </a:t>
            </a:r>
            <a:r>
              <a:rPr lang="lv-LV" dirty="0" smtClean="0"/>
              <a:t>ieskaitīts </a:t>
            </a:r>
            <a:r>
              <a:rPr lang="lv-LV" dirty="0"/>
              <a:t>/dižkareivja dienesta pakāpi/ </a:t>
            </a:r>
            <a:r>
              <a:rPr lang="lv-LV" dirty="0" err="1"/>
              <a:t>zenitartilerijā</a:t>
            </a:r>
            <a:r>
              <a:rPr lang="lv-LV" dirty="0"/>
              <a:t>. Kopā ar savu bateriju atrados Rīgā, Tukumā un beidzot Liepājā, līdz pat Vācijas kapitulācijai. Pēc kapitulācijas tiku aizturēts personības noskaidrošanai un caur Vaiņodes un Jelgavas nometnēm nosūtīts uz filtrācijas un pārbaudes nometni Kutaisi /Gruzijas PSR/, kur pēdējā laikā strādāju </a:t>
            </a:r>
            <a:r>
              <a:rPr lang="lv-LV" dirty="0" err="1"/>
              <a:t>Kutaisas</a:t>
            </a:r>
            <a:r>
              <a:rPr lang="lv-LV" dirty="0"/>
              <a:t> </a:t>
            </a:r>
            <a:r>
              <a:rPr lang="lv-LV" dirty="0" err="1"/>
              <a:t>autofabrikas</a:t>
            </a:r>
            <a:r>
              <a:rPr lang="lv-LV" dirty="0"/>
              <a:t> celtniecības </a:t>
            </a:r>
            <a:r>
              <a:rPr lang="lv-LV" dirty="0" err="1"/>
              <a:t>būvmaterialu</a:t>
            </a:r>
            <a:r>
              <a:rPr lang="lv-LV" dirty="0"/>
              <a:t> laboratorijā. 1946.g. 1.oktobrī no nometnes tiku atbrīvots un atgriezos Latvijas PSR.</a:t>
            </a:r>
          </a:p>
          <a:p>
            <a:r>
              <a:rPr lang="lv-LV" dirty="0"/>
              <a:t>Rīgā, 1946.g. </a:t>
            </a:r>
            <a:r>
              <a:rPr lang="lv-LV" dirty="0" smtClean="0"/>
              <a:t>24. </a:t>
            </a:r>
            <a:r>
              <a:rPr lang="lv-LV" dirty="0"/>
              <a:t>oktobrī E. </a:t>
            </a:r>
            <a:r>
              <a:rPr lang="lv-LV" dirty="0" err="1"/>
              <a:t>Grinbergs</a:t>
            </a:r>
            <a:endParaRPr lang="lv-LV" dirty="0"/>
          </a:p>
          <a:p>
            <a:endParaRPr lang="en-US" dirty="0"/>
          </a:p>
        </p:txBody>
      </p:sp>
    </p:spTree>
    <p:extLst>
      <p:ext uri="{BB962C8B-B14F-4D97-AF65-F5344CB8AC3E}">
        <p14:creationId xmlns:p14="http://schemas.microsoft.com/office/powerpoint/2010/main" val="2741360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Par </a:t>
            </a:r>
            <a:r>
              <a:rPr lang="lv-LV" dirty="0" err="1" smtClean="0"/>
              <a:t>Grinberga</a:t>
            </a:r>
            <a:r>
              <a:rPr lang="lv-LV" dirty="0" smtClean="0"/>
              <a:t> vācu dienesta un krievu gūstniecības periodu</a:t>
            </a:r>
            <a:endParaRPr lang="en-US" dirty="0"/>
          </a:p>
        </p:txBody>
      </p:sp>
      <p:sp>
        <p:nvSpPr>
          <p:cNvPr id="3" name="Content Placeholder 2"/>
          <p:cNvSpPr>
            <a:spLocks noGrp="1"/>
          </p:cNvSpPr>
          <p:nvPr>
            <p:ph idx="1"/>
          </p:nvPr>
        </p:nvSpPr>
        <p:spPr/>
        <p:txBody>
          <a:bodyPr>
            <a:normAutofit fontScale="77500" lnSpcReduction="20000"/>
          </a:bodyPr>
          <a:lstStyle/>
          <a:p>
            <a:r>
              <a:rPr lang="lv-LV" dirty="0"/>
              <a:t>Vācu okupācijas laikā turpināju strādāt </a:t>
            </a:r>
            <a:r>
              <a:rPr lang="lv-LV" dirty="0" err="1"/>
              <a:t>Universtitātē</a:t>
            </a:r>
            <a:r>
              <a:rPr lang="lv-LV" dirty="0"/>
              <a:t> un vēlāk biju arī konsultants saimniecības pētīšanas institūtā. 1944.g. sākumā aizstāvēju disertāciju "Par </a:t>
            </a:r>
            <a:r>
              <a:rPr lang="lv-LV" dirty="0" err="1" smtClean="0"/>
              <a:t>oskulāciju</a:t>
            </a:r>
            <a:r>
              <a:rPr lang="lv-LV" dirty="0"/>
              <a:t>, </a:t>
            </a:r>
            <a:r>
              <a:rPr lang="lv-LV" dirty="0" err="1" smtClean="0"/>
              <a:t>superoskulāciju</a:t>
            </a:r>
            <a:r>
              <a:rPr lang="lv-LV" dirty="0" smtClean="0"/>
              <a:t> </a:t>
            </a:r>
            <a:r>
              <a:rPr lang="lv-LV" dirty="0"/>
              <a:t>un </a:t>
            </a:r>
            <a:r>
              <a:rPr lang="lv-LV" dirty="0" err="1"/>
              <a:t>charakteristiskiem</a:t>
            </a:r>
            <a:r>
              <a:rPr lang="lv-LV" dirty="0"/>
              <a:t> punktiem". </a:t>
            </a:r>
            <a:r>
              <a:rPr lang="lv-LV" dirty="0" smtClean="0"/>
              <a:t>matemātikas </a:t>
            </a:r>
            <a:r>
              <a:rPr lang="lv-LV" dirty="0"/>
              <a:t>zinātņu doktora </a:t>
            </a:r>
            <a:r>
              <a:rPr lang="lv-LV" dirty="0" err="1"/>
              <a:t>grada</a:t>
            </a:r>
            <a:r>
              <a:rPr lang="lv-LV" dirty="0"/>
              <a:t> iegūšanai. 1944.g. septembra sākumā tiku mobilizēts vācu armijā un </a:t>
            </a:r>
            <a:r>
              <a:rPr lang="lv-LV" dirty="0" smtClean="0"/>
              <a:t>ieskaitīts </a:t>
            </a:r>
            <a:r>
              <a:rPr lang="lv-LV" dirty="0"/>
              <a:t>/dižkareivja dienesta pakāpi/ </a:t>
            </a:r>
            <a:r>
              <a:rPr lang="lv-LV" dirty="0" err="1"/>
              <a:t>zenitartilerijā</a:t>
            </a:r>
            <a:r>
              <a:rPr lang="lv-LV" dirty="0"/>
              <a:t>. Kopā ar savu bateriju atrados Rīgā, Tukumā un beidzot Liepājā, līdz pat Vācijas kapitulācijai. Pēc kapitulācijas tiku aizturēts personības noskaidrošanai un caur Vaiņodes un Jelgavas nometnēm nosūtīts uz filtrācijas un pārbaudes nometni Kutaisi /Gruzijas PSR/, kur pēdējā laikā strādāju </a:t>
            </a:r>
            <a:r>
              <a:rPr lang="lv-LV" dirty="0" err="1"/>
              <a:t>Kutaisas</a:t>
            </a:r>
            <a:r>
              <a:rPr lang="lv-LV" dirty="0"/>
              <a:t> </a:t>
            </a:r>
            <a:r>
              <a:rPr lang="lv-LV" dirty="0" err="1"/>
              <a:t>autofabrikas</a:t>
            </a:r>
            <a:r>
              <a:rPr lang="lv-LV" dirty="0"/>
              <a:t> celtniecības </a:t>
            </a:r>
            <a:r>
              <a:rPr lang="lv-LV" dirty="0" err="1"/>
              <a:t>būvmaterialu</a:t>
            </a:r>
            <a:r>
              <a:rPr lang="lv-LV" dirty="0"/>
              <a:t> laboratorijā. 1946.g. 1</a:t>
            </a:r>
            <a:r>
              <a:rPr lang="lv-LV" dirty="0" smtClean="0"/>
              <a:t>. oktobrī </a:t>
            </a:r>
            <a:r>
              <a:rPr lang="lv-LV" dirty="0"/>
              <a:t>no nometnes tiku atbrīvots un atgriezos Latvijas PSR</a:t>
            </a:r>
            <a:r>
              <a:rPr lang="lv-LV" dirty="0" smtClean="0"/>
              <a:t>.</a:t>
            </a:r>
          </a:p>
          <a:p>
            <a:r>
              <a:rPr lang="lv-LV" dirty="0" smtClean="0"/>
              <a:t>Rīga – Tukums – Liepāja – Vaiņode – Jelgava – Kutaisi – Rīga </a:t>
            </a:r>
          </a:p>
          <a:p>
            <a:r>
              <a:rPr lang="lv-LV" dirty="0" smtClean="0"/>
              <a:t>Vai varam fiksēt laika robežas šajā izvietojumu secībā? </a:t>
            </a:r>
          </a:p>
          <a:p>
            <a:r>
              <a:rPr lang="lv-LV" dirty="0" smtClean="0"/>
              <a:t>Rīgā (septembra sākumā) – Tukumā (ne vēlāk kā 13. oktobris) – Liepāja (līdz kapitulācijai 1945. gada 9. maijā) – </a:t>
            </a:r>
            <a:r>
              <a:rPr lang="lv-LV" dirty="0" err="1" smtClean="0"/>
              <a:t>Kutaisī</a:t>
            </a:r>
            <a:r>
              <a:rPr lang="lv-LV" dirty="0" smtClean="0"/>
              <a:t> (atbrīvots 1946.g. 1. oktobrī) – atpakaļ Rīgā (pirms 24. oktobra, kad uzrakstīts iesniegums)</a:t>
            </a:r>
            <a:endParaRPr lang="lv-LV" dirty="0"/>
          </a:p>
          <a:p>
            <a:endParaRPr lang="en-US" dirty="0"/>
          </a:p>
        </p:txBody>
      </p:sp>
    </p:spTree>
    <p:extLst>
      <p:ext uri="{BB962C8B-B14F-4D97-AF65-F5344CB8AC3E}">
        <p14:creationId xmlns:p14="http://schemas.microsoft.com/office/powerpoint/2010/main" val="247592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08129"/>
          </a:xfrm>
        </p:spPr>
        <p:txBody>
          <a:bodyPr>
            <a:normAutofit/>
          </a:bodyPr>
          <a:lstStyle/>
          <a:p>
            <a:r>
              <a:rPr lang="lv-LV" sz="4000" dirty="0" smtClean="0"/>
              <a:t>J. Dambīša nodotie materiāli </a:t>
            </a:r>
            <a:br>
              <a:rPr lang="lv-LV" sz="4000" dirty="0" smtClean="0"/>
            </a:br>
            <a:r>
              <a:rPr lang="lv-LV" sz="4000" dirty="0" smtClean="0"/>
              <a:t>(</a:t>
            </a:r>
            <a:r>
              <a:rPr lang="lv-LV" sz="4000" dirty="0" err="1" smtClean="0"/>
              <a:t>iesp</a:t>
            </a:r>
            <a:r>
              <a:rPr lang="lv-LV" sz="4000" dirty="0" smtClean="0"/>
              <a:t>. LU Vēstures muzejā)</a:t>
            </a:r>
            <a:br>
              <a:rPr lang="lv-LV" sz="4000" dirty="0" smtClean="0"/>
            </a:br>
            <a:r>
              <a:rPr lang="lv-LV" sz="4000" dirty="0"/>
              <a:t/>
            </a:r>
            <a:br>
              <a:rPr lang="lv-LV" sz="4000" dirty="0"/>
            </a:br>
            <a:r>
              <a:rPr lang="lv-LV" sz="2400" dirty="0" smtClean="0"/>
              <a:t>Divās mapēs materiāli arī par Kutaisi –</a:t>
            </a:r>
            <a:br>
              <a:rPr lang="lv-LV" sz="2400" dirty="0" smtClean="0"/>
            </a:br>
            <a:r>
              <a:rPr lang="lv-LV" sz="2400" dirty="0" smtClean="0"/>
              <a:t>1) Grāmatiņa «celtniecības darbu konspekti </a:t>
            </a:r>
            <a:br>
              <a:rPr lang="lv-LV" sz="2400" dirty="0" smtClean="0"/>
            </a:br>
            <a:r>
              <a:rPr lang="lv-LV" sz="2400" dirty="0" smtClean="0"/>
              <a:t>Kutaisi p/ja 59 (nodoti SC muzejā)</a:t>
            </a:r>
            <a:br>
              <a:rPr lang="lv-LV" sz="2400" dirty="0" smtClean="0"/>
            </a:br>
            <a:r>
              <a:rPr lang="lv-LV" sz="2400" dirty="0" smtClean="0"/>
              <a:t/>
            </a:r>
            <a:br>
              <a:rPr lang="lv-LV" sz="2400" dirty="0" smtClean="0"/>
            </a:br>
            <a:r>
              <a:rPr lang="lv-LV" sz="2400" dirty="0" smtClean="0"/>
              <a:t>2) Piezīmes – piezīmes par celtniecības </a:t>
            </a:r>
            <a:r>
              <a:rPr lang="lv-LV" sz="2400" dirty="0"/>
              <a:t>d</a:t>
            </a:r>
            <a:r>
              <a:rPr lang="lv-LV" sz="2400" dirty="0" smtClean="0"/>
              <a:t>arbiem </a:t>
            </a:r>
            <a:br>
              <a:rPr lang="lv-LV" sz="2400" dirty="0" smtClean="0"/>
            </a:br>
            <a:r>
              <a:rPr lang="lv-LV" sz="2400" dirty="0" smtClean="0"/>
              <a:t>Gruzijas PSR, Kutaisi, p/ja 59 pod 11. </a:t>
            </a:r>
            <a:r>
              <a:rPr lang="lv-LV" sz="2400" dirty="0" err="1" smtClean="0"/>
              <a:t>str</a:t>
            </a:r>
            <a:r>
              <a:rPr lang="lv-LV" sz="2400" dirty="0" smtClean="0"/>
              <a:t>. </a:t>
            </a:r>
            <a:r>
              <a:rPr lang="lv-LV" sz="2400" dirty="0" err="1" smtClean="0"/>
              <a:t>Upr</a:t>
            </a:r>
            <a:r>
              <a:rPr lang="lv-LV" sz="2400" dirty="0" smtClean="0"/>
              <a:t>.</a:t>
            </a:r>
            <a:br>
              <a:rPr lang="lv-LV" sz="2400" dirty="0" smtClean="0"/>
            </a:br>
            <a:r>
              <a:rPr lang="lv-LV" sz="2400" dirty="0" smtClean="0"/>
              <a:t>Nodots A. Skujam SC muzejam 19.11.91. </a:t>
            </a:r>
            <a:br>
              <a:rPr lang="lv-LV" sz="2400" dirty="0" smtClean="0"/>
            </a:br>
            <a:r>
              <a:rPr lang="lv-LV" sz="2400" dirty="0" smtClean="0"/>
              <a:t>(mape 110.a, LU </a:t>
            </a:r>
            <a:r>
              <a:rPr lang="lv-LV" sz="2400" dirty="0" err="1" smtClean="0"/>
              <a:t>kopkatalogs</a:t>
            </a:r>
            <a:r>
              <a:rPr lang="lv-LV" sz="2400" dirty="0" smtClean="0"/>
              <a:t>. Gr. Rēķini)</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7603" y="678308"/>
            <a:ext cx="4000732" cy="8110852"/>
          </a:xfrm>
        </p:spPr>
      </p:pic>
    </p:spTree>
    <p:extLst>
      <p:ext uri="{BB962C8B-B14F-4D97-AF65-F5344CB8AC3E}">
        <p14:creationId xmlns:p14="http://schemas.microsoft.com/office/powerpoint/2010/main" val="257396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a:normAutofit fontScale="90000"/>
          </a:bodyPr>
          <a:lstStyle/>
          <a:p>
            <a:r>
              <a:rPr lang="lv-LV" dirty="0" smtClean="0"/>
              <a:t>No </a:t>
            </a:r>
            <a:r>
              <a:rPr lang="lv-LV" dirty="0" err="1" smtClean="0"/>
              <a:t>Perplexity</a:t>
            </a:r>
            <a:r>
              <a:rPr lang="lv-LV" dirty="0" smtClean="0"/>
              <a:t>: </a:t>
            </a:r>
            <a:r>
              <a:rPr lang="en-US" dirty="0" err="1"/>
              <a:t>Kā</a:t>
            </a:r>
            <a:r>
              <a:rPr lang="en-US" dirty="0"/>
              <a:t> </a:t>
            </a:r>
            <a:r>
              <a:rPr lang="en-US" dirty="0" err="1"/>
              <a:t>meklēt</a:t>
            </a:r>
            <a:r>
              <a:rPr lang="en-US" dirty="0"/>
              <a:t> </a:t>
            </a:r>
            <a:r>
              <a:rPr lang="en-US" dirty="0" err="1"/>
              <a:t>informāciju</a:t>
            </a:r>
            <a:r>
              <a:rPr lang="en-US" dirty="0"/>
              <a:t> par </a:t>
            </a:r>
            <a:r>
              <a:rPr lang="en-US" dirty="0" err="1"/>
              <a:t>filtrācijas</a:t>
            </a:r>
            <a:r>
              <a:rPr lang="en-US" dirty="0"/>
              <a:t> </a:t>
            </a:r>
            <a:r>
              <a:rPr lang="en-US" dirty="0" err="1"/>
              <a:t>nometnēm</a:t>
            </a:r>
            <a:r>
              <a:rPr lang="en-US" dirty="0"/>
              <a:t> </a:t>
            </a:r>
            <a:r>
              <a:rPr lang="en-US" dirty="0" err="1"/>
              <a:t>Gruzijā</a:t>
            </a:r>
            <a:endParaRPr lang="en-US" dirty="0"/>
          </a:p>
        </p:txBody>
      </p:sp>
      <p:sp>
        <p:nvSpPr>
          <p:cNvPr id="3" name="Content Placeholder 2"/>
          <p:cNvSpPr>
            <a:spLocks noGrp="1"/>
          </p:cNvSpPr>
          <p:nvPr>
            <p:ph idx="1"/>
          </p:nvPr>
        </p:nvSpPr>
        <p:spPr>
          <a:xfrm>
            <a:off x="838200" y="1269242"/>
            <a:ext cx="10515600" cy="5418161"/>
          </a:xfrm>
        </p:spPr>
        <p:txBody>
          <a:bodyPr>
            <a:normAutofit fontScale="32500" lnSpcReduction="20000"/>
          </a:bodyPr>
          <a:lstStyle/>
          <a:p>
            <a:r>
              <a:rPr lang="lv-LV" dirty="0"/>
              <a:t>Īsais padoms: jāmeklē nevis pēc latviskā “filtrācijas nometne”, bet pēc padomju terminoloģijas un konkrētām shēmām (NKVD, “</a:t>
            </a:r>
            <a:r>
              <a:rPr lang="lv-LV" dirty="0" err="1"/>
              <a:t>special</a:t>
            </a:r>
            <a:r>
              <a:rPr lang="lv-LV" dirty="0"/>
              <a:t> </a:t>
            </a:r>
            <a:r>
              <a:rPr lang="lv-LV" dirty="0" err="1"/>
              <a:t>camps</a:t>
            </a:r>
            <a:r>
              <a:rPr lang="lv-LV" dirty="0"/>
              <a:t>”, “</a:t>
            </a:r>
            <a:r>
              <a:rPr lang="lv-LV" dirty="0" err="1"/>
              <a:t>verification</a:t>
            </a:r>
            <a:r>
              <a:rPr lang="lv-LV" dirty="0"/>
              <a:t> </a:t>
            </a:r>
            <a:r>
              <a:rPr lang="lv-LV" dirty="0" err="1"/>
              <a:t>and</a:t>
            </a:r>
            <a:r>
              <a:rPr lang="lv-LV" dirty="0"/>
              <a:t> </a:t>
            </a:r>
            <a:r>
              <a:rPr lang="lv-LV" dirty="0" err="1"/>
              <a:t>filtration</a:t>
            </a:r>
            <a:r>
              <a:rPr lang="lv-LV" dirty="0"/>
              <a:t> </a:t>
            </a:r>
            <a:r>
              <a:rPr lang="lv-LV" dirty="0" err="1"/>
              <a:t>camps</a:t>
            </a:r>
            <a:r>
              <a:rPr lang="lv-LV" dirty="0"/>
              <a:t>”) un pēc Gruzijas/Kutaisi kā vietas.</a:t>
            </a:r>
          </a:p>
          <a:p>
            <a:r>
              <a:rPr lang="lv-LV" dirty="0"/>
              <a:t>1. Vārdi un termini, ko lietot</a:t>
            </a:r>
          </a:p>
          <a:p>
            <a:r>
              <a:rPr lang="lv-LV" dirty="0"/>
              <a:t>Meklējot starptautiskos resursos, noder šādas kombinācijas:</a:t>
            </a:r>
          </a:p>
          <a:p>
            <a:r>
              <a:rPr lang="lv-LV" dirty="0"/>
              <a:t>“NKVD </a:t>
            </a:r>
            <a:r>
              <a:rPr lang="lv-LV" dirty="0" err="1"/>
              <a:t>filtration</a:t>
            </a:r>
            <a:r>
              <a:rPr lang="lv-LV" dirty="0"/>
              <a:t> </a:t>
            </a:r>
            <a:r>
              <a:rPr lang="lv-LV" dirty="0" err="1"/>
              <a:t>camps</a:t>
            </a:r>
            <a:r>
              <a:rPr lang="lv-LV" dirty="0"/>
              <a:t> </a:t>
            </a:r>
            <a:r>
              <a:rPr lang="lv-LV" dirty="0" err="1"/>
              <a:t>Georgia</a:t>
            </a:r>
            <a:r>
              <a:rPr lang="lv-LV" dirty="0"/>
              <a:t>”</a:t>
            </a:r>
          </a:p>
          <a:p>
            <a:r>
              <a:rPr lang="lv-LV" dirty="0"/>
              <a:t>“</a:t>
            </a:r>
            <a:r>
              <a:rPr lang="lv-LV" dirty="0" err="1"/>
              <a:t>verification</a:t>
            </a:r>
            <a:r>
              <a:rPr lang="lv-LV" dirty="0"/>
              <a:t> </a:t>
            </a:r>
            <a:r>
              <a:rPr lang="lv-LV" dirty="0" err="1"/>
              <a:t>and</a:t>
            </a:r>
            <a:r>
              <a:rPr lang="lv-LV" dirty="0"/>
              <a:t> </a:t>
            </a:r>
            <a:r>
              <a:rPr lang="lv-LV" dirty="0" err="1"/>
              <a:t>filtration</a:t>
            </a:r>
            <a:r>
              <a:rPr lang="lv-LV" dirty="0"/>
              <a:t> </a:t>
            </a:r>
            <a:r>
              <a:rPr lang="lv-LV" dirty="0" err="1"/>
              <a:t>camps</a:t>
            </a:r>
            <a:r>
              <a:rPr lang="lv-LV" dirty="0"/>
              <a:t> Kutaisi”</a:t>
            </a:r>
          </a:p>
          <a:p>
            <a:r>
              <a:rPr lang="lv-LV" dirty="0"/>
              <a:t>“</a:t>
            </a:r>
            <a:r>
              <a:rPr lang="lv-LV" dirty="0" err="1"/>
              <a:t>Soviet</a:t>
            </a:r>
            <a:r>
              <a:rPr lang="lv-LV" dirty="0"/>
              <a:t> </a:t>
            </a:r>
            <a:r>
              <a:rPr lang="lv-LV" dirty="0" err="1"/>
              <a:t>filtration</a:t>
            </a:r>
            <a:r>
              <a:rPr lang="lv-LV" dirty="0"/>
              <a:t> </a:t>
            </a:r>
            <a:r>
              <a:rPr lang="lv-LV" dirty="0" err="1"/>
              <a:t>camps</a:t>
            </a:r>
            <a:r>
              <a:rPr lang="lv-LV" dirty="0"/>
              <a:t> </a:t>
            </a:r>
            <a:r>
              <a:rPr lang="lv-LV" dirty="0" err="1"/>
              <a:t>former</a:t>
            </a:r>
            <a:r>
              <a:rPr lang="lv-LV" dirty="0"/>
              <a:t> </a:t>
            </a:r>
            <a:r>
              <a:rPr lang="lv-LV" dirty="0" err="1"/>
              <a:t>POWs</a:t>
            </a:r>
            <a:r>
              <a:rPr lang="lv-LV" dirty="0"/>
              <a:t> </a:t>
            </a:r>
            <a:r>
              <a:rPr lang="lv-LV" dirty="0" err="1"/>
              <a:t>Georgia</a:t>
            </a:r>
            <a:r>
              <a:rPr lang="lv-LV" dirty="0"/>
              <a:t>”</a:t>
            </a:r>
          </a:p>
          <a:p>
            <a:r>
              <a:rPr lang="lv-LV" dirty="0"/>
              <a:t>krieviski: „</a:t>
            </a:r>
            <a:r>
              <a:rPr lang="az-Cyrl-AZ" dirty="0"/>
              <a:t>проверочно-фильтрационные лагеря Грузия“, „спецлагеря НКВД Кутаиси“.</a:t>
            </a:r>
          </a:p>
          <a:p>
            <a:r>
              <a:rPr lang="lv-LV" dirty="0"/>
              <a:t>Vispārīgai izpratnei par sistēmu var izmantot rakstus par NKVD </a:t>
            </a:r>
            <a:r>
              <a:rPr lang="lv-LV" dirty="0" err="1"/>
              <a:t>filtration</a:t>
            </a:r>
            <a:r>
              <a:rPr lang="lv-LV" dirty="0"/>
              <a:t> </a:t>
            </a:r>
            <a:r>
              <a:rPr lang="lv-LV" dirty="0" err="1"/>
              <a:t>camps</a:t>
            </a:r>
            <a:r>
              <a:rPr lang="lv-LV" dirty="0"/>
              <a:t> un </a:t>
            </a:r>
            <a:r>
              <a:rPr lang="lv-LV" dirty="0" err="1"/>
              <a:t>Soviet</a:t>
            </a:r>
            <a:r>
              <a:rPr lang="lv-LV" dirty="0"/>
              <a:t> </a:t>
            </a:r>
            <a:r>
              <a:rPr lang="lv-LV" dirty="0" err="1"/>
              <a:t>repressions</a:t>
            </a:r>
            <a:r>
              <a:rPr lang="lv-LV" dirty="0"/>
              <a:t> </a:t>
            </a:r>
            <a:r>
              <a:rPr lang="lv-LV" dirty="0" err="1"/>
              <a:t>against</a:t>
            </a:r>
            <a:r>
              <a:rPr lang="lv-LV" dirty="0"/>
              <a:t> </a:t>
            </a:r>
            <a:r>
              <a:rPr lang="lv-LV" dirty="0" err="1"/>
              <a:t>former</a:t>
            </a:r>
            <a:r>
              <a:rPr lang="lv-LV" dirty="0"/>
              <a:t> </a:t>
            </a:r>
            <a:r>
              <a:rPr lang="lv-LV" dirty="0" err="1"/>
              <a:t>prisoners</a:t>
            </a:r>
            <a:r>
              <a:rPr lang="lv-LV" dirty="0"/>
              <a:t> </a:t>
            </a:r>
            <a:r>
              <a:rPr lang="lv-LV" dirty="0" err="1"/>
              <a:t>of</a:t>
            </a:r>
            <a:r>
              <a:rPr lang="lv-LV" dirty="0"/>
              <a:t> </a:t>
            </a:r>
            <a:r>
              <a:rPr lang="lv-LV" dirty="0" err="1"/>
              <a:t>war</a:t>
            </a:r>
            <a:r>
              <a:rPr lang="lv-LV" dirty="0"/>
              <a:t>, pēc tam jau šaurināt uz reģionu (</a:t>
            </a:r>
            <a:r>
              <a:rPr lang="lv-LV" dirty="0" err="1"/>
              <a:t>Georgia</a:t>
            </a:r>
            <a:r>
              <a:rPr lang="lv-LV" dirty="0"/>
              <a:t>, </a:t>
            </a:r>
            <a:r>
              <a:rPr lang="lv-LV" dirty="0" err="1"/>
              <a:t>Transcaucasia</a:t>
            </a:r>
            <a:r>
              <a:rPr lang="lv-LV" dirty="0"/>
              <a:t>, Kutaisi).</a:t>
            </a:r>
          </a:p>
          <a:p>
            <a:r>
              <a:rPr lang="lv-LV" dirty="0"/>
              <a:t>2. Avotu tipi, kur meklēt</a:t>
            </a:r>
          </a:p>
          <a:p>
            <a:r>
              <a:rPr lang="lv-LV" dirty="0"/>
              <a:t>Enciklopēdijas un akadēmiskas rokasgrāmatas par Gulagu, NKVD un </a:t>
            </a:r>
            <a:r>
              <a:rPr lang="lv-LV" dirty="0" err="1"/>
              <a:t>pēckara</a:t>
            </a:r>
            <a:r>
              <a:rPr lang="lv-LV" dirty="0"/>
              <a:t> represijām, īpaši tās, kur minēti filtrācijas nometņu saraksti vai kartes.</a:t>
            </a:r>
          </a:p>
          <a:p>
            <a:r>
              <a:rPr lang="lv-LV" dirty="0"/>
              <a:t>Vēstures raksti par “</a:t>
            </a:r>
            <a:r>
              <a:rPr lang="lv-LV" dirty="0" err="1"/>
              <a:t>Soviet</a:t>
            </a:r>
            <a:r>
              <a:rPr lang="lv-LV" dirty="0"/>
              <a:t> </a:t>
            </a:r>
            <a:r>
              <a:rPr lang="lv-LV" dirty="0" err="1"/>
              <a:t>prisoners</a:t>
            </a:r>
            <a:r>
              <a:rPr lang="lv-LV" dirty="0"/>
              <a:t> </a:t>
            </a:r>
            <a:r>
              <a:rPr lang="lv-LV" dirty="0" err="1"/>
              <a:t>of</a:t>
            </a:r>
            <a:r>
              <a:rPr lang="lv-LV" dirty="0"/>
              <a:t> </a:t>
            </a:r>
            <a:r>
              <a:rPr lang="lv-LV" dirty="0" err="1"/>
              <a:t>war</a:t>
            </a:r>
            <a:r>
              <a:rPr lang="lv-LV" dirty="0"/>
              <a:t>”, “</a:t>
            </a:r>
            <a:r>
              <a:rPr lang="lv-LV" dirty="0" err="1"/>
              <a:t>repatriated</a:t>
            </a:r>
            <a:r>
              <a:rPr lang="lv-LV" dirty="0"/>
              <a:t> </a:t>
            </a:r>
            <a:r>
              <a:rPr lang="lv-LV" dirty="0" err="1"/>
              <a:t>Ostarbeiter</a:t>
            </a:r>
            <a:r>
              <a:rPr lang="lv-LV" dirty="0"/>
              <a:t>”, “</a:t>
            </a:r>
            <a:r>
              <a:rPr lang="lv-LV" dirty="0" err="1"/>
              <a:t>double</a:t>
            </a:r>
            <a:r>
              <a:rPr lang="lv-LV" dirty="0"/>
              <a:t> </a:t>
            </a:r>
            <a:r>
              <a:rPr lang="lv-LV" dirty="0" err="1"/>
              <a:t>persecution</a:t>
            </a:r>
            <a:r>
              <a:rPr lang="lv-LV" dirty="0"/>
              <a:t>” ar atslēgvārdiem “</a:t>
            </a:r>
            <a:r>
              <a:rPr lang="lv-LV" dirty="0" err="1"/>
              <a:t>Georgia</a:t>
            </a:r>
            <a:r>
              <a:rPr lang="lv-LV" dirty="0"/>
              <a:t>” vai “</a:t>
            </a:r>
            <a:r>
              <a:rPr lang="lv-LV" dirty="0" err="1"/>
              <a:t>Soviet</a:t>
            </a:r>
            <a:r>
              <a:rPr lang="lv-LV" dirty="0"/>
              <a:t> </a:t>
            </a:r>
            <a:r>
              <a:rPr lang="lv-LV" dirty="0" err="1"/>
              <a:t>Georgia</a:t>
            </a:r>
            <a:r>
              <a:rPr lang="lv-LV" dirty="0"/>
              <a:t>” – tie nereti izmanto Gruzijas arhīvu materiālus.</a:t>
            </a:r>
          </a:p>
          <a:p>
            <a:r>
              <a:rPr lang="lv-LV" dirty="0"/>
              <a:t>Gruzijas vēstures vai arhīvu iestāžu izdevumi (meklēt: “</a:t>
            </a:r>
            <a:r>
              <a:rPr lang="lv-LV" dirty="0" err="1"/>
              <a:t>Soviet</a:t>
            </a:r>
            <a:r>
              <a:rPr lang="lv-LV" dirty="0"/>
              <a:t> </a:t>
            </a:r>
            <a:r>
              <a:rPr lang="lv-LV" dirty="0" err="1"/>
              <a:t>Georgia</a:t>
            </a:r>
            <a:r>
              <a:rPr lang="lv-LV" dirty="0"/>
              <a:t> </a:t>
            </a:r>
            <a:r>
              <a:rPr lang="lv-LV" dirty="0" err="1"/>
              <a:t>archives</a:t>
            </a:r>
            <a:r>
              <a:rPr lang="lv-LV" dirty="0"/>
              <a:t> </a:t>
            </a:r>
            <a:r>
              <a:rPr lang="lv-LV" dirty="0" err="1"/>
              <a:t>filtration</a:t>
            </a:r>
            <a:r>
              <a:rPr lang="lv-LV" dirty="0"/>
              <a:t> </a:t>
            </a:r>
            <a:r>
              <a:rPr lang="lv-LV" dirty="0" err="1"/>
              <a:t>camps</a:t>
            </a:r>
            <a:r>
              <a:rPr lang="lv-LV" dirty="0"/>
              <a:t>”, “UPVI NKVD </a:t>
            </a:r>
            <a:r>
              <a:rPr lang="lv-LV" dirty="0" err="1"/>
              <a:t>Georgia</a:t>
            </a:r>
            <a:r>
              <a:rPr lang="lv-LV" dirty="0"/>
              <a:t>”).</a:t>
            </a:r>
          </a:p>
          <a:p>
            <a:r>
              <a:rPr lang="lv-LV" dirty="0"/>
              <a:t>3. Arhīvi un vietējie resursi</a:t>
            </a:r>
          </a:p>
          <a:p>
            <a:r>
              <a:rPr lang="lv-LV" dirty="0"/>
              <a:t>Ja interesē konkrēti Kutaisi vai citi punkti Gruzijā:</a:t>
            </a:r>
          </a:p>
          <a:p>
            <a:r>
              <a:rPr lang="lv-LV" dirty="0"/>
              <a:t>Gruzijas Nacionālais arhīvs (</a:t>
            </a:r>
            <a:r>
              <a:rPr lang="ka-GE" dirty="0"/>
              <a:t>საქართველოს ეროვნული არქივი) – </a:t>
            </a:r>
            <a:r>
              <a:rPr lang="lv-LV" dirty="0"/>
              <a:t>mek­lēt fondus, kas saistīti ar NKVD, </a:t>
            </a:r>
            <a:r>
              <a:rPr lang="lv-LV" dirty="0" err="1"/>
              <a:t>Iekšlietu</a:t>
            </a:r>
            <a:r>
              <a:rPr lang="lv-LV" dirty="0"/>
              <a:t> tautas komisariātu, UPVI (</a:t>
            </a:r>
            <a:r>
              <a:rPr lang="az-Cyrl-AZ" dirty="0"/>
              <a:t>УПВИ НКВД) </a:t>
            </a:r>
            <a:r>
              <a:rPr lang="lv-LV" dirty="0"/>
              <a:t>un kara gūstekņu/pārvietoto personu filtrāciju </a:t>
            </a:r>
            <a:r>
              <a:rPr lang="lv-LV" dirty="0" err="1"/>
              <a:t>Transkaukāzā</a:t>
            </a:r>
            <a:r>
              <a:rPr lang="lv-LV" dirty="0"/>
              <a:t>.</a:t>
            </a:r>
          </a:p>
          <a:p>
            <a:r>
              <a:rPr lang="lv-LV" dirty="0"/>
              <a:t>Vietējie Gruzijas vēstures žurnāli vai raksti par “</a:t>
            </a:r>
            <a:r>
              <a:rPr lang="lv-LV" dirty="0" err="1"/>
              <a:t>Soviet</a:t>
            </a:r>
            <a:r>
              <a:rPr lang="lv-LV" dirty="0"/>
              <a:t> </a:t>
            </a:r>
            <a:r>
              <a:rPr lang="lv-LV" dirty="0" err="1"/>
              <a:t>camps</a:t>
            </a:r>
            <a:r>
              <a:rPr lang="lv-LV" dirty="0"/>
              <a:t> </a:t>
            </a:r>
            <a:r>
              <a:rPr lang="lv-LV" dirty="0" err="1"/>
              <a:t>in</a:t>
            </a:r>
            <a:r>
              <a:rPr lang="lv-LV" dirty="0"/>
              <a:t> </a:t>
            </a:r>
            <a:r>
              <a:rPr lang="lv-LV" dirty="0" err="1"/>
              <a:t>Georgia</a:t>
            </a:r>
            <a:r>
              <a:rPr lang="lv-LV" dirty="0"/>
              <a:t>”, “</a:t>
            </a:r>
            <a:r>
              <a:rPr lang="lv-LV" dirty="0" err="1"/>
              <a:t>political</a:t>
            </a:r>
            <a:r>
              <a:rPr lang="lv-LV" dirty="0"/>
              <a:t> </a:t>
            </a:r>
            <a:r>
              <a:rPr lang="lv-LV" dirty="0" err="1"/>
              <a:t>repression</a:t>
            </a:r>
            <a:r>
              <a:rPr lang="lv-LV" dirty="0"/>
              <a:t> </a:t>
            </a:r>
            <a:r>
              <a:rPr lang="lv-LV" dirty="0" err="1"/>
              <a:t>in</a:t>
            </a:r>
            <a:r>
              <a:rPr lang="lv-LV" dirty="0"/>
              <a:t> </a:t>
            </a:r>
            <a:r>
              <a:rPr lang="lv-LV" dirty="0" err="1"/>
              <a:t>Soviet</a:t>
            </a:r>
            <a:r>
              <a:rPr lang="lv-LV" dirty="0"/>
              <a:t> </a:t>
            </a:r>
            <a:r>
              <a:rPr lang="lv-LV" dirty="0" err="1"/>
              <a:t>Georgia</a:t>
            </a:r>
            <a:r>
              <a:rPr lang="lv-LV" dirty="0"/>
              <a:t>” – bieži ietver konkrētu nometņu vietu un tipu sarakstus.</a:t>
            </a:r>
          </a:p>
          <a:p>
            <a:r>
              <a:rPr lang="lv-LV" dirty="0"/>
              <a:t>Meklēšanas frāzes angliski un krieviski: “</a:t>
            </a:r>
            <a:r>
              <a:rPr lang="lv-LV" dirty="0" err="1"/>
              <a:t>camp</a:t>
            </a:r>
            <a:r>
              <a:rPr lang="lv-LV" dirty="0"/>
              <a:t> </a:t>
            </a:r>
            <a:r>
              <a:rPr lang="lv-LV" dirty="0" err="1"/>
              <a:t>for</a:t>
            </a:r>
            <a:r>
              <a:rPr lang="lv-LV" dirty="0"/>
              <a:t> </a:t>
            </a:r>
            <a:r>
              <a:rPr lang="lv-LV" dirty="0" err="1"/>
              <a:t>repatriated</a:t>
            </a:r>
            <a:r>
              <a:rPr lang="lv-LV" dirty="0"/>
              <a:t> </a:t>
            </a:r>
            <a:r>
              <a:rPr lang="lv-LV" dirty="0" err="1"/>
              <a:t>POWs</a:t>
            </a:r>
            <a:r>
              <a:rPr lang="lv-LV" dirty="0"/>
              <a:t> Kutaisi”, „</a:t>
            </a:r>
            <a:r>
              <a:rPr lang="az-Cyrl-AZ" dirty="0"/>
              <a:t>лагерь для военнопленных Кутаиси 1945 фильтрационный“.</a:t>
            </a:r>
          </a:p>
          <a:p>
            <a:r>
              <a:rPr lang="az-Cyrl-AZ" dirty="0"/>
              <a:t>4. </a:t>
            </a:r>
            <a:r>
              <a:rPr lang="lv-LV" dirty="0"/>
              <a:t>Kā pārbaudīt konkrētus gadījumus</a:t>
            </a:r>
          </a:p>
          <a:p>
            <a:r>
              <a:rPr lang="lv-LV" dirty="0"/>
              <a:t>Ja mērķis ir atrast, kur tieši kāds cilvēks (piem., matemātiķis) atradies filtrācijas nometnē Gruzijā:</a:t>
            </a:r>
          </a:p>
          <a:p>
            <a:r>
              <a:rPr lang="lv-LV" dirty="0"/>
              <a:t>Meklēt viņa vārdu + “NKVD </a:t>
            </a:r>
            <a:r>
              <a:rPr lang="lv-LV" dirty="0" err="1"/>
              <a:t>file</a:t>
            </a:r>
            <a:r>
              <a:rPr lang="lv-LV" dirty="0"/>
              <a:t>”, “</a:t>
            </a:r>
            <a:r>
              <a:rPr lang="lv-LV" dirty="0" err="1"/>
              <a:t>filtration</a:t>
            </a:r>
            <a:r>
              <a:rPr lang="lv-LV" dirty="0"/>
              <a:t> </a:t>
            </a:r>
            <a:r>
              <a:rPr lang="lv-LV" dirty="0" err="1"/>
              <a:t>camp</a:t>
            </a:r>
            <a:r>
              <a:rPr lang="lv-LV" dirty="0"/>
              <a:t>”, “Kutaisi </a:t>
            </a:r>
            <a:r>
              <a:rPr lang="lv-LV" dirty="0" err="1"/>
              <a:t>camp</a:t>
            </a:r>
            <a:r>
              <a:rPr lang="lv-LV" dirty="0"/>
              <a:t>”, krieviski – vārds + „</a:t>
            </a:r>
            <a:r>
              <a:rPr lang="az-Cyrl-AZ" dirty="0"/>
              <a:t>дело НКВД“, „фильтрационное дело“; </a:t>
            </a:r>
            <a:r>
              <a:rPr lang="lv-LV" dirty="0"/>
              <a:t>tas var novest pie personīgām lietām vai pētījumiem, kuros tās citētas.</a:t>
            </a:r>
          </a:p>
          <a:p>
            <a:r>
              <a:rPr lang="lv-LV" dirty="0"/>
              <a:t>Pētījumi </a:t>
            </a:r>
            <a:r>
              <a:rPr lang="lv-LV" dirty="0" err="1"/>
              <a:t>mikrohistorijā</a:t>
            </a:r>
            <a:r>
              <a:rPr lang="lv-LV" dirty="0"/>
              <a:t> par konkrētām personām no Gruzijas vai Ukrainas parāda, kādi avoti tiek izmantoti (filtrācijas lietas, krimināllietas); pēc metodikas var vadīties savā izpētē.​</a:t>
            </a:r>
          </a:p>
          <a:p>
            <a:r>
              <a:rPr lang="lv-LV" dirty="0"/>
              <a:t>Kā praktisku “piemēru maršrutu” varētu ņemt vispārīgus rakstus par NKVD </a:t>
            </a:r>
            <a:r>
              <a:rPr lang="lv-LV" dirty="0" err="1"/>
              <a:t>filtration</a:t>
            </a:r>
            <a:r>
              <a:rPr lang="lv-LV" dirty="0"/>
              <a:t> </a:t>
            </a:r>
            <a:r>
              <a:rPr lang="lv-LV" dirty="0" err="1"/>
              <a:t>camps</a:t>
            </a:r>
            <a:r>
              <a:rPr lang="lv-LV" dirty="0"/>
              <a:t>, tad skatīties tajos minētās arhīvu saīsinājumus un fondus un ar tiem doties uz Gruzijas arhīvu (vietā vai ar e‑pastu), jau precizējot: “vai ir dati par pārbaudes-filtrācijas nometnēm pie Kutaisi 1944–1946. gadā?”.</a:t>
            </a:r>
          </a:p>
        </p:txBody>
      </p:sp>
    </p:spTree>
    <p:extLst>
      <p:ext uri="{BB962C8B-B14F-4D97-AF65-F5344CB8AC3E}">
        <p14:creationId xmlns:p14="http://schemas.microsoft.com/office/powerpoint/2010/main" val="29190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5502"/>
          </a:xfrm>
        </p:spPr>
        <p:txBody>
          <a:bodyPr>
            <a:normAutofit fontScale="90000"/>
          </a:bodyPr>
          <a:lstStyle/>
          <a:p>
            <a:r>
              <a:rPr lang="lv-LV" sz="3200" dirty="0" err="1" smtClean="0"/>
              <a:t>Perplexity</a:t>
            </a:r>
            <a:r>
              <a:rPr lang="lv-LV" sz="3200" dirty="0" smtClean="0"/>
              <a:t>: </a:t>
            </a:r>
            <a:r>
              <a:rPr lang="en-US" sz="3200" dirty="0" err="1" smtClean="0"/>
              <a:t>Grīnberga</a:t>
            </a:r>
            <a:r>
              <a:rPr lang="en-US" sz="3200" dirty="0" smtClean="0"/>
              <a:t> </a:t>
            </a:r>
            <a:r>
              <a:rPr lang="en-US" sz="3200" dirty="0" err="1"/>
              <a:t>biogrāfija</a:t>
            </a:r>
            <a:r>
              <a:rPr lang="en-US" sz="3200" dirty="0"/>
              <a:t> un </a:t>
            </a:r>
            <a:r>
              <a:rPr lang="en-US" sz="3200" dirty="0" err="1"/>
              <a:t>padomju</a:t>
            </a:r>
            <a:r>
              <a:rPr lang="en-US" sz="3200" dirty="0"/>
              <a:t> </a:t>
            </a:r>
            <a:r>
              <a:rPr lang="en-US" sz="3200" dirty="0" err="1"/>
              <a:t>represijas</a:t>
            </a:r>
            <a:r>
              <a:rPr lang="en-US" sz="3200" dirty="0"/>
              <a:t> </a:t>
            </a:r>
            <a:r>
              <a:rPr lang="en-US" sz="3200" dirty="0" err="1"/>
              <a:t>Gruzijā</a:t>
            </a:r>
            <a:endParaRPr lang="en-US" sz="3200" dirty="0"/>
          </a:p>
        </p:txBody>
      </p:sp>
      <p:sp>
        <p:nvSpPr>
          <p:cNvPr id="3" name="Content Placeholder 2"/>
          <p:cNvSpPr>
            <a:spLocks noGrp="1"/>
          </p:cNvSpPr>
          <p:nvPr>
            <p:ph idx="1"/>
          </p:nvPr>
        </p:nvSpPr>
        <p:spPr>
          <a:xfrm>
            <a:off x="838200" y="750628"/>
            <a:ext cx="10515600" cy="6107372"/>
          </a:xfrm>
        </p:spPr>
        <p:txBody>
          <a:bodyPr>
            <a:normAutofit fontScale="40000" lnSpcReduction="20000"/>
          </a:bodyPr>
          <a:lstStyle/>
          <a:p>
            <a:r>
              <a:rPr lang="lv-LV" dirty="0"/>
              <a:t>Emanuels Grīnbergs personiskajā biogrāfijā un padomju represiju kontekstā Gruzijā savienojas divas līnijas: konkrēts Kutaisi filtrācijas nometnes gadījums un plašāka NKVD filtrācijas sistēma attiecībā uz “bijušajiem vācu karavīriem”.</a:t>
            </a:r>
          </a:p>
          <a:p>
            <a:r>
              <a:rPr lang="lv-LV" dirty="0"/>
              <a:t>Grīnberga biogrāfijas galvenie fakti</a:t>
            </a:r>
          </a:p>
          <a:p>
            <a:r>
              <a:rPr lang="lv-LV" dirty="0"/>
              <a:t>Emanuels (Emanuels Donats Frīdrihs Jānis) Grīnbergs (1911–1982) bija latviešu matemātiķis, pazīstams ar Grīnberga teorēmu grafu teorijā.​</a:t>
            </a:r>
          </a:p>
          <a:p>
            <a:pPr lvl="1"/>
            <a:r>
              <a:rPr lang="lv-LV" dirty="0"/>
              <a:t>gadā okupētajā Latvijā viņš aizstāvēja disertāciju “Par </a:t>
            </a:r>
            <a:r>
              <a:rPr lang="lv-LV" dirty="0" err="1"/>
              <a:t>oskulāciju</a:t>
            </a:r>
            <a:r>
              <a:rPr lang="lv-LV" dirty="0"/>
              <a:t>, </a:t>
            </a:r>
            <a:r>
              <a:rPr lang="lv-LV" dirty="0" err="1"/>
              <a:t>superoskulāciju</a:t>
            </a:r>
            <a:r>
              <a:rPr lang="lv-LV" dirty="0"/>
              <a:t> un raksturīgiem punktiem”, iegūstot matemātikas zinātņu doktora grādu.</a:t>
            </a:r>
          </a:p>
          <a:p>
            <a:r>
              <a:rPr lang="lv-LV" dirty="0"/>
              <a:t>Pēc tam viņu iesauca Latviešu leģionā (Vācijas armijas sastāvā), kas padomju skatījumā nozīmēja dienestu ienaidnieka armijā.</a:t>
            </a:r>
          </a:p>
          <a:p>
            <a:r>
              <a:rPr lang="lv-LV" dirty="0"/>
              <a:t>Pēc kara (aptuveni 1945–1946) viņš tika turēts filtrācijas nometnē Gruzijā, Kutaisi; latviešu avoti to skaidri sauc par “Kutaisi filtrācijas nometni Gruzijā”.</a:t>
            </a:r>
          </a:p>
          <a:p>
            <a:r>
              <a:rPr lang="lv-LV" dirty="0"/>
              <a:t>Pēc atbrīvošanas viņa kara laikā iegūto doktora grādu padomju vara neatzina, tādēļ kādu laiku viņš strādāja rūpnīcā “Radiotehnika”, pirms atkal nostiprinājās akadēmiskajā vidē.​</a:t>
            </a:r>
          </a:p>
          <a:p>
            <a:r>
              <a:rPr lang="lv-LV" dirty="0" err="1"/>
              <a:t>MacTutor</a:t>
            </a:r>
            <a:r>
              <a:rPr lang="lv-LV" dirty="0"/>
              <a:t> biogrāfija (</a:t>
            </a:r>
            <a:r>
              <a:rPr lang="lv-LV" dirty="0" err="1"/>
              <a:t>St</a:t>
            </a:r>
            <a:r>
              <a:rPr lang="lv-LV" dirty="0"/>
              <a:t> </a:t>
            </a:r>
            <a:r>
              <a:rPr lang="lv-LV" dirty="0" err="1"/>
              <a:t>Andrews</a:t>
            </a:r>
            <a:r>
              <a:rPr lang="lv-LV" dirty="0"/>
              <a:t>) un tai līdzīgi teksti uzsver, ka Kutaisi nometnē padomju iestādes izmantojušas Grīnberga matemātiskās iemaņas – viņš esot risinājis “</a:t>
            </a:r>
            <a:r>
              <a:rPr lang="lv-LV" dirty="0" err="1"/>
              <a:t>computational</a:t>
            </a:r>
            <a:r>
              <a:rPr lang="lv-LV" dirty="0"/>
              <a:t> </a:t>
            </a:r>
            <a:r>
              <a:rPr lang="lv-LV" dirty="0" err="1"/>
              <a:t>problems</a:t>
            </a:r>
            <a:r>
              <a:rPr lang="lv-LV" dirty="0"/>
              <a:t> </a:t>
            </a:r>
            <a:r>
              <a:rPr lang="lv-LV" dirty="0" err="1"/>
              <a:t>concerning</a:t>
            </a:r>
            <a:r>
              <a:rPr lang="lv-LV" dirty="0"/>
              <a:t> </a:t>
            </a:r>
            <a:r>
              <a:rPr lang="lv-LV" dirty="0" err="1"/>
              <a:t>buildings</a:t>
            </a:r>
            <a:r>
              <a:rPr lang="lv-LV" dirty="0"/>
              <a:t>”, taču cits neatkarīgs avots šādu konkretizējumu pašlaik nav zināms.</a:t>
            </a:r>
          </a:p>
          <a:p>
            <a:r>
              <a:rPr lang="lv-LV" dirty="0"/>
              <a:t>Padomju filtrācijas nometnes un Gruzija</a:t>
            </a:r>
          </a:p>
          <a:p>
            <a:r>
              <a:rPr lang="lv-LV" dirty="0"/>
              <a:t>Pēc Otrā pasaules kara padomju vara sistemātiski “filtrēja” bijušos karagūstekņus, piespiedu darba strādniekus un citus repatriētos, izmantojot NKVD filtrācijas nometnes; tajās pārbaudīja lojalitāti un iespējamu “sadarbību ar ienaidnieku”.</a:t>
            </a:r>
          </a:p>
          <a:p>
            <a:r>
              <a:rPr lang="lv-LV" dirty="0"/>
              <a:t>Filtrācijas nometne nozīmēja nevis īslaicīgu robežkontroli, bet vairāku mēnešu vai ilgāku ieslodzījumu, pratināšanu, dzīves apstākļus, kas daudzos gadījumos līdzinājās citu nometņu režīmam.​</a:t>
            </a:r>
          </a:p>
          <a:p>
            <a:r>
              <a:rPr lang="lv-LV" dirty="0"/>
              <a:t>Oficiālā statistika rāda, ka lielu daļu šādu personu formāli “atbrīvoja” un integrēja atpakaļ, taču būtiska daļa pēc filtrācijas nonāca Gulaga nometnēs vai soda bataljonos; lēmumu bieži noteica dienests vācu struktūrās (kā Latviešu leģionā).​</a:t>
            </a:r>
          </a:p>
          <a:p>
            <a:pPr lvl="1"/>
            <a:r>
              <a:rPr lang="lv-LV" dirty="0"/>
              <a:t>gadā tika izveidots ap 100 filtrācijas nometņu, kas apstrādāja vairāk nekā 4 miljonus cilvēku; šī sistēma attiecās arī uz Baltijas iedzīvotājiem, kuri bija dienējuši Vācijas pusē un pēc kara nonāca PSRS varā.​</a:t>
            </a:r>
          </a:p>
          <a:p>
            <a:r>
              <a:rPr lang="lv-LV" dirty="0"/>
              <a:t>Gruzijas (Padomju Gruzijas) teritorija šajā sistēmā bija viena no vietām, kur izvietoja nometnes, taču publiskajos pārskatos tās parasti min tikai kā daļu no plašāka NKVD tīkla, neizceļot konkrētas personālijas. Tieši Kutaisi filtrācijas nometne latviešu avotos parādās saistībā ar Grīnberga biogrāfiju, bet detalizēta šīs nometnes struktūra, režīms un ieslodzīto sastāvs būtu meklējama Gruzijas un Maskavas arhīvos, nevis viegli pieejamos tiešsaistes resursos.</a:t>
            </a:r>
          </a:p>
          <a:p>
            <a:r>
              <a:rPr lang="lv-LV" dirty="0"/>
              <a:t>Kā savienojas Grīnbergs un Gruzijas represiju konteksts</a:t>
            </a:r>
          </a:p>
          <a:p>
            <a:r>
              <a:rPr lang="lv-LV" dirty="0"/>
              <a:t>Grīnbergs ir tipisks piemērs cilvēkam, kuru padomju vara uztvēra kā potenciāli “neuzticamu” viņa piespiedu dienesta vācu armijā dēļ, tāpēc viņš nonāca NKVD filtrācijas nometnē tālu no dzimtenes – Gruzijā, Kutaisi.</a:t>
            </a:r>
          </a:p>
          <a:p>
            <a:r>
              <a:rPr lang="lv-LV" dirty="0"/>
              <a:t>Viņa gadījums ilustrē mehānismu, kā </a:t>
            </a:r>
            <a:r>
              <a:rPr lang="lv-LV" dirty="0" err="1"/>
              <a:t>pēckara</a:t>
            </a:r>
            <a:r>
              <a:rPr lang="lv-LV" dirty="0"/>
              <a:t> filtrācijas sistēma skāra izglītotu eliti no Baltijas, savienojot individuālu karjeras pārtraukumu (atzīta doktora grāda anulēšanu, piespiedu darbu rūpnīcā) ar plašāku padomju represiju politiku attiecībā uz “bijušajiem” – kādreizējiem leģionāriem, karagūstekņiem, trimdiniekiem.</a:t>
            </a:r>
          </a:p>
          <a:p>
            <a:r>
              <a:rPr lang="lv-LV" dirty="0"/>
              <a:t>Lai pētītu dziļāk, nākamais solis būtu meklēt arhīvu fondus par Kutaisi filtrācijas nometni (piemēram, Gruzijas Nacionālajā arhīvā vai Krievijas arhīvos) un specializētus pētījumus par filtrācijas nometņu ģeogrāfiju un tipiem, īpaši pieminot Baltijas valstu pilsoņu nonākšanu Gruzijā.</a:t>
            </a:r>
          </a:p>
          <a:p>
            <a:endParaRPr lang="en-US" dirty="0"/>
          </a:p>
        </p:txBody>
      </p:sp>
    </p:spTree>
    <p:extLst>
      <p:ext uri="{BB962C8B-B14F-4D97-AF65-F5344CB8AC3E}">
        <p14:creationId xmlns:p14="http://schemas.microsoft.com/office/powerpoint/2010/main" val="19756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4945</TotalTime>
  <Words>3039</Words>
  <Application>Microsoft Office PowerPoint</Application>
  <PresentationFormat>Widescreen</PresentationFormat>
  <Paragraphs>177</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Sylfaen</vt:lpstr>
      <vt:lpstr>Office Theme</vt:lpstr>
      <vt:lpstr> MI projekts. Kādas hipotēzes pārbaude (Le déjà-vu de Monsieur Emmanuel Grünbergs) </vt:lpstr>
      <vt:lpstr>1913. gada vasarā Edinburgā, Rīgas Jūrmalā</vt:lpstr>
      <vt:lpstr>MI projeksts. Kādas hipotēzes pārbaude (specifikācija)</vt:lpstr>
      <vt:lpstr>Le déjà-vu de Monsieur Emmanuel Grünbergs</vt:lpstr>
      <vt:lpstr>Emanuels Grinbergs atgriežas Rīgā pēc Kutaisi gūstniecības, 1946. gada 24. oktobris</vt:lpstr>
      <vt:lpstr>Par Grinberga vācu dienesta un krievu gūstniecības periodu</vt:lpstr>
      <vt:lpstr>J. Dambīša nodotie materiāli  (iesp. LU Vēstures muzejā)  Divās mapēs materiāli arī par Kutaisi – 1) Grāmatiņa «celtniecības darbu konspekti  Kutaisi p/ja 59 (nodoti SC muzejā)  2) Piezīmes – piezīmes par celtniecības darbiem  Gruzijas PSR, Kutaisi, p/ja 59 pod 11. str. Upr. Nodots A. Skujam SC muzejam 19.11.91.  (mape 110.a, LU kopkatalogs. Gr. Rēķini)</vt:lpstr>
      <vt:lpstr>No Perplexity: Kā meklēt informāciju par filtrācijas nometnēm Gruzijā</vt:lpstr>
      <vt:lpstr>Perplexity: Grīnberga biogrāfija un padomju represijas Gruzijā</vt:lpstr>
      <vt:lpstr>Perplexity: NKVD dokumentu pieejamība par Latviešu leģiona karagūstekņiem </vt:lpstr>
      <vt:lpstr>Perplexity: Padomju filtrācijas nometnes Otrā pasaules kara gūstekņiem</vt:lpstr>
      <vt:lpstr>Kutaisi – darba vieta? Kā E.G. tur nokļūst?</vt:lpstr>
      <vt:lpstr>Kā nokļūt Kutaisi? Ja esi krievu gūstā? </vt:lpstr>
      <vt:lpstr>Stāsts par ģeodēziskajām līnijām, par gradientu līnijām, par masas pārnesi, par Kulona likumu, vai kādu citu?</vt:lpstr>
      <vt:lpstr>MI skatījums uz Kutaisi karagūstekņu nometni</vt:lpstr>
      <vt:lpstr>Audio un Video par Em. Grinbergu Kutaisi</vt:lpstr>
      <vt:lpstr>MI eventuālā loma Emanuela Grinberga lomas noskaidrošanā autorūpnīcas celtniecības iesākuma posmā</vt:lpstr>
      <vt:lpstr>Fizikas institūts</vt:lpstr>
      <vt:lpstr>Emanuels Grinbergs – glābējs uz ūdens, ieguvis tiesības Francijā, 1930.  “Brevet de nageur de demi fond”→ “Vidējo distanču peldētāja sertifikāts” “parcours 500 mètres départ plongé”→ jānopeld 500 metri, starts no ielēciena (tātad sportiska distance, nevis tikai pamatprasmes) Izsniegts: Tourcoing, 1930. gada 19. jūnijā Piešķirts: Monsieur Emmanuel Grünbergs (t.i., E. Grīnbergs)  Materiāls no LU Vēstures Muzeja fondiem. (paldies Ilzei Hadkevicai)</vt:lpstr>
      <vt:lpstr>Emanuela sporta sasniegumi</vt:lpstr>
      <vt:lpstr>Balistika </vt:lpstr>
      <vt:lpstr>Bibliografija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Dainis Zeps</dc:creator>
  <cp:lastModifiedBy>Dainis Zeps</cp:lastModifiedBy>
  <cp:revision>46</cp:revision>
  <cp:lastPrinted>2026-03-24T06:59:40Z</cp:lastPrinted>
  <dcterms:created xsi:type="dcterms:W3CDTF">2026-03-22T09:27:56Z</dcterms:created>
  <dcterms:modified xsi:type="dcterms:W3CDTF">2026-03-26T10:39:45Z</dcterms:modified>
</cp:coreProperties>
</file>